
<file path=[Content_Types].xml><?xml version="1.0" encoding="utf-8"?>
<Types xmlns="http://schemas.openxmlformats.org/package/2006/content-types">
  <Default Extension="png" ContentType="image/png"/>
  <Default Extension="jpeg" ContentType="image/jpeg"/>
  <Default Extension="webp" ContentType="image/webp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  <p:sldMasterId id="2147483668" r:id="rId3"/>
  </p:sldMasterIdLst>
  <p:notesMasterIdLst>
    <p:notesMasterId r:id="rId21"/>
  </p:notesMasterIdLst>
  <p:sldIdLst>
    <p:sldId id="256" r:id="rId4"/>
    <p:sldId id="265" r:id="rId5"/>
    <p:sldId id="266" r:id="rId6"/>
    <p:sldId id="260" r:id="rId7"/>
    <p:sldId id="290" r:id="rId8"/>
    <p:sldId id="287" r:id="rId9"/>
    <p:sldId id="288" r:id="rId10"/>
    <p:sldId id="303" r:id="rId11"/>
    <p:sldId id="298" r:id="rId12"/>
    <p:sldId id="291" r:id="rId13"/>
    <p:sldId id="304" r:id="rId14"/>
    <p:sldId id="301" r:id="rId15"/>
    <p:sldId id="296" r:id="rId16"/>
    <p:sldId id="295" r:id="rId17"/>
    <p:sldId id="302" r:id="rId18"/>
    <p:sldId id="267" r:id="rId19"/>
    <p:sldId id="261" r:id="rId20"/>
  </p:sldIdLst>
  <p:sldSz cx="18288000" cy="10287000"/>
  <p:notesSz cx="18288000" cy="10287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7BDC"/>
    <a:srgbClr val="FFFFFF"/>
    <a:srgbClr val="009900"/>
    <a:srgbClr val="FFFFCC"/>
    <a:srgbClr val="FD4FB4"/>
    <a:srgbClr val="FFCA28"/>
    <a:srgbClr val="FCD2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98" autoAdjust="0"/>
    <p:restoredTop sz="94660"/>
  </p:normalViewPr>
  <p:slideViewPr>
    <p:cSldViewPr>
      <p:cViewPr varScale="1">
        <p:scale>
          <a:sx n="49" d="100"/>
          <a:sy n="49" d="100"/>
        </p:scale>
        <p:origin x="498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10358438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6D5B2D-BC2F-48BB-AFF7-A417D04BD19D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057900" y="1285875"/>
            <a:ext cx="6172200" cy="3471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828800" y="4951413"/>
            <a:ext cx="14630400" cy="4049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10358438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36CF0C-2AEE-45C8-9353-58B56A6BB2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637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B1949C-4F46-5D90-5ABE-AF4C510DA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475" y="685800"/>
            <a:ext cx="5897563" cy="2400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18EEB9-F332-D4E8-B5C3-A2AFBA067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5575" y="1481138"/>
            <a:ext cx="9258300" cy="73104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2FFA9C8-F09D-A28F-9C27-39DE96B060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60475" y="3086100"/>
            <a:ext cx="5897563" cy="5718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72A34ED-F807-69A6-B809-290556F51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7F842825-A9C2-4EA9-BF47-82B8CF6EE03D}" type="datetimeFigureOut">
              <a:rPr lang="es-ES" smtClean="0"/>
              <a:t>21/03/2023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91311A9-C716-6E77-38A6-6B4607B49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4311710-0BA5-43ED-E520-140C43934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41F86F67-0930-4A35-BF78-359D40B9739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6277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D98DEF-8D49-64FE-AD97-F9DAB8861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475" y="685800"/>
            <a:ext cx="5897563" cy="2400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583FD55-70C7-37CE-A9EE-C00BA6BECE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775575" y="1481138"/>
            <a:ext cx="9258300" cy="73104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A179A84-AF48-9AB3-BE3D-C61D52B85E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60475" y="3086100"/>
            <a:ext cx="5897563" cy="5718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37E4B88-F373-6772-58DC-B90ECC7068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7F842825-A9C2-4EA9-BF47-82B8CF6EE03D}" type="datetimeFigureOut">
              <a:rPr lang="es-ES" smtClean="0"/>
              <a:t>21/03/2023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23332D-2B61-AFD0-82F4-3C5DF7F48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A561B29-4152-6C4C-BF3C-129026AD6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41F86F67-0930-4A35-BF78-359D40B9739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1568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075ADE-D4FB-22CC-5459-277BE0144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913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AFF21D0-2A18-E3EB-0A76-B65187D131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57300" y="2738438"/>
            <a:ext cx="15773400" cy="6527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FD11E8-3766-2680-D123-5E99272097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7F842825-A9C2-4EA9-BF47-82B8CF6EE03D}" type="datetimeFigureOut">
              <a:rPr lang="es-ES" smtClean="0"/>
              <a:t>21/03/2023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FD317B-C31E-C7A9-1B51-1616E411D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9C48F9-66A3-7A81-50B4-A080DBC5D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41F86F67-0930-4A35-BF78-359D40B9739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2062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0D14731-BB8D-76EA-A465-54138A92CB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3087350" y="547688"/>
            <a:ext cx="3943350" cy="8718550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0D7D4A6-775F-7462-C60D-FC5E22CF0C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57300" y="547688"/>
            <a:ext cx="11677650" cy="87185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B7DA30-2844-58DF-D43A-2AFD89C330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7F842825-A9C2-4EA9-BF47-82B8CF6EE03D}" type="datetimeFigureOut">
              <a:rPr lang="es-ES" smtClean="0"/>
              <a:t>21/03/2023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210C38-1017-0F07-E4A5-8013C7F68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4EC7C5-35E1-F85E-7C9D-EAF37F615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41F86F67-0930-4A35-BF78-359D40B9739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250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4683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AAF5AE-94F6-0A8E-1098-BBE2B5750F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1684338"/>
            <a:ext cx="13716000" cy="35814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3BAF39-B422-6C6D-F3BC-341E345A5B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5403850"/>
            <a:ext cx="13716000" cy="24828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667AE6-C409-A4E0-701B-9529BABD63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7F842825-A9C2-4EA9-BF47-82B8CF6EE03D}" type="datetimeFigureOut">
              <a:rPr lang="es-ES" smtClean="0"/>
              <a:t>21/03/2023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F42CCA-8053-EAE2-F185-A5C98BA3C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6488673-3D20-0B87-59E4-CD7699EB4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41F86F67-0930-4A35-BF78-359D40B9739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9833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1D46E-814A-CA9B-E75E-03D1D754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913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50388A1-EDB0-6F1D-3CDE-3CC7E9A2F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0" y="2738438"/>
            <a:ext cx="15773400" cy="6527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A0CE9B0-787E-E01B-3784-78FDB2FB0B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7F842825-A9C2-4EA9-BF47-82B8CF6EE03D}" type="datetimeFigureOut">
              <a:rPr lang="es-ES" smtClean="0"/>
              <a:t>21/03/2023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764D22E-0DE5-C184-4C77-934A7420F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748FD6-54BB-BAC3-7587-631E2501F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41F86F67-0930-4A35-BF78-359D40B9739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5249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C35497-B649-C263-4548-F3BD3307E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775" y="2565400"/>
            <a:ext cx="15773400" cy="427831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C5FB067-4AF0-0E66-338A-19502E7724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7775" y="6884988"/>
            <a:ext cx="15773400" cy="22494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BC3FEF-8000-B4D5-8415-0AF23E5ACF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7F842825-A9C2-4EA9-BF47-82B8CF6EE03D}" type="datetimeFigureOut">
              <a:rPr lang="es-ES" smtClean="0"/>
              <a:t>21/03/2023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4B13E0C-F115-B738-BDC7-AA8D17CA7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5AA749-E46E-E7C2-92D7-5DF988B94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41F86F67-0930-4A35-BF78-359D40B9739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5963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73C34A-3133-B72E-3BEA-4ACE8BADF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913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EA8966-14BB-564B-B172-19629B4295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2738438"/>
            <a:ext cx="7810500" cy="6527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A941C84-988F-F505-FFF8-A9679465E6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20200" y="2738438"/>
            <a:ext cx="7810500" cy="6527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5B2A31E-E2C7-CE8F-8AE3-04F668EA96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7F842825-A9C2-4EA9-BF47-82B8CF6EE03D}" type="datetimeFigureOut">
              <a:rPr lang="es-ES" smtClean="0"/>
              <a:t>21/03/2023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8A95A6-C1AA-3800-89AF-8542FBFA4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2A32347-9F9C-E4D7-FBB4-DCC460B60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41F86F67-0930-4A35-BF78-359D40B9739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4700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7DE2DA-118B-C085-C220-8E8DA9855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475" y="547688"/>
            <a:ext cx="15773400" cy="198913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446A4FF-1812-787E-E163-77CFE2C483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0475" y="2522538"/>
            <a:ext cx="7735888" cy="1235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B0F8D66-709F-0F95-2CCA-B371879484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60475" y="3757613"/>
            <a:ext cx="7735888" cy="55276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6BAF0B3-FF54-5AF5-C61B-7A2918A315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258300" y="2522538"/>
            <a:ext cx="7775575" cy="1235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FA7BEEF-1CB2-E9F0-295C-F199CC162F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258300" y="3757613"/>
            <a:ext cx="7775575" cy="55276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9FB6C01-62E4-8DAF-8FA3-62A37AEF48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7F842825-A9C2-4EA9-BF47-82B8CF6EE03D}" type="datetimeFigureOut">
              <a:rPr lang="es-ES" smtClean="0"/>
              <a:t>21/03/2023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61C532F-995D-F4D8-C216-E9DDD8907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C6183D0-87E6-5F2E-BBE5-23D0E3E2C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41F86F67-0930-4A35-BF78-359D40B9739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9229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D27361-5590-A868-A5D4-0EDC0867C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913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F945BD4-8740-2B04-08BA-031623F5FA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7F842825-A9C2-4EA9-BF47-82B8CF6EE03D}" type="datetimeFigureOut">
              <a:rPr lang="es-ES" smtClean="0"/>
              <a:t>21/03/2023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574857B-70CC-9BE6-C8CA-0F8DFDCB5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4A2AF0D-DAC3-A557-0AB9-32B33D0D8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41F86F67-0930-4A35-BF78-359D40B9739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4365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9EA0526-4E13-E717-DCAE-122FFFBC28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7F842825-A9C2-4EA9-BF47-82B8CF6EE03D}" type="datetimeFigureOut">
              <a:rPr lang="es-ES" smtClean="0"/>
              <a:t>21/03/2023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6AF9DE4-D424-AF6F-B89E-52FA4D70F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613C906-1CB1-B2F0-A160-B16313F8A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41F86F67-0930-4A35-BF78-359D40B9739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122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 userDrawn="1"/>
        </p:nvSpPr>
        <p:spPr>
          <a:xfrm>
            <a:off x="379" y="8907009"/>
            <a:ext cx="18287365" cy="1381125"/>
          </a:xfrm>
          <a:custGeom>
            <a:avLst/>
            <a:gdLst/>
            <a:ahLst/>
            <a:cxnLst/>
            <a:rect l="l" t="t" r="r" b="b"/>
            <a:pathLst>
              <a:path w="18287365" h="1381125">
                <a:moveTo>
                  <a:pt x="18287242" y="1381125"/>
                </a:moveTo>
                <a:lnTo>
                  <a:pt x="0" y="1381125"/>
                </a:lnTo>
                <a:lnTo>
                  <a:pt x="0" y="0"/>
                </a:lnTo>
                <a:lnTo>
                  <a:pt x="18287242" y="0"/>
                </a:lnTo>
                <a:lnTo>
                  <a:pt x="18287242" y="1381125"/>
                </a:lnTo>
                <a:close/>
              </a:path>
            </a:pathLst>
          </a:custGeom>
          <a:solidFill>
            <a:srgbClr val="AB79D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57881" y="9265523"/>
            <a:ext cx="3152774" cy="666749"/>
          </a:xfrm>
          <a:prstGeom prst="rect">
            <a:avLst/>
          </a:prstGeom>
        </p:spPr>
      </p:pic>
      <p:pic>
        <p:nvPicPr>
          <p:cNvPr id="15" name="object 2">
            <a:extLst>
              <a:ext uri="{FF2B5EF4-FFF2-40B4-BE49-F238E27FC236}">
                <a16:creationId xmlns:a16="http://schemas.microsoft.com/office/drawing/2014/main" id="{013A6DBC-26EC-46F6-B6F0-0DDFF7CDE3AE}"/>
              </a:ext>
            </a:extLst>
          </p:cNvPr>
          <p:cNvPicPr/>
          <p:nvPr userDrawn="1"/>
        </p:nvPicPr>
        <p:blipFill>
          <a:blip r:embed="rId4" cstate="print"/>
          <a:stretch>
            <a:fillRect/>
          </a:stretch>
        </p:blipFill>
        <p:spPr>
          <a:xfrm>
            <a:off x="4876800" y="723900"/>
            <a:ext cx="8039099" cy="4524374"/>
          </a:xfrm>
          <a:prstGeom prst="rect">
            <a:avLst/>
          </a:prstGeom>
        </p:spPr>
      </p:pic>
      <p:pic>
        <p:nvPicPr>
          <p:cNvPr id="18" name="object 3">
            <a:extLst>
              <a:ext uri="{FF2B5EF4-FFF2-40B4-BE49-F238E27FC236}">
                <a16:creationId xmlns:a16="http://schemas.microsoft.com/office/drawing/2014/main" id="{ECB9054D-8537-4245-AB54-935090E7570B}"/>
              </a:ext>
            </a:extLst>
          </p:cNvPr>
          <p:cNvPicPr/>
          <p:nvPr userDrawn="1"/>
        </p:nvPicPr>
        <p:blipFill>
          <a:blip r:embed="rId5" cstate="print"/>
          <a:stretch>
            <a:fillRect/>
          </a:stretch>
        </p:blipFill>
        <p:spPr>
          <a:xfrm>
            <a:off x="451137" y="8007589"/>
            <a:ext cx="581024" cy="581024"/>
          </a:xfrm>
          <a:prstGeom prst="rect">
            <a:avLst/>
          </a:prstGeom>
        </p:spPr>
      </p:pic>
      <p:pic>
        <p:nvPicPr>
          <p:cNvPr id="19" name="object 4">
            <a:extLst>
              <a:ext uri="{FF2B5EF4-FFF2-40B4-BE49-F238E27FC236}">
                <a16:creationId xmlns:a16="http://schemas.microsoft.com/office/drawing/2014/main" id="{10B51AD7-F401-4125-9CCA-E919AE06C74E}"/>
              </a:ext>
            </a:extLst>
          </p:cNvPr>
          <p:cNvPicPr/>
          <p:nvPr userDrawn="1"/>
        </p:nvPicPr>
        <p:blipFill>
          <a:blip r:embed="rId5" cstate="print"/>
          <a:stretch>
            <a:fillRect/>
          </a:stretch>
        </p:blipFill>
        <p:spPr>
          <a:xfrm>
            <a:off x="451137" y="7355968"/>
            <a:ext cx="581024" cy="581024"/>
          </a:xfrm>
          <a:prstGeom prst="rect">
            <a:avLst/>
          </a:prstGeom>
        </p:spPr>
      </p:pic>
      <p:pic>
        <p:nvPicPr>
          <p:cNvPr id="20" name="object 5">
            <a:extLst>
              <a:ext uri="{FF2B5EF4-FFF2-40B4-BE49-F238E27FC236}">
                <a16:creationId xmlns:a16="http://schemas.microsoft.com/office/drawing/2014/main" id="{12F486B3-0611-400E-BD65-463E6BED1CE9}"/>
              </a:ext>
            </a:extLst>
          </p:cNvPr>
          <p:cNvPicPr/>
          <p:nvPr userDrawn="1"/>
        </p:nvPicPr>
        <p:blipFill>
          <a:blip r:embed="rId5" cstate="print"/>
          <a:stretch>
            <a:fillRect/>
          </a:stretch>
        </p:blipFill>
        <p:spPr>
          <a:xfrm>
            <a:off x="451137" y="6710436"/>
            <a:ext cx="581024" cy="581024"/>
          </a:xfrm>
          <a:prstGeom prst="rect">
            <a:avLst/>
          </a:prstGeom>
        </p:spPr>
      </p:pic>
      <p:sp>
        <p:nvSpPr>
          <p:cNvPr id="21" name="object 6">
            <a:extLst>
              <a:ext uri="{FF2B5EF4-FFF2-40B4-BE49-F238E27FC236}">
                <a16:creationId xmlns:a16="http://schemas.microsoft.com/office/drawing/2014/main" id="{A1D8B407-8154-4207-9D76-D7D32F343DBD}"/>
              </a:ext>
            </a:extLst>
          </p:cNvPr>
          <p:cNvSpPr txBox="1"/>
          <p:nvPr userDrawn="1"/>
        </p:nvSpPr>
        <p:spPr>
          <a:xfrm>
            <a:off x="8881981" y="4530662"/>
            <a:ext cx="2093595" cy="41020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500" dirty="0">
                <a:solidFill>
                  <a:schemeClr val="tx1"/>
                </a:solidFill>
                <a:latin typeface="Microsoft Sans Serif"/>
                <a:cs typeface="Microsoft Sans Serif"/>
              </a:rPr>
              <a:t>wideproject.eu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96A80E2F-D880-4F44-863E-0C734D2131D9}"/>
              </a:ext>
            </a:extLst>
          </p:cNvPr>
          <p:cNvSpPr txBox="1"/>
          <p:nvPr userDrawn="1"/>
        </p:nvSpPr>
        <p:spPr>
          <a:xfrm>
            <a:off x="4343400" y="9334500"/>
            <a:ext cx="12801600" cy="5055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algn="just">
              <a:lnSpc>
                <a:spcPts val="1614"/>
              </a:lnSpc>
            </a:pPr>
            <a:r>
              <a:rPr lang="en-US" sz="1600" spc="10" dirty="0">
                <a:latin typeface="+mj-lt"/>
              </a:rPr>
              <a:t>"The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European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Commission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support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for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production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of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this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publication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does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not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constitute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endorsement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of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contents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which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reflects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 views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only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of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authors,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and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Commission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cannot</a:t>
            </a:r>
            <a:r>
              <a:rPr lang="en-US" sz="1600" spc="2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be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held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responsible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for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any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use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which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may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be</a:t>
            </a:r>
            <a:r>
              <a:rPr lang="en-US" sz="1600" spc="2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made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of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information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contained </a:t>
            </a:r>
            <a:r>
              <a:rPr lang="en-US" sz="1600" spc="-360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therein."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 userDrawn="1"/>
        </p:nvSpPr>
        <p:spPr>
          <a:xfrm>
            <a:off x="379" y="8907009"/>
            <a:ext cx="18287365" cy="1381125"/>
          </a:xfrm>
          <a:custGeom>
            <a:avLst/>
            <a:gdLst/>
            <a:ahLst/>
            <a:cxnLst/>
            <a:rect l="l" t="t" r="r" b="b"/>
            <a:pathLst>
              <a:path w="18287365" h="1381125">
                <a:moveTo>
                  <a:pt x="18287242" y="1381125"/>
                </a:moveTo>
                <a:lnTo>
                  <a:pt x="0" y="1381125"/>
                </a:lnTo>
                <a:lnTo>
                  <a:pt x="0" y="0"/>
                </a:lnTo>
                <a:lnTo>
                  <a:pt x="18287242" y="0"/>
                </a:lnTo>
                <a:lnTo>
                  <a:pt x="18287242" y="1381125"/>
                </a:lnTo>
                <a:close/>
              </a:path>
            </a:pathLst>
          </a:custGeom>
          <a:solidFill>
            <a:srgbClr val="AB79D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57881" y="9265523"/>
            <a:ext cx="3152774" cy="666749"/>
          </a:xfrm>
          <a:prstGeom prst="rect">
            <a:avLst/>
          </a:prstGeom>
        </p:spPr>
      </p:pic>
      <p:pic>
        <p:nvPicPr>
          <p:cNvPr id="15" name="object 2">
            <a:extLst>
              <a:ext uri="{FF2B5EF4-FFF2-40B4-BE49-F238E27FC236}">
                <a16:creationId xmlns:a16="http://schemas.microsoft.com/office/drawing/2014/main" id="{013A6DBC-26EC-46F6-B6F0-0DDFF7CDE3AE}"/>
              </a:ext>
            </a:extLst>
          </p:cNvPr>
          <p:cNvPicPr/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4325600" y="190500"/>
            <a:ext cx="3789133" cy="2194867"/>
          </a:xfrm>
          <a:prstGeom prst="rect">
            <a:avLst/>
          </a:prstGeom>
        </p:spPr>
      </p:pic>
      <p:pic>
        <p:nvPicPr>
          <p:cNvPr id="18" name="object 3">
            <a:extLst>
              <a:ext uri="{FF2B5EF4-FFF2-40B4-BE49-F238E27FC236}">
                <a16:creationId xmlns:a16="http://schemas.microsoft.com/office/drawing/2014/main" id="{ECB9054D-8537-4245-AB54-935090E7570B}"/>
              </a:ext>
            </a:extLst>
          </p:cNvPr>
          <p:cNvPicPr/>
          <p:nvPr userDrawn="1"/>
        </p:nvPicPr>
        <p:blipFill>
          <a:blip r:embed="rId5" cstate="print"/>
          <a:stretch>
            <a:fillRect/>
          </a:stretch>
        </p:blipFill>
        <p:spPr>
          <a:xfrm>
            <a:off x="451137" y="8007589"/>
            <a:ext cx="581024" cy="581024"/>
          </a:xfrm>
          <a:prstGeom prst="rect">
            <a:avLst/>
          </a:prstGeom>
        </p:spPr>
      </p:pic>
      <p:pic>
        <p:nvPicPr>
          <p:cNvPr id="19" name="object 4">
            <a:extLst>
              <a:ext uri="{FF2B5EF4-FFF2-40B4-BE49-F238E27FC236}">
                <a16:creationId xmlns:a16="http://schemas.microsoft.com/office/drawing/2014/main" id="{10B51AD7-F401-4125-9CCA-E919AE06C74E}"/>
              </a:ext>
            </a:extLst>
          </p:cNvPr>
          <p:cNvPicPr/>
          <p:nvPr userDrawn="1"/>
        </p:nvPicPr>
        <p:blipFill>
          <a:blip r:embed="rId5" cstate="print"/>
          <a:stretch>
            <a:fillRect/>
          </a:stretch>
        </p:blipFill>
        <p:spPr>
          <a:xfrm>
            <a:off x="451137" y="7355968"/>
            <a:ext cx="581024" cy="581024"/>
          </a:xfrm>
          <a:prstGeom prst="rect">
            <a:avLst/>
          </a:prstGeom>
        </p:spPr>
      </p:pic>
      <p:pic>
        <p:nvPicPr>
          <p:cNvPr id="20" name="object 5">
            <a:extLst>
              <a:ext uri="{FF2B5EF4-FFF2-40B4-BE49-F238E27FC236}">
                <a16:creationId xmlns:a16="http://schemas.microsoft.com/office/drawing/2014/main" id="{12F486B3-0611-400E-BD65-463E6BED1CE9}"/>
              </a:ext>
            </a:extLst>
          </p:cNvPr>
          <p:cNvPicPr/>
          <p:nvPr userDrawn="1"/>
        </p:nvPicPr>
        <p:blipFill>
          <a:blip r:embed="rId5" cstate="print"/>
          <a:stretch>
            <a:fillRect/>
          </a:stretch>
        </p:blipFill>
        <p:spPr>
          <a:xfrm>
            <a:off x="451137" y="6710436"/>
            <a:ext cx="581024" cy="581024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6C4D5EDC-7551-4A38-9D41-D9849097276F}"/>
              </a:ext>
            </a:extLst>
          </p:cNvPr>
          <p:cNvSpPr txBox="1"/>
          <p:nvPr userDrawn="1"/>
        </p:nvSpPr>
        <p:spPr>
          <a:xfrm>
            <a:off x="4343400" y="9334500"/>
            <a:ext cx="12801600" cy="5055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algn="just">
              <a:lnSpc>
                <a:spcPts val="1614"/>
              </a:lnSpc>
            </a:pPr>
            <a:r>
              <a:rPr lang="en-US" sz="1600" spc="10" dirty="0">
                <a:latin typeface="+mj-lt"/>
              </a:rPr>
              <a:t>"The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European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Commission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support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for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production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of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this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publication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does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not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constitute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endorsement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of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contents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which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reflects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 views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only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of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authors,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and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Commission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cannot</a:t>
            </a:r>
            <a:r>
              <a:rPr lang="en-US" sz="1600" spc="2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be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held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responsible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for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any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use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which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may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be</a:t>
            </a:r>
            <a:r>
              <a:rPr lang="en-US" sz="1600" spc="2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made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of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information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contained </a:t>
            </a:r>
            <a:r>
              <a:rPr lang="en-US" sz="1600" spc="-360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therein."</a:t>
            </a:r>
          </a:p>
        </p:txBody>
      </p:sp>
    </p:spTree>
    <p:extLst>
      <p:ext uri="{BB962C8B-B14F-4D97-AF65-F5344CB8AC3E}">
        <p14:creationId xmlns:p14="http://schemas.microsoft.com/office/powerpoint/2010/main" val="1955685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g object 16">
            <a:extLst>
              <a:ext uri="{FF2B5EF4-FFF2-40B4-BE49-F238E27FC236}">
                <a16:creationId xmlns:a16="http://schemas.microsoft.com/office/drawing/2014/main" id="{25FA1104-3B81-4779-1C54-FECA8BEF2325}"/>
              </a:ext>
            </a:extLst>
          </p:cNvPr>
          <p:cNvSpPr/>
          <p:nvPr userDrawn="1"/>
        </p:nvSpPr>
        <p:spPr>
          <a:xfrm>
            <a:off x="379" y="8907009"/>
            <a:ext cx="18287365" cy="1381125"/>
          </a:xfrm>
          <a:custGeom>
            <a:avLst/>
            <a:gdLst/>
            <a:ahLst/>
            <a:cxnLst/>
            <a:rect l="l" t="t" r="r" b="b"/>
            <a:pathLst>
              <a:path w="18287365" h="1381125">
                <a:moveTo>
                  <a:pt x="18287242" y="1381125"/>
                </a:moveTo>
                <a:lnTo>
                  <a:pt x="0" y="1381125"/>
                </a:lnTo>
                <a:lnTo>
                  <a:pt x="0" y="0"/>
                </a:lnTo>
                <a:lnTo>
                  <a:pt x="18287242" y="0"/>
                </a:lnTo>
                <a:lnTo>
                  <a:pt x="18287242" y="1381125"/>
                </a:lnTo>
                <a:close/>
              </a:path>
            </a:pathLst>
          </a:custGeom>
          <a:solidFill>
            <a:srgbClr val="AB79D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bg object 17">
            <a:extLst>
              <a:ext uri="{FF2B5EF4-FFF2-40B4-BE49-F238E27FC236}">
                <a16:creationId xmlns:a16="http://schemas.microsoft.com/office/drawing/2014/main" id="{F5BB24D3-8CC1-1D71-245A-6C6AB9BC5D4D}"/>
              </a:ext>
            </a:extLst>
          </p:cNvPr>
          <p:cNvPicPr/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1057881" y="9265523"/>
            <a:ext cx="3152774" cy="666749"/>
          </a:xfrm>
          <a:prstGeom prst="rect">
            <a:avLst/>
          </a:prstGeom>
        </p:spPr>
      </p:pic>
      <p:pic>
        <p:nvPicPr>
          <p:cNvPr id="8" name="object 2">
            <a:extLst>
              <a:ext uri="{FF2B5EF4-FFF2-40B4-BE49-F238E27FC236}">
                <a16:creationId xmlns:a16="http://schemas.microsoft.com/office/drawing/2014/main" id="{FF140756-2FE5-8981-78F7-8392FC0935A5}"/>
              </a:ext>
            </a:extLst>
          </p:cNvPr>
          <p:cNvPicPr/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14325600" y="190500"/>
            <a:ext cx="3789133" cy="2194867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FF3F6D73-3880-2C77-1E58-189C9CD0B96D}"/>
              </a:ext>
            </a:extLst>
          </p:cNvPr>
          <p:cNvSpPr txBox="1"/>
          <p:nvPr userDrawn="1"/>
        </p:nvSpPr>
        <p:spPr>
          <a:xfrm>
            <a:off x="4343400" y="9334500"/>
            <a:ext cx="12801600" cy="5055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algn="just">
              <a:lnSpc>
                <a:spcPts val="1614"/>
              </a:lnSpc>
            </a:pPr>
            <a:r>
              <a:rPr lang="en-US" sz="1600" spc="10" dirty="0">
                <a:latin typeface="+mj-lt"/>
              </a:rPr>
              <a:t>"The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European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Commission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support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for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production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of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this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publication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does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not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constitute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endorsement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of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contents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which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reflects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 views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only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of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authors,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and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Commission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cannot</a:t>
            </a:r>
            <a:r>
              <a:rPr lang="en-US" sz="1600" spc="2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be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held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responsible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for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any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use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which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may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be</a:t>
            </a:r>
            <a:r>
              <a:rPr lang="en-US" sz="1600" spc="2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made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of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information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contained </a:t>
            </a:r>
            <a:r>
              <a:rPr lang="en-US" sz="1600" spc="-360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therein."</a:t>
            </a:r>
          </a:p>
        </p:txBody>
      </p:sp>
    </p:spTree>
    <p:extLst>
      <p:ext uri="{BB962C8B-B14F-4D97-AF65-F5344CB8AC3E}">
        <p14:creationId xmlns:p14="http://schemas.microsoft.com/office/powerpoint/2010/main" val="1981735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hyperlink" Target="https://olioex.com/about/our-story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over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eb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1137" y="8007589"/>
            <a:ext cx="581024" cy="58102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1137" y="7355968"/>
            <a:ext cx="581024" cy="58102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1137" y="6710436"/>
            <a:ext cx="581024" cy="581024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4C075C3B-C5C3-7B12-DC87-D33D34E6DCA7}"/>
              </a:ext>
            </a:extLst>
          </p:cNvPr>
          <p:cNvSpPr txBox="1"/>
          <p:nvPr/>
        </p:nvSpPr>
        <p:spPr>
          <a:xfrm>
            <a:off x="3238500" y="5448300"/>
            <a:ext cx="11811000" cy="2149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mk-MK" sz="4400" b="1" spc="-65" dirty="0" smtClean="0">
                <a:latin typeface="+mj-lt"/>
                <a:ea typeface="Microsoft Sans Serif" panose="020B0604020202020204" pitchFamily="34" charset="0"/>
                <a:cs typeface="Microsoft Sans Serif" panose="020B0604020202020204" pitchFamily="34" charset="0"/>
              </a:rPr>
              <a:t>ОТВОРЕНА ЕКОНОМИЈА</a:t>
            </a:r>
            <a:endParaRPr lang="en-US" sz="4400" b="1" spc="-65" dirty="0">
              <a:latin typeface="+mj-lt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lang="en-US" sz="4400" b="1" spc="-65" dirty="0">
              <a:latin typeface="+mj-lt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mk-MK" sz="4400" spc="-65" dirty="0" smtClean="0">
                <a:latin typeface="+mj-lt"/>
                <a:ea typeface="Microsoft Sans Serif" panose="020B0604020202020204" pitchFamily="34" charset="0"/>
                <a:cs typeface="Microsoft Sans Serif" panose="020B0604020202020204" pitchFamily="34" charset="0"/>
              </a:rPr>
              <a:t>Партнер</a:t>
            </a:r>
            <a:r>
              <a:rPr lang="en-US" sz="4400" spc="-65" dirty="0" smtClean="0">
                <a:latin typeface="+mj-lt"/>
                <a:ea typeface="Microsoft Sans Serif" panose="020B0604020202020204" pitchFamily="34" charset="0"/>
                <a:cs typeface="Microsoft Sans Serif" panose="020B0604020202020204" pitchFamily="34" charset="0"/>
              </a:rPr>
              <a:t>: IDP</a:t>
            </a:r>
            <a:endParaRPr lang="en-US" sz="4400" b="1" spc="-65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4474112C-57D7-04D0-A3A4-60A31EDD861B}"/>
              </a:ext>
            </a:extLst>
          </p:cNvPr>
          <p:cNvSpPr txBox="1"/>
          <p:nvPr/>
        </p:nvSpPr>
        <p:spPr>
          <a:xfrm>
            <a:off x="620973" y="571500"/>
            <a:ext cx="13933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2</a:t>
            </a:r>
            <a:r>
              <a:rPr lang="es-ES" sz="3600" b="1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es-ES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mk-MK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Како да започнете бизнис во отворена економија</a:t>
            </a:r>
            <a:r>
              <a:rPr lang="es-ES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– </a:t>
            </a:r>
            <a:r>
              <a:rPr lang="mk-MK" sz="3600" b="1" i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Бизнис идеја</a:t>
            </a:r>
            <a:endParaRPr lang="es-ES" sz="3600" b="1" i="1" dirty="0">
              <a:solidFill>
                <a:srgbClr val="FD4FB4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8B43433-707D-2516-C6AB-AD560BE2B4AD}"/>
              </a:ext>
            </a:extLst>
          </p:cNvPr>
          <p:cNvSpPr txBox="1"/>
          <p:nvPr/>
        </p:nvSpPr>
        <p:spPr>
          <a:xfrm>
            <a:off x="685800" y="1790700"/>
            <a:ext cx="16840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ru-RU" sz="2400" dirty="0"/>
              <a:t>За да започнете бизнис во </a:t>
            </a:r>
            <a:r>
              <a:rPr lang="ru-RU" sz="2400" dirty="0" smtClean="0"/>
              <a:t>отворена економија, </a:t>
            </a:r>
            <a:r>
              <a:rPr lang="ru-RU" sz="2400" dirty="0"/>
              <a:t>важно е да</a:t>
            </a:r>
            <a:r>
              <a:rPr lang="en-US" sz="2400" dirty="0" smtClean="0"/>
              <a:t>:</a:t>
            </a:r>
          </a:p>
          <a:p>
            <a:pPr algn="ctr">
              <a:defRPr/>
            </a:pPr>
            <a:endParaRPr lang="en-US" sz="2400" dirty="0"/>
          </a:p>
          <a:p>
            <a:pPr>
              <a:defRPr/>
            </a:pPr>
            <a:r>
              <a:rPr lang="ru-RU" sz="2400" i="1" dirty="0"/>
              <a:t>„Одвојте време да барате </a:t>
            </a:r>
            <a:r>
              <a:rPr lang="ru-RU" sz="2400" b="1" i="1" dirty="0"/>
              <a:t>вистински проблеми на кои им треба вистински решенија</a:t>
            </a:r>
            <a:r>
              <a:rPr lang="ru-RU" sz="2400" i="1" dirty="0"/>
              <a:t>, проблеми кои најдобро можат да ги решат самите заедници“. Споделувањето е добро </a:t>
            </a:r>
            <a:r>
              <a:rPr lang="ru-RU" sz="2400" dirty="0"/>
              <a:t>(Бучински, 2013 година</a:t>
            </a:r>
            <a:r>
              <a:rPr lang="en-US" sz="2400" dirty="0" smtClean="0"/>
              <a:t>)</a:t>
            </a:r>
          </a:p>
          <a:p>
            <a:pPr algn="just">
              <a:defRPr/>
            </a:pPr>
            <a:endParaRPr lang="en-US" sz="2400" dirty="0"/>
          </a:p>
          <a:p>
            <a:pPr algn="just">
              <a:defRPr/>
            </a:pPr>
            <a:r>
              <a:rPr lang="ru-RU" sz="2400" dirty="0">
                <a:solidFill>
                  <a:prstClr val="black"/>
                </a:solidFill>
              </a:rPr>
              <a:t>За да се инспирирате, ова се некои потенцијални бизнис идеи кои може да се прилагодат на одредена целна група или на </a:t>
            </a:r>
            <a:r>
              <a:rPr lang="ru-RU" sz="2400" dirty="0" smtClean="0">
                <a:solidFill>
                  <a:prstClr val="black"/>
                </a:solidFill>
              </a:rPr>
              <a:t>локално ниво.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526690"/>
              </p:ext>
            </p:extLst>
          </p:nvPr>
        </p:nvGraphicFramePr>
        <p:xfrm>
          <a:off x="1981200" y="4381500"/>
          <a:ext cx="15544800" cy="41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3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91000">
                <a:tc>
                  <a:txBody>
                    <a:bodyPr/>
                    <a:lstStyle/>
                    <a:p>
                      <a:pPr marL="457200" lvl="0" indent="-45720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ru-RU" sz="2400" b="0" dirty="0" smtClean="0">
                          <a:solidFill>
                            <a:prstClr val="black"/>
                          </a:solidFill>
                        </a:rPr>
                        <a:t>Купување, продавање и заменување облека</a:t>
                      </a: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ru-RU" sz="2400" b="0" dirty="0" smtClean="0">
                          <a:solidFill>
                            <a:prstClr val="black"/>
                          </a:solidFill>
                        </a:rPr>
                        <a:t>Платформи за изнајмување на паркинг простор</a:t>
                      </a: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ru-RU" sz="2400" b="0" dirty="0" smtClean="0">
                          <a:solidFill>
                            <a:prstClr val="black"/>
                          </a:solidFill>
                        </a:rPr>
                        <a:t>Платформи за споделување образование</a:t>
                      </a: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ru-RU" sz="2400" b="0" dirty="0" smtClean="0">
                          <a:solidFill>
                            <a:prstClr val="black"/>
                          </a:solidFill>
                        </a:rPr>
                        <a:t>Групни оброци</a:t>
                      </a: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ru-RU" sz="2400" b="0" dirty="0" smtClean="0">
                          <a:solidFill>
                            <a:prstClr val="black"/>
                          </a:solidFill>
                        </a:rPr>
                        <a:t>Испорака на храна, заштеда на храна</a:t>
                      </a:r>
                      <a:endParaRPr lang="en-US" sz="2400" b="0" dirty="0" smtClean="0">
                        <a:solidFill>
                          <a:prstClr val="black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C7B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AC7B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C7B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lvl="0" indent="-45720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ru-RU" sz="2400" b="0" dirty="0" smtClean="0">
                          <a:solidFill>
                            <a:prstClr val="black"/>
                          </a:solidFill>
                        </a:rPr>
                        <a:t>Услуги за заеми за технологија од</a:t>
                      </a:r>
                      <a:r>
                        <a:rPr lang="ru-RU" sz="2400" b="0" baseline="0" dirty="0" smtClean="0">
                          <a:solidFill>
                            <a:prstClr val="black"/>
                          </a:solidFill>
                        </a:rPr>
                        <a:t> човек на човек</a:t>
                      </a:r>
                      <a:endParaRPr lang="ru-RU" sz="2400" b="0" dirty="0" smtClean="0">
                        <a:solidFill>
                          <a:prstClr val="black"/>
                        </a:solidFill>
                      </a:endParaRP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ru-RU" sz="2400" b="0" dirty="0" smtClean="0">
                          <a:solidFill>
                            <a:prstClr val="black"/>
                          </a:solidFill>
                        </a:rPr>
                        <a:t>Изнајмување накит</a:t>
                      </a: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ru-RU" sz="2400" b="0" dirty="0" smtClean="0">
                          <a:solidFill>
                            <a:prstClr val="black"/>
                          </a:solidFill>
                        </a:rPr>
                        <a:t>Делење на превоз</a:t>
                      </a: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ru-RU" sz="2400" b="0" dirty="0" smtClean="0">
                          <a:solidFill>
                            <a:prstClr val="black"/>
                          </a:solidFill>
                        </a:rPr>
                        <a:t>Центар на креативни/деловни активности, платформи за соработка</a:t>
                      </a: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ru-RU" sz="2400" b="0" dirty="0" smtClean="0">
                          <a:solidFill>
                            <a:prstClr val="black"/>
                          </a:solidFill>
                        </a:rPr>
                        <a:t>Платформа за хонорарци</a:t>
                      </a:r>
                      <a:endParaRPr lang="en-US" sz="2400" b="0" dirty="0" smtClean="0">
                        <a:solidFill>
                          <a:prstClr val="black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AC7B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C7B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C7B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2" name="Immagin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9110266">
            <a:off x="16197675" y="4388111"/>
            <a:ext cx="1711538" cy="1711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42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4474112C-57D7-04D0-A3A4-60A31EDD861B}"/>
              </a:ext>
            </a:extLst>
          </p:cNvPr>
          <p:cNvSpPr txBox="1"/>
          <p:nvPr/>
        </p:nvSpPr>
        <p:spPr>
          <a:xfrm>
            <a:off x="620973" y="571500"/>
            <a:ext cx="139332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2</a:t>
            </a:r>
            <a:r>
              <a:rPr lang="es-ES" sz="3600" b="1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es-ES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mk-MK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Како да започнете бизнис во отворена економија</a:t>
            </a:r>
            <a:r>
              <a:rPr lang="es-ES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 –  </a:t>
            </a:r>
            <a:r>
              <a:rPr lang="mk-MK" sz="3600" b="1" i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Како да започнете</a:t>
            </a:r>
            <a:endParaRPr lang="es-ES" sz="3600" b="1" i="1" dirty="0">
              <a:solidFill>
                <a:srgbClr val="FD4FB4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8B43433-707D-2516-C6AB-AD560BE2B4AD}"/>
              </a:ext>
            </a:extLst>
          </p:cNvPr>
          <p:cNvSpPr txBox="1"/>
          <p:nvPr/>
        </p:nvSpPr>
        <p:spPr>
          <a:xfrm>
            <a:off x="685800" y="1790700"/>
            <a:ext cx="16916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/>
              <a:defRPr/>
            </a:pPr>
            <a:r>
              <a:rPr lang="ru-RU" sz="2400" dirty="0"/>
              <a:t>Пред сè, спроведете </a:t>
            </a:r>
            <a:r>
              <a:rPr lang="ru-RU" sz="2400" b="1" dirty="0" smtClean="0"/>
              <a:t>истражување</a:t>
            </a:r>
            <a:r>
              <a:rPr lang="ru-RU" sz="2400" dirty="0" smtClean="0"/>
              <a:t> </a:t>
            </a:r>
            <a:r>
              <a:rPr lang="ru-RU" sz="2400" dirty="0"/>
              <a:t>за да </a:t>
            </a:r>
            <a:r>
              <a:rPr lang="ru-RU" sz="2400" dirty="0" smtClean="0"/>
              <a:t>ги откриете </a:t>
            </a:r>
            <a:r>
              <a:rPr lang="ru-RU" sz="2400" dirty="0"/>
              <a:t>„вистински проблеми на кои им треба вистински решенија“</a:t>
            </a:r>
            <a:r>
              <a:rPr lang="en-US" sz="2400" dirty="0" smtClean="0"/>
              <a:t>”</a:t>
            </a:r>
          </a:p>
          <a:p>
            <a:pPr marL="457200" indent="-457200" algn="just">
              <a:buFont typeface="+mj-lt"/>
              <a:buAutoNum type="arabicPeriod"/>
              <a:defRPr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ru-RU" sz="2400" dirty="0"/>
              <a:t>Откако ќе ја идентификувате бизнис идејата, врз основа на вашето искуство и резултатите од </a:t>
            </a:r>
            <a:r>
              <a:rPr lang="ru-RU" sz="2400" dirty="0" smtClean="0"/>
              <a:t>истражувањето, </a:t>
            </a:r>
            <a:r>
              <a:rPr lang="ru-RU" sz="2400" b="1" dirty="0"/>
              <a:t>тестирајте ја и потврдете ја вашата </a:t>
            </a:r>
            <a:r>
              <a:rPr lang="ru-RU" sz="2400" b="1" dirty="0" smtClean="0"/>
              <a:t>идеја</a:t>
            </a:r>
            <a:endParaRPr lang="en-US" sz="2400" b="1" dirty="0" smtClean="0"/>
          </a:p>
          <a:p>
            <a:pPr algn="just">
              <a:defRPr/>
            </a:pPr>
            <a:endParaRPr lang="en-US" sz="2400" dirty="0" smtClean="0"/>
          </a:p>
          <a:p>
            <a:pPr algn="just">
              <a:defRPr/>
            </a:pPr>
            <a:r>
              <a:rPr lang="mk-MK" sz="2400" u="sng" dirty="0" smtClean="0"/>
              <a:t>Пример</a:t>
            </a:r>
            <a:r>
              <a:rPr lang="en-US" sz="2400" u="sng" dirty="0" smtClean="0"/>
              <a:t>: </a:t>
            </a:r>
          </a:p>
          <a:p>
            <a:pPr algn="just">
              <a:defRPr/>
            </a:pPr>
            <a:r>
              <a:rPr lang="ru-RU" sz="2400" dirty="0"/>
              <a:t>Основач на апликацијата за споделување </a:t>
            </a:r>
            <a:r>
              <a:rPr lang="ru-RU" sz="2400" dirty="0" smtClean="0"/>
              <a:t>храна </a:t>
            </a:r>
            <a:r>
              <a:rPr lang="en-US" sz="2400" dirty="0" smtClean="0">
                <a:hlinkClick r:id="rId2"/>
              </a:rPr>
              <a:t>OLIO</a:t>
            </a:r>
            <a:r>
              <a:rPr lang="en-US" sz="2400" dirty="0" smtClean="0"/>
              <a:t> </a:t>
            </a:r>
            <a:r>
              <a:rPr lang="ru-RU" sz="2400" dirty="0"/>
              <a:t>(видете ја најдобрата практика на овој модул), ја потврди нејзината идеја за група на WhatsApp, што е брзо и евтино решение. Таа </a:t>
            </a:r>
            <a:r>
              <a:rPr lang="ru-RU" sz="2400" dirty="0" smtClean="0"/>
              <a:t>вклучува </a:t>
            </a:r>
            <a:r>
              <a:rPr lang="ru-RU" sz="2400" dirty="0"/>
              <a:t>мала група луѓе кои </a:t>
            </a:r>
            <a:r>
              <a:rPr lang="ru-RU" sz="2400" dirty="0" smtClean="0"/>
              <a:t>живееле </a:t>
            </a:r>
            <a:r>
              <a:rPr lang="ru-RU" sz="2400" dirty="0"/>
              <a:t>блиску еден до друг и </a:t>
            </a:r>
            <a:r>
              <a:rPr lang="ru-RU" sz="2400" dirty="0" smtClean="0"/>
              <a:t>барала </a:t>
            </a:r>
            <a:r>
              <a:rPr lang="ru-RU" sz="2400" dirty="0"/>
              <a:t>од нив 2 недели да </a:t>
            </a:r>
            <a:r>
              <a:rPr lang="ru-RU" sz="2400" dirty="0" smtClean="0"/>
              <a:t>го споделат </a:t>
            </a:r>
            <a:r>
              <a:rPr lang="ru-RU" sz="2400" dirty="0"/>
              <a:t>вишок храна што </a:t>
            </a:r>
            <a:r>
              <a:rPr lang="ru-RU" sz="2400" dirty="0" smtClean="0"/>
              <a:t>го </a:t>
            </a:r>
            <a:r>
              <a:rPr lang="ru-RU" sz="2400" dirty="0"/>
              <a:t>имаат </a:t>
            </a:r>
            <a:r>
              <a:rPr lang="ru-RU" sz="2400" dirty="0" smtClean="0"/>
              <a:t>со </a:t>
            </a:r>
            <a:r>
              <a:rPr lang="ru-RU" sz="2400" dirty="0"/>
              <a:t>групата. Резултатот и </a:t>
            </a:r>
            <a:r>
              <a:rPr lang="ru-RU" sz="2400" dirty="0" smtClean="0"/>
              <a:t>фидбекот биле </a:t>
            </a:r>
            <a:r>
              <a:rPr lang="ru-RU" sz="2400" dirty="0"/>
              <a:t>многу позитивни и идејата </a:t>
            </a:r>
            <a:r>
              <a:rPr lang="ru-RU" sz="2400" dirty="0" smtClean="0"/>
              <a:t>била отпочната</a:t>
            </a:r>
            <a:r>
              <a:rPr lang="en-US" sz="2400" dirty="0" smtClean="0"/>
              <a:t>.</a:t>
            </a:r>
          </a:p>
          <a:p>
            <a:pPr algn="just">
              <a:defRPr/>
            </a:pPr>
            <a:r>
              <a:rPr lang="en-US" sz="2400" dirty="0" smtClean="0"/>
              <a:t>3. </a:t>
            </a:r>
            <a:r>
              <a:rPr lang="ru-RU" sz="2400" dirty="0"/>
              <a:t>Откако ќе се потврди, </a:t>
            </a:r>
            <a:r>
              <a:rPr lang="ru-RU" sz="2400" b="1" dirty="0" smtClean="0"/>
              <a:t>барајте </a:t>
            </a:r>
            <a:r>
              <a:rPr lang="ru-RU" sz="2400" b="1" dirty="0"/>
              <a:t>инвеститорите </a:t>
            </a:r>
            <a:r>
              <a:rPr lang="ru-RU" sz="2400" dirty="0"/>
              <a:t>кои се подготвени да ја поддржат вашата идеја</a:t>
            </a:r>
            <a:r>
              <a:rPr lang="en-US" sz="2400" dirty="0" smtClean="0"/>
              <a:t>.</a:t>
            </a:r>
          </a:p>
          <a:p>
            <a:pPr algn="just">
              <a:defRPr/>
            </a:pPr>
            <a:r>
              <a:rPr lang="ru-RU" sz="2400" dirty="0"/>
              <a:t>Ако не поседувате технички вештини за дизајнирање платформа, </a:t>
            </a:r>
            <a:r>
              <a:rPr lang="ru-RU" sz="2400" dirty="0" smtClean="0"/>
              <a:t>барајте </a:t>
            </a:r>
            <a:r>
              <a:rPr lang="ru-RU" sz="2400" dirty="0"/>
              <a:t>агенција за развој или професионални </a:t>
            </a:r>
            <a:r>
              <a:rPr lang="ru-RU" sz="2400" dirty="0" smtClean="0"/>
              <a:t>програмери (имајте </a:t>
            </a:r>
            <a:r>
              <a:rPr lang="ru-RU" sz="2400" dirty="0"/>
              <a:t>ги </a:t>
            </a:r>
            <a:r>
              <a:rPr lang="ru-RU" sz="2400" dirty="0" smtClean="0"/>
              <a:t>предвид овие </a:t>
            </a:r>
            <a:r>
              <a:rPr lang="ru-RU" sz="2400" dirty="0"/>
              <a:t>трошоци при планирањето на почетниот буџет)</a:t>
            </a:r>
            <a:endParaRPr lang="en-US" sz="2400" dirty="0" smtClean="0"/>
          </a:p>
        </p:txBody>
      </p:sp>
      <p:sp>
        <p:nvSpPr>
          <p:cNvPr id="2" name="Rettangolo 1"/>
          <p:cNvSpPr/>
          <p:nvPr/>
        </p:nvSpPr>
        <p:spPr>
          <a:xfrm>
            <a:off x="1435100" y="6674703"/>
            <a:ext cx="106807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4. </a:t>
            </a:r>
            <a:r>
              <a:rPr lang="ru-RU" sz="2400" dirty="0"/>
              <a:t>Пред официјалното лансирање на производот, треба да биде лансирана минимална одржлива верзија на производот на платформата за да се </a:t>
            </a:r>
            <a:r>
              <a:rPr lang="ru-RU" sz="2400" dirty="0" smtClean="0"/>
              <a:t>добие фидбек </a:t>
            </a:r>
            <a:r>
              <a:rPr lang="ru-RU" sz="2400" dirty="0"/>
              <a:t>од првите корисници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5" name="Rettangolo 4"/>
          <p:cNvSpPr/>
          <p:nvPr/>
        </p:nvSpPr>
        <p:spPr>
          <a:xfrm>
            <a:off x="1433963" y="8039100"/>
            <a:ext cx="1592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5. </a:t>
            </a:r>
            <a:r>
              <a:rPr lang="ru-RU" sz="2400" dirty="0"/>
              <a:t>По </a:t>
            </a:r>
            <a:r>
              <a:rPr lang="ru-RU" sz="2400" dirty="0" smtClean="0"/>
              <a:t>прилагодувањето според добиениот фидбек, </a:t>
            </a:r>
            <a:r>
              <a:rPr lang="ru-RU" sz="2400" dirty="0"/>
              <a:t>бизнисот е </a:t>
            </a:r>
            <a:r>
              <a:rPr lang="ru-RU" sz="2400" dirty="0" smtClean="0"/>
              <a:t>спремен </a:t>
            </a:r>
            <a:r>
              <a:rPr lang="ru-RU" sz="2400" dirty="0"/>
              <a:t>да започне</a:t>
            </a:r>
            <a:r>
              <a:rPr lang="en-US" sz="2400" dirty="0" smtClean="0"/>
              <a:t>. </a:t>
            </a:r>
            <a:endParaRPr lang="en-US" sz="2400" dirty="0"/>
          </a:p>
        </p:txBody>
      </p:sp>
      <p:pic>
        <p:nvPicPr>
          <p:cNvPr id="8" name="Imagen 15">
            <a:extLst>
              <a:ext uri="{FF2B5EF4-FFF2-40B4-BE49-F238E27FC236}">
                <a16:creationId xmlns:a16="http://schemas.microsoft.com/office/drawing/2014/main" id="{E42D7F93-F08B-64FD-14F1-8F551D66332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0" y="6304359"/>
            <a:ext cx="4559300" cy="2564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90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4474112C-57D7-04D0-A3A4-60A31EDD861B}"/>
              </a:ext>
            </a:extLst>
          </p:cNvPr>
          <p:cNvSpPr txBox="1"/>
          <p:nvPr/>
        </p:nvSpPr>
        <p:spPr>
          <a:xfrm>
            <a:off x="620973" y="571500"/>
            <a:ext cx="139332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2</a:t>
            </a:r>
            <a:r>
              <a:rPr lang="es-ES" sz="3600" b="1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es-ES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mk-MK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Како да започнете бизнис во отворена економија </a:t>
            </a:r>
            <a:r>
              <a:rPr lang="es-ES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– </a:t>
            </a:r>
            <a:r>
              <a:rPr lang="mk-MK" sz="3600" b="1" i="1" spc="-85" dirty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Понуда и побарувачка</a:t>
            </a:r>
            <a:endParaRPr lang="es-ES" sz="3600" b="1" i="1" dirty="0">
              <a:solidFill>
                <a:srgbClr val="FD4FB4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727200" y="5880200"/>
            <a:ext cx="172974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600" b="1" dirty="0">
                <a:solidFill>
                  <a:prstClr val="black"/>
                </a:solidFill>
              </a:rPr>
              <a:t>Како да се балансираат понудата и побарувачката во </a:t>
            </a:r>
            <a:r>
              <a:rPr lang="ru-RU" sz="2600" b="1" dirty="0" smtClean="0">
                <a:solidFill>
                  <a:prstClr val="black"/>
                </a:solidFill>
              </a:rPr>
              <a:t>отворената економија</a:t>
            </a:r>
            <a:r>
              <a:rPr lang="en-US" sz="2600" b="1" dirty="0" smtClean="0">
                <a:solidFill>
                  <a:prstClr val="black"/>
                </a:solidFill>
              </a:rPr>
              <a:t>?</a:t>
            </a:r>
          </a:p>
          <a:p>
            <a:pPr algn="just">
              <a:defRPr/>
            </a:pPr>
            <a:endParaRPr lang="en-US" sz="2000" dirty="0">
              <a:solidFill>
                <a:prstClr val="black"/>
              </a:solidFill>
            </a:endParaRPr>
          </a:p>
          <a:p>
            <a:pPr algn="just">
              <a:defRPr/>
            </a:pPr>
            <a:r>
              <a:rPr lang="ru-RU" sz="2600" dirty="0">
                <a:solidFill>
                  <a:prstClr val="black"/>
                </a:solidFill>
              </a:rPr>
              <a:t>Додека традиционалните фирми можат да отпуштат или вработуваат вработени, во </a:t>
            </a:r>
            <a:r>
              <a:rPr lang="ru-RU" sz="2600" dirty="0" smtClean="0">
                <a:solidFill>
                  <a:prstClr val="black"/>
                </a:solidFill>
              </a:rPr>
              <a:t>отворената економија постојат </a:t>
            </a:r>
            <a:r>
              <a:rPr lang="ru-RU" sz="2600" dirty="0">
                <a:solidFill>
                  <a:prstClr val="black"/>
                </a:solidFill>
              </a:rPr>
              <a:t>алтернативни стратегии</a:t>
            </a:r>
            <a:r>
              <a:rPr lang="en-US" sz="2600" dirty="0" smtClean="0">
                <a:solidFill>
                  <a:prstClr val="black"/>
                </a:solidFill>
              </a:rPr>
              <a:t>:</a:t>
            </a:r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059741"/>
              </p:ext>
            </p:extLst>
          </p:nvPr>
        </p:nvGraphicFramePr>
        <p:xfrm>
          <a:off x="457200" y="2807858"/>
          <a:ext cx="7543800" cy="2581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4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2041">
                <a:tc>
                  <a:txBody>
                    <a:bodyPr/>
                    <a:lstStyle/>
                    <a:p>
                      <a:pPr algn="ctr"/>
                      <a:r>
                        <a:rPr lang="mk-MK" sz="2600" dirty="0" smtClean="0"/>
                        <a:t>ТРАДИЦИОНАЛНА</a:t>
                      </a:r>
                      <a:r>
                        <a:rPr lang="en-GB" sz="2600" dirty="0" smtClean="0"/>
                        <a:t> </a:t>
                      </a:r>
                      <a:r>
                        <a:rPr lang="mk-MK" sz="2600" dirty="0" smtClean="0"/>
                        <a:t>ЕКОНОМИЈА</a:t>
                      </a:r>
                      <a:endParaRPr lang="en-GB" sz="2600" dirty="0"/>
                    </a:p>
                  </a:txBody>
                  <a:tcPr anchor="ctr">
                    <a:solidFill>
                      <a:srgbClr val="AC7B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9106">
                <a:tc>
                  <a:txBody>
                    <a:bodyPr/>
                    <a:lstStyle/>
                    <a:p>
                      <a:pPr algn="ctr"/>
                      <a:r>
                        <a:rPr lang="ru-RU" sz="2600" b="0" baseline="0" dirty="0" smtClean="0"/>
                        <a:t>Фирми регрутираат клиенти и создаваат сопствена понуда</a:t>
                      </a:r>
                      <a:endParaRPr lang="en-GB" sz="2600" b="0" baseline="0" dirty="0" smtClean="0"/>
                    </a:p>
                    <a:p>
                      <a:pPr algn="ctr"/>
                      <a:r>
                        <a:rPr lang="ru-RU" sz="2600" b="0" baseline="0" dirty="0" smtClean="0"/>
                        <a:t>Давателите на услуги се вработени во компанијата</a:t>
                      </a:r>
                      <a:endParaRPr lang="en-GB" sz="2600" b="0" dirty="0"/>
                    </a:p>
                  </a:txBody>
                  <a:tcPr anchor="ctr">
                    <a:lnL w="12700" cap="flat" cmpd="sng" algn="ctr">
                      <a:solidFill>
                        <a:srgbClr val="AC7B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C7B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AC7B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490175"/>
              </p:ext>
            </p:extLst>
          </p:nvPr>
        </p:nvGraphicFramePr>
        <p:xfrm>
          <a:off x="9807056" y="2848797"/>
          <a:ext cx="7947544" cy="2540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47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0747">
                <a:tc>
                  <a:txBody>
                    <a:bodyPr/>
                    <a:lstStyle/>
                    <a:p>
                      <a:pPr algn="ctr"/>
                      <a:r>
                        <a:rPr lang="mk-MK" sz="2600" dirty="0" smtClean="0"/>
                        <a:t>ОТВОРЕНА</a:t>
                      </a:r>
                      <a:r>
                        <a:rPr lang="en-GB" sz="2600" dirty="0" smtClean="0"/>
                        <a:t> </a:t>
                      </a:r>
                      <a:r>
                        <a:rPr lang="mk-MK" sz="2600" dirty="0" smtClean="0"/>
                        <a:t>ЕКОНОМИЈА</a:t>
                      </a:r>
                      <a:endParaRPr lang="en-GB" sz="2600" dirty="0"/>
                    </a:p>
                  </a:txBody>
                  <a:tcPr anchor="ctr">
                    <a:solidFill>
                      <a:srgbClr val="AC7B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9461">
                <a:tc>
                  <a:txBody>
                    <a:bodyPr/>
                    <a:lstStyle/>
                    <a:p>
                      <a:pPr algn="ctr"/>
                      <a:r>
                        <a:rPr lang="ru-RU" sz="2600" b="0" dirty="0" smtClean="0"/>
                        <a:t>Фирмите регрутираат и клиенти и провајдери</a:t>
                      </a:r>
                      <a:endParaRPr lang="en-GB" sz="2600" b="0" baseline="0" dirty="0" smtClean="0"/>
                    </a:p>
                    <a:p>
                      <a:pPr algn="ctr"/>
                      <a:r>
                        <a:rPr lang="mk-MK" sz="2600" b="0" baseline="0" dirty="0" smtClean="0"/>
                        <a:t>Давателите не се таму вработени</a:t>
                      </a:r>
                      <a:endParaRPr lang="en-GB" sz="2600" b="0" dirty="0"/>
                    </a:p>
                  </a:txBody>
                  <a:tcPr anchor="ctr">
                    <a:lnL w="12700" cap="flat" cmpd="sng" algn="ctr">
                      <a:solidFill>
                        <a:srgbClr val="AC7B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C7B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AC7B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Rettangolo 17"/>
          <p:cNvSpPr/>
          <p:nvPr/>
        </p:nvSpPr>
        <p:spPr>
          <a:xfrm>
            <a:off x="1727200" y="7257474"/>
            <a:ext cx="165354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prstClr val="black"/>
                </a:solidFill>
              </a:rPr>
              <a:t>Зголемени цени во одредена област кога побарувачката е висока преку специфичен алгоритам</a:t>
            </a:r>
            <a:r>
              <a:rPr lang="en-US" sz="2600" dirty="0" smtClean="0">
                <a:solidFill>
                  <a:prstClr val="black"/>
                </a:solidFill>
              </a:rPr>
              <a:t>;</a:t>
            </a:r>
            <a:endParaRPr lang="en-US" sz="2600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prstClr val="black"/>
                </a:solidFill>
              </a:rPr>
              <a:t>Намалување на клиентите кои се подготвени да платат за услуги и зголемување на давателите на услуги кои се подготвени да </a:t>
            </a:r>
            <a:r>
              <a:rPr lang="ru-RU" sz="2600" dirty="0" smtClean="0">
                <a:solidFill>
                  <a:prstClr val="black"/>
                </a:solidFill>
              </a:rPr>
              <a:t>понудат</a:t>
            </a:r>
            <a:r>
              <a:rPr lang="en-US" sz="2600" dirty="0" smtClean="0">
                <a:solidFill>
                  <a:prstClr val="black"/>
                </a:solidFill>
              </a:rPr>
              <a:t>.</a:t>
            </a:r>
            <a:endParaRPr lang="en-US" sz="2600" dirty="0">
              <a:solidFill>
                <a:prstClr val="black"/>
              </a:solidFill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490466" y="1811520"/>
            <a:ext cx="1716338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600" dirty="0" smtClean="0">
                <a:solidFill>
                  <a:prstClr val="black"/>
                </a:solidFill>
              </a:rPr>
              <a:t>Отворената економија </a:t>
            </a:r>
            <a:r>
              <a:rPr lang="ru-RU" sz="2600" dirty="0">
                <a:solidFill>
                  <a:prstClr val="black"/>
                </a:solidFill>
              </a:rPr>
              <a:t>функционира преку </a:t>
            </a:r>
            <a:r>
              <a:rPr lang="ru-RU" sz="2600" b="1" dirty="0">
                <a:solidFill>
                  <a:prstClr val="black"/>
                </a:solidFill>
              </a:rPr>
              <a:t>двострани платформи</a:t>
            </a:r>
            <a:r>
              <a:rPr lang="ru-RU" sz="2600" dirty="0">
                <a:solidFill>
                  <a:prstClr val="black"/>
                </a:solidFill>
              </a:rPr>
              <a:t>, хранејќи ја и понудата и побарувачката</a:t>
            </a:r>
            <a:r>
              <a:rPr lang="en-US" sz="2600" dirty="0" smtClean="0">
                <a:solidFill>
                  <a:prstClr val="black"/>
                </a:solidFill>
              </a:rPr>
              <a:t>.</a:t>
            </a:r>
            <a:endParaRPr lang="en-US" sz="2600" dirty="0">
              <a:solidFill>
                <a:prstClr val="black"/>
              </a:solidFill>
            </a:endParaRP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7200" y="2356604"/>
            <a:ext cx="1632614" cy="1632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77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4474112C-57D7-04D0-A3A4-60A31EDD861B}"/>
              </a:ext>
            </a:extLst>
          </p:cNvPr>
          <p:cNvSpPr txBox="1"/>
          <p:nvPr/>
        </p:nvSpPr>
        <p:spPr>
          <a:xfrm>
            <a:off x="620973" y="571500"/>
            <a:ext cx="139332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2</a:t>
            </a:r>
            <a:r>
              <a:rPr lang="es-ES" sz="3600" b="1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es-ES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ru-RU" sz="3600" b="1" spc="-85" dirty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Како да започнете бизнис во отворена економија </a:t>
            </a:r>
            <a:r>
              <a:rPr lang="es-ES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– </a:t>
            </a:r>
            <a:r>
              <a:rPr lang="mk-MK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финансирање преку </a:t>
            </a:r>
            <a:r>
              <a:rPr lang="es-ES" sz="3600" b="1" i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Crowdsourcing</a:t>
            </a:r>
            <a:endParaRPr lang="es-ES" sz="3600" b="1" i="1" dirty="0">
              <a:solidFill>
                <a:srgbClr val="FD4FB4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0580428" y="3086100"/>
            <a:ext cx="7352636" cy="6586418"/>
          </a:xfrm>
          <a:prstGeom prst="rect">
            <a:avLst/>
          </a:prstGeom>
          <a:ln w="38100">
            <a:solidFill>
              <a:srgbClr val="AC7BDC"/>
            </a:solidFill>
          </a:ln>
        </p:spPr>
        <p:txBody>
          <a:bodyPr wrap="square">
            <a:spAutoFit/>
          </a:bodyPr>
          <a:lstStyle/>
          <a:p>
            <a:pPr algn="just"/>
            <a:endParaRPr lang="en-US" sz="1600" dirty="0" smtClean="0"/>
          </a:p>
          <a:p>
            <a:r>
              <a:rPr lang="ru-RU" sz="2600" b="1" dirty="0"/>
              <a:t>За да се поттикне понудата и побарувачката треба да се </a:t>
            </a:r>
            <a:r>
              <a:rPr lang="ru-RU" sz="2600" b="1" dirty="0" smtClean="0"/>
              <a:t>применат </a:t>
            </a:r>
            <a:r>
              <a:rPr lang="ru-RU" sz="2600" b="1" dirty="0"/>
              <a:t>различни стратегии</a:t>
            </a:r>
            <a:r>
              <a:rPr lang="en-US" sz="2600" dirty="0" smtClean="0"/>
              <a:t>.</a:t>
            </a:r>
          </a:p>
          <a:p>
            <a:pPr algn="just"/>
            <a:endParaRPr lang="en-US" sz="2600" dirty="0" smtClean="0"/>
          </a:p>
          <a:p>
            <a:pPr algn="just"/>
            <a:r>
              <a:rPr lang="mk-MK" sz="2600" u="sng" dirty="0" smtClean="0"/>
              <a:t>Пример</a:t>
            </a:r>
            <a:endParaRPr lang="en-US" sz="2600" u="sng" dirty="0" smtClean="0"/>
          </a:p>
          <a:p>
            <a:pPr algn="just"/>
            <a:r>
              <a:rPr lang="ru-RU" sz="2600" dirty="0"/>
              <a:t>Услуга што им овозможува на сопствениците на автомобили кои паркираат на аеродромот да ги изнајмуваат своите автомобили на други патници</a:t>
            </a:r>
            <a:r>
              <a:rPr lang="en-US" sz="2600" dirty="0" smtClean="0"/>
              <a:t>:</a:t>
            </a:r>
          </a:p>
          <a:p>
            <a:endParaRPr lang="en-US" sz="2600" dirty="0" smtClean="0"/>
          </a:p>
          <a:p>
            <a:pPr marL="457200" indent="-457200">
              <a:buFontTx/>
              <a:buChar char="-"/>
            </a:pPr>
            <a:r>
              <a:rPr lang="mk-MK" sz="2600" dirty="0" smtClean="0"/>
              <a:t>Наоѓа изнајмувачи преку видливи платени реклами или преку алатки за наоѓање луѓе кои изнајмуваат</a:t>
            </a:r>
            <a:r>
              <a:rPr lang="en-US" sz="2600" dirty="0" smtClean="0"/>
              <a:t>;</a:t>
            </a:r>
          </a:p>
          <a:p>
            <a:endParaRPr lang="en-US" sz="2600" dirty="0" smtClean="0"/>
          </a:p>
          <a:p>
            <a:pPr marL="457200" indent="-457200">
              <a:buFontTx/>
              <a:buChar char="-"/>
            </a:pPr>
            <a:r>
              <a:rPr lang="ru-RU" sz="2600" dirty="0"/>
              <a:t>Ја зголемува понудата на сопственици на автомобили преку </a:t>
            </a:r>
            <a:r>
              <a:rPr lang="ru-RU" sz="2600" dirty="0" smtClean="0"/>
              <a:t>јавни односи, печатени медиуми или од човек на човек</a:t>
            </a:r>
            <a:r>
              <a:rPr lang="en-US" sz="2600" dirty="0" smtClean="0"/>
              <a:t>.</a:t>
            </a:r>
          </a:p>
          <a:p>
            <a:pPr algn="just"/>
            <a:endParaRPr lang="en-US" sz="1600" dirty="0" smtClean="0"/>
          </a:p>
        </p:txBody>
      </p:sp>
      <p:sp>
        <p:nvSpPr>
          <p:cNvPr id="2" name="Rettangolo 1"/>
          <p:cNvSpPr/>
          <p:nvPr/>
        </p:nvSpPr>
        <p:spPr>
          <a:xfrm>
            <a:off x="812136" y="1941106"/>
            <a:ext cx="17120928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600" dirty="0"/>
              <a:t>Во </a:t>
            </a:r>
            <a:r>
              <a:rPr lang="ru-RU" sz="2600" dirty="0" smtClean="0"/>
              <a:t>отворената економијата, снаб</a:t>
            </a:r>
            <a:r>
              <a:rPr lang="mk-MK" sz="2600" dirty="0"/>
              <a:t>д</a:t>
            </a:r>
            <a:r>
              <a:rPr lang="ru-RU" sz="2600" dirty="0" smtClean="0"/>
              <a:t>увањето е преку </a:t>
            </a:r>
            <a:r>
              <a:rPr lang="en-US" sz="2600" dirty="0" smtClean="0"/>
              <a:t>crowdsourcing</a:t>
            </a:r>
            <a:r>
              <a:rPr lang="ru-RU" sz="2600" dirty="0" smtClean="0"/>
              <a:t>, </a:t>
            </a:r>
            <a:r>
              <a:rPr lang="ru-RU" sz="2600" dirty="0"/>
              <a:t>а </a:t>
            </a:r>
            <a:r>
              <a:rPr lang="ru-RU" sz="2600" dirty="0" smtClean="0"/>
              <a:t>снабдувачите </a:t>
            </a:r>
            <a:r>
              <a:rPr lang="ru-RU" sz="2600" dirty="0"/>
              <a:t>не се вработени.</a:t>
            </a:r>
            <a:endParaRPr lang="en-US" sz="2600" b="1" dirty="0"/>
          </a:p>
          <a:p>
            <a:pPr>
              <a:defRPr/>
            </a:pPr>
            <a:endParaRPr lang="mk-MK" sz="2600" b="1" dirty="0" smtClean="0"/>
          </a:p>
          <a:p>
            <a:pPr>
              <a:defRPr/>
            </a:pPr>
            <a:r>
              <a:rPr lang="mk-MK" sz="2600" b="1" dirty="0" smtClean="0"/>
              <a:t>Кои се ризиците</a:t>
            </a:r>
            <a:r>
              <a:rPr lang="en-US" sz="2600" b="1" dirty="0" smtClean="0"/>
              <a:t>?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US" sz="2600" b="1" dirty="0"/>
          </a:p>
          <a:p>
            <a:pPr marL="342900" indent="-342900">
              <a:buAutoNum type="arabicPeriod"/>
              <a:defRPr/>
            </a:pPr>
            <a:r>
              <a:rPr lang="mk-MK" sz="2600" dirty="0" smtClean="0"/>
              <a:t>Помала контрола врз снабдувачите</a:t>
            </a:r>
            <a:endParaRPr lang="en-US" sz="2600" dirty="0" smtClean="0"/>
          </a:p>
          <a:p>
            <a:pPr marL="514350" indent="-514350">
              <a:buFont typeface="+mj-lt"/>
              <a:buAutoNum type="arabicPeriod"/>
              <a:defRPr/>
            </a:pPr>
            <a:endParaRPr lang="en-US" sz="2600" dirty="0" smtClean="0"/>
          </a:p>
          <a:p>
            <a:pPr marL="342900" indent="-342900">
              <a:buAutoNum type="arabicPeriod"/>
              <a:defRPr/>
            </a:pPr>
            <a:r>
              <a:rPr lang="mk-MK" sz="2600" dirty="0" smtClean="0"/>
              <a:t>Ризик за услуги со помал квалитет</a:t>
            </a:r>
            <a:r>
              <a:rPr lang="en-US" sz="2600" dirty="0" smtClean="0"/>
              <a:t>.</a:t>
            </a:r>
          </a:p>
        </p:txBody>
      </p:sp>
      <p:sp>
        <p:nvSpPr>
          <p:cNvPr id="10" name="Rettangolo 9"/>
          <p:cNvSpPr/>
          <p:nvPr/>
        </p:nvSpPr>
        <p:spPr>
          <a:xfrm>
            <a:off x="1409700" y="5295900"/>
            <a:ext cx="1592580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600" b="1" dirty="0"/>
              <a:t>Како да се ублажат тие ризици</a:t>
            </a:r>
            <a:r>
              <a:rPr lang="en-US" sz="2600" b="1" dirty="0" smtClean="0"/>
              <a:t>?</a:t>
            </a:r>
          </a:p>
          <a:p>
            <a:pPr lvl="0">
              <a:defRPr/>
            </a:pPr>
            <a:endParaRPr lang="en-US" sz="2600" b="1" dirty="0"/>
          </a:p>
          <a:p>
            <a:pPr marL="514350" lvl="0" indent="-514350">
              <a:buFont typeface="+mj-lt"/>
              <a:buAutoNum type="arabicPeriod"/>
              <a:defRPr/>
            </a:pPr>
            <a:r>
              <a:rPr lang="ru-RU" sz="2600" dirty="0"/>
              <a:t>Внимателен избор на добавувачи (проверки </a:t>
            </a:r>
            <a:r>
              <a:rPr lang="ru-RU" sz="2600" dirty="0" smtClean="0"/>
              <a:t>на нивната </a:t>
            </a:r>
            <a:r>
              <a:rPr lang="ru-RU" sz="2600" dirty="0"/>
              <a:t>позадина</a:t>
            </a:r>
            <a:r>
              <a:rPr lang="en-US" sz="2600" dirty="0" smtClean="0"/>
              <a:t>)</a:t>
            </a:r>
          </a:p>
          <a:p>
            <a:pPr marL="514350" lvl="0" indent="-514350">
              <a:buFont typeface="+mj-lt"/>
              <a:buAutoNum type="arabicPeriod"/>
              <a:defRPr/>
            </a:pPr>
            <a:endParaRPr lang="en-US" sz="2600" dirty="0"/>
          </a:p>
          <a:p>
            <a:pPr marL="514350" lvl="0" indent="-514350">
              <a:buFont typeface="+mj-lt"/>
              <a:buAutoNum type="arabicPeriod"/>
              <a:defRPr/>
            </a:pPr>
            <a:r>
              <a:rPr lang="mk-MK" sz="2600" dirty="0" smtClean="0"/>
              <a:t>Тренинг и испитувања</a:t>
            </a:r>
            <a:endParaRPr lang="en-US" sz="2600" dirty="0" smtClean="0"/>
          </a:p>
          <a:p>
            <a:pPr marL="514350" lvl="0" indent="-514350">
              <a:buFont typeface="+mj-lt"/>
              <a:buAutoNum type="arabicPeriod"/>
              <a:defRPr/>
            </a:pPr>
            <a:endParaRPr lang="en-US" sz="2600" dirty="0"/>
          </a:p>
          <a:p>
            <a:pPr marL="514350" lvl="0" indent="-514350">
              <a:buFont typeface="+mj-lt"/>
              <a:buAutoNum type="arabicPeriod"/>
              <a:defRPr/>
            </a:pPr>
            <a:r>
              <a:rPr lang="ru-RU" sz="2600" dirty="0"/>
              <a:t>Систем за рејтинг (елиминирање на добавувачи со </a:t>
            </a:r>
            <a:r>
              <a:rPr lang="ru-RU" sz="2600" dirty="0" smtClean="0"/>
              <a:t>низок рејтинг</a:t>
            </a:r>
            <a:r>
              <a:rPr lang="en-US" sz="2600" dirty="0" smtClean="0"/>
              <a:t>)</a:t>
            </a:r>
            <a:endParaRPr lang="en-US" sz="2600" dirty="0"/>
          </a:p>
        </p:txBody>
      </p:sp>
      <p:cxnSp>
        <p:nvCxnSpPr>
          <p:cNvPr id="12" name="Connettore 2 11"/>
          <p:cNvCxnSpPr/>
          <p:nvPr/>
        </p:nvCxnSpPr>
        <p:spPr>
          <a:xfrm>
            <a:off x="2895600" y="3983891"/>
            <a:ext cx="0" cy="3976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65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4474112C-57D7-04D0-A3A4-60A31EDD861B}"/>
              </a:ext>
            </a:extLst>
          </p:cNvPr>
          <p:cNvSpPr txBox="1"/>
          <p:nvPr/>
        </p:nvSpPr>
        <p:spPr>
          <a:xfrm>
            <a:off x="620973" y="571500"/>
            <a:ext cx="13933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2</a:t>
            </a:r>
            <a:r>
              <a:rPr lang="es-ES" sz="3600" b="1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es-ES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ru-RU" sz="3600" b="1" spc="-85" dirty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Како да започнете бизнис во отворена економија </a:t>
            </a:r>
            <a:r>
              <a:rPr lang="es-ES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–</a:t>
            </a:r>
            <a:r>
              <a:rPr lang="mk-MK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mk-MK" sz="3600" b="1" i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Совети и Трикови</a:t>
            </a:r>
            <a:endParaRPr lang="es-ES" sz="3600" b="1" i="1" dirty="0">
              <a:solidFill>
                <a:srgbClr val="FD4FB4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8B43433-707D-2516-C6AB-AD560BE2B4AD}"/>
              </a:ext>
            </a:extLst>
          </p:cNvPr>
          <p:cNvSpPr txBox="1"/>
          <p:nvPr/>
        </p:nvSpPr>
        <p:spPr>
          <a:xfrm>
            <a:off x="685800" y="1790700"/>
            <a:ext cx="16840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600" b="1" dirty="0" smtClean="0">
                <a:solidFill>
                  <a:prstClr val="black"/>
                </a:solidFill>
              </a:rPr>
              <a:t>1. </a:t>
            </a:r>
            <a:r>
              <a:rPr lang="mk-MK" sz="2600" b="1" dirty="0" smtClean="0">
                <a:solidFill>
                  <a:prstClr val="black"/>
                </a:solidFill>
              </a:rPr>
              <a:t>Изградете доверба</a:t>
            </a:r>
            <a:endParaRPr lang="en-US" sz="2600" b="1" dirty="0">
              <a:solidFill>
                <a:prstClr val="black"/>
              </a:solidFill>
            </a:endParaRPr>
          </a:p>
          <a:p>
            <a:pPr>
              <a:defRPr/>
            </a:pPr>
            <a:endParaRPr lang="en-US" dirty="0" smtClean="0">
              <a:solidFill>
                <a:prstClr val="black"/>
              </a:solidFill>
            </a:endParaRPr>
          </a:p>
          <a:p>
            <a:pPr lvl="0" algn="just">
              <a:defRPr/>
            </a:pPr>
            <a:r>
              <a:rPr lang="ru-RU" sz="2400" dirty="0">
                <a:solidFill>
                  <a:prstClr val="black"/>
                </a:solidFill>
              </a:rPr>
              <a:t>Транспарентноста е суштински дел од peer-to-peer </a:t>
            </a:r>
            <a:r>
              <a:rPr lang="ru-RU" sz="2400" dirty="0" smtClean="0">
                <a:solidFill>
                  <a:prstClr val="black"/>
                </a:solidFill>
              </a:rPr>
              <a:t>светот</a:t>
            </a:r>
            <a:r>
              <a:rPr lang="en-US" sz="2400" dirty="0" smtClean="0">
                <a:solidFill>
                  <a:prstClr val="black"/>
                </a:solidFill>
              </a:rPr>
              <a:t>.</a:t>
            </a:r>
            <a:endParaRPr lang="en-US" sz="2400" dirty="0">
              <a:solidFill>
                <a:prstClr val="black"/>
              </a:solidFill>
            </a:endParaRPr>
          </a:p>
          <a:p>
            <a:pPr lvl="0" algn="just">
              <a:defRPr/>
            </a:pPr>
            <a:r>
              <a:rPr lang="ru-RU" sz="2400" dirty="0">
                <a:solidFill>
                  <a:prstClr val="black"/>
                </a:solidFill>
              </a:rPr>
              <a:t>Позитивните </a:t>
            </a:r>
            <a:r>
              <a:rPr lang="ru-RU" sz="2400" dirty="0" smtClean="0">
                <a:solidFill>
                  <a:prstClr val="black"/>
                </a:solidFill>
              </a:rPr>
              <a:t>оценки </a:t>
            </a:r>
            <a:r>
              <a:rPr lang="ru-RU" sz="2400" dirty="0">
                <a:solidFill>
                  <a:prstClr val="black"/>
                </a:solidFill>
              </a:rPr>
              <a:t>на интернет се навистина клучни за стекнување на доверба од потрошувачите</a:t>
            </a:r>
            <a:r>
              <a:rPr lang="en-US" sz="2400" dirty="0" smtClean="0">
                <a:solidFill>
                  <a:prstClr val="black"/>
                </a:solidFill>
              </a:rPr>
              <a:t>.</a:t>
            </a:r>
            <a:endParaRPr lang="en-US" sz="2400" dirty="0">
              <a:solidFill>
                <a:prstClr val="black"/>
              </a:solidFill>
            </a:endParaRPr>
          </a:p>
          <a:p>
            <a:pPr>
              <a:defRPr/>
            </a:pPr>
            <a:endParaRPr lang="en-US" dirty="0" smtClean="0">
              <a:solidFill>
                <a:prstClr val="black"/>
              </a:solidFill>
            </a:endParaRPr>
          </a:p>
          <a:p>
            <a:pPr algn="just">
              <a:defRPr/>
            </a:pPr>
            <a:r>
              <a:rPr lang="mk-MK" sz="2400" u="sng" dirty="0" smtClean="0">
                <a:solidFill>
                  <a:prstClr val="black"/>
                </a:solidFill>
              </a:rPr>
              <a:t>Пример</a:t>
            </a:r>
            <a:r>
              <a:rPr lang="en-US" sz="2400" u="sng" dirty="0" smtClean="0">
                <a:solidFill>
                  <a:prstClr val="black"/>
                </a:solidFill>
              </a:rPr>
              <a:t>:</a:t>
            </a:r>
          </a:p>
          <a:p>
            <a:pPr algn="just">
              <a:defRPr/>
            </a:pPr>
            <a:r>
              <a:rPr lang="ru-RU" sz="2400" dirty="0">
                <a:solidFill>
                  <a:prstClr val="black"/>
                </a:solidFill>
              </a:rPr>
              <a:t>Платформата за </a:t>
            </a:r>
            <a:r>
              <a:rPr lang="ru-RU" sz="2400" dirty="0" smtClean="0">
                <a:solidFill>
                  <a:prstClr val="black"/>
                </a:solidFill>
              </a:rPr>
              <a:t>чување </a:t>
            </a:r>
            <a:r>
              <a:rPr lang="ru-RU" sz="2400" dirty="0">
                <a:solidFill>
                  <a:prstClr val="black"/>
                </a:solidFill>
              </a:rPr>
              <a:t>домашни миленичиња, </a:t>
            </a:r>
            <a:r>
              <a:rPr lang="ru-RU" sz="2400" dirty="0" smtClean="0">
                <a:solidFill>
                  <a:prstClr val="black"/>
                </a:solidFill>
              </a:rPr>
              <a:t>ги поврзува сопствениците </a:t>
            </a:r>
            <a:r>
              <a:rPr lang="ru-RU" sz="2400" dirty="0">
                <a:solidFill>
                  <a:prstClr val="black"/>
                </a:solidFill>
              </a:rPr>
              <a:t>на миленичиња на кои им е потребна </a:t>
            </a:r>
            <a:r>
              <a:rPr lang="ru-RU" sz="2400" dirty="0" smtClean="0">
                <a:solidFill>
                  <a:prstClr val="black"/>
                </a:solidFill>
              </a:rPr>
              <a:t>оваа услуга, </a:t>
            </a:r>
            <a:r>
              <a:rPr lang="ru-RU" sz="2400" dirty="0">
                <a:solidFill>
                  <a:prstClr val="black"/>
                </a:solidFill>
              </a:rPr>
              <a:t>треба да ја поттикне довербата </a:t>
            </a:r>
            <a:r>
              <a:rPr lang="ru-RU" sz="2400" dirty="0" smtClean="0">
                <a:solidFill>
                  <a:prstClr val="black"/>
                </a:solidFill>
              </a:rPr>
              <a:t>со тоа што ќе нуди консултации </a:t>
            </a:r>
            <a:r>
              <a:rPr lang="ru-RU" sz="2400" dirty="0">
                <a:solidFill>
                  <a:prstClr val="black"/>
                </a:solidFill>
              </a:rPr>
              <a:t>со ветеринар 24/7, премиум осигурување за домашни миленици или споделување на фотографии и видеа на кои </a:t>
            </a:r>
            <a:r>
              <a:rPr lang="ru-RU" sz="2400" dirty="0" smtClean="0">
                <a:solidFill>
                  <a:prstClr val="black"/>
                </a:solidFill>
              </a:rPr>
              <a:t>вработените се </a:t>
            </a:r>
            <a:r>
              <a:rPr lang="ru-RU" sz="2400" dirty="0">
                <a:solidFill>
                  <a:prstClr val="black"/>
                </a:solidFill>
              </a:rPr>
              <a:t>во интеракција со милениците.</a:t>
            </a:r>
            <a:r>
              <a:rPr lang="en-US" sz="2400" dirty="0" smtClean="0">
                <a:solidFill>
                  <a:prstClr val="black"/>
                </a:solidFill>
              </a:rPr>
              <a:t>(</a:t>
            </a:r>
            <a:r>
              <a:rPr lang="mk-MK" sz="2400" dirty="0" smtClean="0">
                <a:solidFill>
                  <a:prstClr val="black"/>
                </a:solidFill>
              </a:rPr>
              <a:t>види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hlinkClick r:id="rId2"/>
              </a:rPr>
              <a:t>Rover</a:t>
            </a:r>
            <a:r>
              <a:rPr lang="en-US" sz="2400" dirty="0" smtClean="0">
                <a:solidFill>
                  <a:prstClr val="black"/>
                </a:solidFill>
              </a:rPr>
              <a:t>).</a:t>
            </a:r>
          </a:p>
          <a:p>
            <a:pPr algn="just">
              <a:defRPr/>
            </a:pP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703997" y="4914900"/>
            <a:ext cx="16905027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600" b="1" dirty="0">
                <a:solidFill>
                  <a:prstClr val="black"/>
                </a:solidFill>
              </a:rPr>
              <a:t>2</a:t>
            </a:r>
            <a:r>
              <a:rPr lang="en-US" sz="2600" b="1" dirty="0" smtClean="0">
                <a:solidFill>
                  <a:prstClr val="black"/>
                </a:solidFill>
              </a:rPr>
              <a:t>. </a:t>
            </a:r>
            <a:r>
              <a:rPr lang="mk-MK" sz="2600" b="1" dirty="0" smtClean="0">
                <a:solidFill>
                  <a:prstClr val="black"/>
                </a:solidFill>
              </a:rPr>
              <a:t>Плаќањето нека биде едноставно</a:t>
            </a:r>
            <a:endParaRPr lang="en-US" sz="2600" b="1" dirty="0" smtClean="0">
              <a:solidFill>
                <a:prstClr val="black"/>
              </a:solidFill>
            </a:endParaRPr>
          </a:p>
          <a:p>
            <a:pPr lvl="0">
              <a:defRPr/>
            </a:pPr>
            <a:endParaRPr lang="en-US" b="1" dirty="0">
              <a:solidFill>
                <a:prstClr val="black"/>
              </a:solidFill>
            </a:endParaRPr>
          </a:p>
          <a:p>
            <a:pPr lvl="0" algn="just">
              <a:defRPr/>
            </a:pPr>
            <a:r>
              <a:rPr lang="ru-RU" sz="2400" dirty="0">
                <a:solidFill>
                  <a:prstClr val="black"/>
                </a:solidFill>
              </a:rPr>
              <a:t>Целиот процес треба да биде без хартија и автоматизиран. Клиентите треба да можат да плаќаат </a:t>
            </a:r>
            <a:r>
              <a:rPr lang="ru-RU" sz="2400" dirty="0" smtClean="0">
                <a:solidFill>
                  <a:prstClr val="black"/>
                </a:solidFill>
              </a:rPr>
              <a:t>ист надоместок преку </a:t>
            </a:r>
            <a:r>
              <a:rPr lang="ru-RU" sz="2400" dirty="0">
                <a:solidFill>
                  <a:prstClr val="black"/>
                </a:solidFill>
              </a:rPr>
              <a:t>онлајн платформата, додека давателите на услуги треба да добиваат плати преку PayPal, кредитна картичка или </a:t>
            </a:r>
            <a:r>
              <a:rPr lang="ru-RU" sz="2400" dirty="0" smtClean="0">
                <a:solidFill>
                  <a:prstClr val="black"/>
                </a:solidFill>
              </a:rPr>
              <a:t>чек.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436427" y="6616005"/>
            <a:ext cx="160782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/>
              <a:t>3. Градење бренд, вмрежување и </a:t>
            </a:r>
            <a:r>
              <a:rPr lang="ru-RU" sz="2600" b="1" dirty="0" smtClean="0"/>
              <a:t>комуникација</a:t>
            </a:r>
            <a:endParaRPr lang="en-US" sz="2600" b="1" dirty="0" smtClean="0"/>
          </a:p>
          <a:p>
            <a:endParaRPr lang="en-GB" b="1" dirty="0" smtClean="0"/>
          </a:p>
          <a:p>
            <a:pPr algn="just"/>
            <a:r>
              <a:rPr lang="mk-MK" sz="2400" dirty="0" smtClean="0"/>
              <a:t>Отворената економија</a:t>
            </a:r>
            <a:r>
              <a:rPr lang="ru-RU" sz="2400" dirty="0" smtClean="0"/>
              <a:t> </a:t>
            </a:r>
            <a:r>
              <a:rPr lang="ru-RU" sz="2400" dirty="0"/>
              <a:t>се </a:t>
            </a:r>
            <a:r>
              <a:rPr lang="ru-RU" sz="2400" dirty="0" smtClean="0"/>
              <a:t>фокусира </a:t>
            </a:r>
            <a:r>
              <a:rPr lang="ru-RU" sz="2400" dirty="0"/>
              <a:t>на заедницата и комуникацијата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pPr algn="just"/>
            <a:r>
              <a:rPr lang="ru-RU" sz="2400" dirty="0" smtClean="0"/>
              <a:t>Социјалните </a:t>
            </a:r>
            <a:r>
              <a:rPr lang="ru-RU" sz="2400" dirty="0"/>
              <a:t>медиуми играат интегрална улога во изградбата на </a:t>
            </a:r>
            <a:r>
              <a:rPr lang="ru-RU" sz="2400" dirty="0" smtClean="0"/>
              <a:t>брендот </a:t>
            </a:r>
            <a:r>
              <a:rPr lang="ru-RU" sz="2400" dirty="0"/>
              <a:t>и потрагата по нови клиенти или партнери. </a:t>
            </a:r>
            <a:r>
              <a:rPr lang="ru-RU" sz="2400" dirty="0" smtClean="0"/>
              <a:t>Не го избегнувајте негативниот фидбек </a:t>
            </a:r>
            <a:r>
              <a:rPr lang="ru-RU" sz="2400" dirty="0"/>
              <a:t>или критики, секогаш </a:t>
            </a:r>
            <a:r>
              <a:rPr lang="ru-RU" sz="2400" dirty="0" smtClean="0"/>
              <a:t>земајте ги во предвид</a:t>
            </a:r>
            <a:r>
              <a:rPr lang="en-US" sz="2400" dirty="0" smtClean="0"/>
              <a:t>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0558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4474112C-57D7-04D0-A3A4-60A31EDD861B}"/>
              </a:ext>
            </a:extLst>
          </p:cNvPr>
          <p:cNvSpPr txBox="1"/>
          <p:nvPr/>
        </p:nvSpPr>
        <p:spPr>
          <a:xfrm>
            <a:off x="620973" y="571500"/>
            <a:ext cx="139332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2.</a:t>
            </a:r>
            <a:r>
              <a:rPr lang="mk-MK" sz="3600" b="1" spc="-85" dirty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ru-RU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Како </a:t>
            </a:r>
            <a:r>
              <a:rPr lang="ru-RU" sz="3600" b="1" spc="-85" dirty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да започнете бизнис во отворена </a:t>
            </a:r>
            <a:r>
              <a:rPr lang="ru-RU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економија </a:t>
            </a:r>
            <a:r>
              <a:rPr lang="es-ES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– </a:t>
            </a:r>
            <a:r>
              <a:rPr lang="mk-MK" sz="3600" b="1" i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Како да бидете компетитивни</a:t>
            </a:r>
            <a:endParaRPr lang="es-ES" sz="3600" b="1" i="1" spc="-85" dirty="0" smtClean="0">
              <a:solidFill>
                <a:srgbClr val="FD4FB4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8B43433-707D-2516-C6AB-AD560BE2B4AD}"/>
              </a:ext>
            </a:extLst>
          </p:cNvPr>
          <p:cNvSpPr txBox="1"/>
          <p:nvPr/>
        </p:nvSpPr>
        <p:spPr>
          <a:xfrm>
            <a:off x="685800" y="1790700"/>
            <a:ext cx="16840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ru-RU" sz="2400" dirty="0">
                <a:solidFill>
                  <a:prstClr val="black"/>
                </a:solidFill>
              </a:rPr>
              <a:t>Денес, има многу достапни услуги и платформи за </a:t>
            </a:r>
            <a:r>
              <a:rPr lang="ru-RU" sz="2400" dirty="0" smtClean="0">
                <a:solidFill>
                  <a:prstClr val="black"/>
                </a:solidFill>
              </a:rPr>
              <a:t>споделување</a:t>
            </a:r>
            <a:r>
              <a:rPr lang="en-US" sz="2400" dirty="0" smtClean="0">
                <a:solidFill>
                  <a:prstClr val="black"/>
                </a:solidFill>
              </a:rPr>
              <a:t>.</a:t>
            </a:r>
          </a:p>
          <a:p>
            <a:pPr lvl="0" algn="just">
              <a:defRPr/>
            </a:pPr>
            <a:endParaRPr lang="en-US" sz="2400" dirty="0">
              <a:solidFill>
                <a:prstClr val="black"/>
              </a:solidFill>
            </a:endParaRPr>
          </a:p>
          <a:p>
            <a:pPr lvl="0" algn="just">
              <a:defRPr/>
            </a:pPr>
            <a:r>
              <a:rPr lang="ru-RU" sz="2400" dirty="0">
                <a:solidFill>
                  <a:prstClr val="black"/>
                </a:solidFill>
              </a:rPr>
              <a:t>Луѓето ги избираат тие услуги главно поради пониските цени; за да се задржи понудата привлечна, затоа е неопходно да се биде конкурентен во позиционирањето на </a:t>
            </a:r>
            <a:r>
              <a:rPr lang="ru-RU" sz="2400" dirty="0" smtClean="0">
                <a:solidFill>
                  <a:prstClr val="black"/>
                </a:solidFill>
              </a:rPr>
              <a:t>цените</a:t>
            </a:r>
            <a:r>
              <a:rPr lang="en-US" sz="2400" dirty="0" smtClean="0">
                <a:solidFill>
                  <a:prstClr val="black"/>
                </a:solidFill>
              </a:rPr>
              <a:t>.</a:t>
            </a:r>
          </a:p>
          <a:p>
            <a:pPr lvl="0" algn="just">
              <a:defRPr/>
            </a:pPr>
            <a:endParaRPr lang="en-US" sz="2400" dirty="0">
              <a:solidFill>
                <a:prstClr val="black"/>
              </a:solidFill>
            </a:endParaRPr>
          </a:p>
          <a:p>
            <a:pPr lvl="0" algn="just">
              <a:defRPr/>
            </a:pPr>
            <a:r>
              <a:rPr lang="ru-RU" sz="2400" dirty="0">
                <a:solidFill>
                  <a:prstClr val="black"/>
                </a:solidFill>
              </a:rPr>
              <a:t>Меѓутоа, ако конечната цел е создавање иновативни решенија, има уште многу да се направи</a:t>
            </a:r>
            <a:r>
              <a:rPr lang="en-US" sz="2400" dirty="0" smtClean="0">
                <a:solidFill>
                  <a:prstClr val="black"/>
                </a:solidFill>
              </a:rPr>
              <a:t>:</a:t>
            </a:r>
          </a:p>
          <a:p>
            <a:pPr lvl="0" algn="just">
              <a:defRPr/>
            </a:pPr>
            <a:endParaRPr lang="en-US" sz="2400" dirty="0" smtClean="0">
              <a:solidFill>
                <a:prstClr val="black"/>
              </a:solidFill>
            </a:endParaRPr>
          </a:p>
          <a:p>
            <a:pPr lvl="0" algn="just">
              <a:defRPr/>
            </a:pPr>
            <a:r>
              <a:rPr lang="ru-RU" sz="2400" dirty="0">
                <a:solidFill>
                  <a:prstClr val="black"/>
                </a:solidFill>
              </a:rPr>
              <a:t>Недостигот од </a:t>
            </a:r>
            <a:r>
              <a:rPr lang="ru-RU" sz="2400" b="1" dirty="0" smtClean="0">
                <a:solidFill>
                  <a:prstClr val="black"/>
                </a:solidFill>
              </a:rPr>
              <a:t>регулатива во отворената економија </a:t>
            </a:r>
            <a:r>
              <a:rPr lang="ru-RU" sz="2400" dirty="0">
                <a:solidFill>
                  <a:prstClr val="black"/>
                </a:solidFill>
              </a:rPr>
              <a:t>често резултира со експлоатација на добавувачите или негативно влијае на традиционалната економија</a:t>
            </a:r>
            <a:r>
              <a:rPr lang="en-US" sz="2400" dirty="0" smtClean="0">
                <a:solidFill>
                  <a:prstClr val="black"/>
                </a:solidFill>
              </a:rPr>
              <a:t>.</a:t>
            </a:r>
          </a:p>
          <a:p>
            <a:pPr lvl="0" algn="just">
              <a:defRPr/>
            </a:pPr>
            <a:endParaRPr lang="en-US" sz="2400" dirty="0" smtClean="0">
              <a:solidFill>
                <a:prstClr val="black"/>
              </a:solidFill>
            </a:endParaRPr>
          </a:p>
          <a:p>
            <a:pPr lvl="0" algn="just">
              <a:defRPr/>
            </a:pPr>
            <a:r>
              <a:rPr lang="ru-RU" sz="2400" dirty="0">
                <a:solidFill>
                  <a:prstClr val="black"/>
                </a:solidFill>
              </a:rPr>
              <a:t>Постои зголемена </a:t>
            </a:r>
            <a:r>
              <a:rPr lang="ru-RU" sz="2400" b="1" dirty="0">
                <a:solidFill>
                  <a:prstClr val="black"/>
                </a:solidFill>
              </a:rPr>
              <a:t>свест за „мрачните страни“ на </a:t>
            </a:r>
            <a:r>
              <a:rPr lang="ru-RU" sz="2400" b="1" dirty="0" smtClean="0">
                <a:solidFill>
                  <a:prstClr val="black"/>
                </a:solidFill>
              </a:rPr>
              <a:t>отворената економија</a:t>
            </a:r>
            <a:r>
              <a:rPr lang="ru-RU" sz="2400" dirty="0" smtClean="0">
                <a:solidFill>
                  <a:prstClr val="black"/>
                </a:solidFill>
              </a:rPr>
              <a:t>; </a:t>
            </a:r>
            <a:r>
              <a:rPr lang="ru-RU" sz="2400" dirty="0">
                <a:solidFill>
                  <a:prstClr val="black"/>
                </a:solidFill>
              </a:rPr>
              <a:t>поради оваа причина, луѓето се повеќе и повеќе бараат </a:t>
            </a:r>
            <a:r>
              <a:rPr lang="ru-RU" sz="2400" b="1" dirty="0">
                <a:solidFill>
                  <a:prstClr val="black"/>
                </a:solidFill>
              </a:rPr>
              <a:t>поправедни и одржливи начини на потрошувачка</a:t>
            </a:r>
            <a:r>
              <a:rPr lang="en-US" sz="2400" b="1" dirty="0" smtClean="0">
                <a:solidFill>
                  <a:prstClr val="black"/>
                </a:solidFill>
              </a:rPr>
              <a:t>.</a:t>
            </a:r>
            <a:endParaRPr lang="en-US" sz="2400" b="1" dirty="0">
              <a:solidFill>
                <a:prstClr val="black"/>
              </a:solidFill>
            </a:endParaRPr>
          </a:p>
        </p:txBody>
      </p:sp>
      <p:cxnSp>
        <p:nvCxnSpPr>
          <p:cNvPr id="8" name="Connettore 2 7"/>
          <p:cNvCxnSpPr/>
          <p:nvPr/>
        </p:nvCxnSpPr>
        <p:spPr>
          <a:xfrm>
            <a:off x="2819400" y="6172415"/>
            <a:ext cx="0" cy="4572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>
            <a:off x="2819400" y="514350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Rettangolo 11"/>
          <p:cNvSpPr/>
          <p:nvPr/>
        </p:nvSpPr>
        <p:spPr>
          <a:xfrm>
            <a:off x="1181100" y="6568900"/>
            <a:ext cx="15849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ru-RU" sz="2400" dirty="0">
                <a:solidFill>
                  <a:prstClr val="black"/>
                </a:solidFill>
              </a:rPr>
              <a:t>Новите бизниси треба да ја вратат </a:t>
            </a:r>
            <a:r>
              <a:rPr lang="ru-RU" sz="2400" dirty="0" smtClean="0">
                <a:solidFill>
                  <a:prstClr val="black"/>
                </a:solidFill>
              </a:rPr>
              <a:t>отворената економија </a:t>
            </a:r>
            <a:r>
              <a:rPr lang="ru-RU" sz="2400" dirty="0">
                <a:solidFill>
                  <a:prstClr val="black"/>
                </a:solidFill>
              </a:rPr>
              <a:t>во нејзиното првобитно значење, до создавање и развој </a:t>
            </a:r>
            <a:r>
              <a:rPr lang="ru-RU" sz="2400" dirty="0" smtClean="0">
                <a:solidFill>
                  <a:prstClr val="black"/>
                </a:solidFill>
              </a:rPr>
              <a:t>на</a:t>
            </a:r>
            <a:r>
              <a:rPr lang="en-US" sz="2400" dirty="0" smtClean="0">
                <a:solidFill>
                  <a:prstClr val="black"/>
                </a:solidFill>
              </a:rPr>
              <a:t>:</a:t>
            </a:r>
          </a:p>
          <a:p>
            <a:pPr lvl="0" algn="just">
              <a:defRPr/>
            </a:pPr>
            <a:endParaRPr lang="en-US" sz="2400" dirty="0">
              <a:solidFill>
                <a:prstClr val="black"/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r>
              <a:rPr lang="mk-MK" sz="2400" dirty="0">
                <a:solidFill>
                  <a:prstClr val="black"/>
                </a:solidFill>
              </a:rPr>
              <a:t>Практики за одржлива </a:t>
            </a:r>
            <a:r>
              <a:rPr lang="mk-MK" sz="2400" dirty="0" smtClean="0">
                <a:solidFill>
                  <a:prstClr val="black"/>
                </a:solidFill>
              </a:rPr>
              <a:t>потрошувачка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solidFill>
                  <a:prstClr val="black"/>
                </a:solidFill>
              </a:rPr>
              <a:t>Чувство на припадност во заедница</a:t>
            </a:r>
            <a:endParaRPr lang="en-US" sz="2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69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002AAC77-762E-FF82-BCE0-542021BAB6F1}"/>
              </a:ext>
            </a:extLst>
          </p:cNvPr>
          <p:cNvSpPr txBox="1"/>
          <p:nvPr/>
        </p:nvSpPr>
        <p:spPr>
          <a:xfrm>
            <a:off x="1447800" y="1573291"/>
            <a:ext cx="358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4000" b="1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Клучни наоди</a:t>
            </a:r>
            <a:endParaRPr lang="en-GB" sz="4000" b="1" dirty="0">
              <a:solidFill>
                <a:srgbClr val="FD4FB4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5CFD77F6-9B0A-9BC2-101A-6F68F301E7D3}"/>
              </a:ext>
            </a:extLst>
          </p:cNvPr>
          <p:cNvSpPr txBox="1"/>
          <p:nvPr/>
        </p:nvSpPr>
        <p:spPr>
          <a:xfrm>
            <a:off x="2221080" y="2759994"/>
            <a:ext cx="3642749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altLang="ko-KR" sz="2400" dirty="0" smtClean="0">
                <a:ea typeface="Microsoft Sans Serif" panose="020B0604020202020204" pitchFamily="34" charset="0"/>
                <a:cs typeface="Microsoft Sans Serif" panose="020B0604020202020204" pitchFamily="34" charset="0"/>
              </a:rPr>
              <a:t>Отворената економија </a:t>
            </a:r>
            <a:r>
              <a:rPr lang="ru-RU" altLang="ko-KR" sz="240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е нов феномен што може да донесе </a:t>
            </a:r>
            <a:r>
              <a:rPr lang="ru-RU" altLang="ko-KR" sz="2400" dirty="0" smtClean="0">
                <a:ea typeface="Microsoft Sans Serif" panose="020B0604020202020204" pitchFamily="34" charset="0"/>
                <a:cs typeface="Microsoft Sans Serif" panose="020B0604020202020204" pitchFamily="34" charset="0"/>
              </a:rPr>
              <a:t>бројни </a:t>
            </a:r>
            <a:r>
              <a:rPr lang="ru-RU" altLang="ko-KR" sz="240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можности</a:t>
            </a:r>
            <a:r>
              <a:rPr lang="en-US" altLang="ko-KR" sz="2400" dirty="0" smtClean="0"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endParaRPr lang="ko-KR" altLang="en-US" sz="2400" dirty="0">
              <a:cs typeface="Microsoft Sans Serif" panose="020B0604020202020204" pitchFamily="34" charset="0"/>
            </a:endParaRPr>
          </a:p>
        </p:txBody>
      </p:sp>
      <p:pic>
        <p:nvPicPr>
          <p:cNvPr id="12" name="object 5">
            <a:extLst>
              <a:ext uri="{FF2B5EF4-FFF2-40B4-BE49-F238E27FC236}">
                <a16:creationId xmlns:a16="http://schemas.microsoft.com/office/drawing/2014/main" id="{3C4D9A21-5CF5-0958-90F8-C96F352FB0A0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66543" y="2944659"/>
            <a:ext cx="581024" cy="581024"/>
          </a:xfrm>
          <a:prstGeom prst="rect">
            <a:avLst/>
          </a:prstGeom>
        </p:spPr>
      </p:pic>
      <p:pic>
        <p:nvPicPr>
          <p:cNvPr id="13" name="object 5">
            <a:extLst>
              <a:ext uri="{FF2B5EF4-FFF2-40B4-BE49-F238E27FC236}">
                <a16:creationId xmlns:a16="http://schemas.microsoft.com/office/drawing/2014/main" id="{3AE924DD-2FF9-8063-9000-8EE79949F80D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47800" y="5621977"/>
            <a:ext cx="581024" cy="581024"/>
          </a:xfrm>
          <a:prstGeom prst="rect">
            <a:avLst/>
          </a:prstGeom>
        </p:spPr>
      </p:pic>
      <p:pic>
        <p:nvPicPr>
          <p:cNvPr id="14" name="object 5">
            <a:extLst>
              <a:ext uri="{FF2B5EF4-FFF2-40B4-BE49-F238E27FC236}">
                <a16:creationId xmlns:a16="http://schemas.microsoft.com/office/drawing/2014/main" id="{221CE9C6-11FD-A90A-52AD-868B77C11C2C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049431" y="3004934"/>
            <a:ext cx="581024" cy="581024"/>
          </a:xfrm>
          <a:prstGeom prst="rect">
            <a:avLst/>
          </a:prstGeom>
        </p:spPr>
      </p:pic>
      <p:pic>
        <p:nvPicPr>
          <p:cNvPr id="15" name="object 5">
            <a:extLst>
              <a:ext uri="{FF2B5EF4-FFF2-40B4-BE49-F238E27FC236}">
                <a16:creationId xmlns:a16="http://schemas.microsoft.com/office/drawing/2014/main" id="{8EEC15A1-5572-D5F6-E029-D4DA9E599DC7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049431" y="5912489"/>
            <a:ext cx="581024" cy="581024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B9450382-7C2E-E6B5-A19E-D3F7075DF91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27" t="5169" r="11887" b="7665"/>
          <a:stretch/>
        </p:blipFill>
        <p:spPr>
          <a:xfrm>
            <a:off x="6618723" y="3072624"/>
            <a:ext cx="4655341" cy="2549353"/>
          </a:xfrm>
          <a:prstGeom prst="rect">
            <a:avLst/>
          </a:prstGeom>
        </p:spPr>
      </p:pic>
      <p:sp>
        <p:nvSpPr>
          <p:cNvPr id="17" name="TextBox 10">
            <a:extLst>
              <a:ext uri="{FF2B5EF4-FFF2-40B4-BE49-F238E27FC236}">
                <a16:creationId xmlns:a16="http://schemas.microsoft.com/office/drawing/2014/main" id="{5CFD77F6-9B0A-9BC2-101A-6F68F301E7D3}"/>
              </a:ext>
            </a:extLst>
          </p:cNvPr>
          <p:cNvSpPr txBox="1"/>
          <p:nvPr/>
        </p:nvSpPr>
        <p:spPr>
          <a:xfrm>
            <a:off x="2249513" y="5476546"/>
            <a:ext cx="3642749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altLang="ko-KR" sz="2400" dirty="0" smtClean="0">
                <a:ea typeface="Microsoft Sans Serif" panose="020B0604020202020204" pitchFamily="34" charset="0"/>
                <a:cs typeface="Microsoft Sans Serif" panose="020B0604020202020204" pitchFamily="34" charset="0"/>
              </a:rPr>
              <a:t>Отворената економија </a:t>
            </a:r>
            <a:r>
              <a:rPr lang="ru-RU" altLang="ko-KR" sz="240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се заснова на размена меѓу </a:t>
            </a:r>
            <a:r>
              <a:rPr lang="ru-RU" altLang="ko-KR" sz="2400" dirty="0" smtClean="0">
                <a:ea typeface="Microsoft Sans Serif" panose="020B0604020202020204" pitchFamily="34" charset="0"/>
                <a:cs typeface="Microsoft Sans Serif" panose="020B0604020202020204" pitchFamily="34" charset="0"/>
              </a:rPr>
              <a:t>луѓе, </a:t>
            </a:r>
            <a:r>
              <a:rPr lang="ru-RU" altLang="ko-KR" sz="240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употреба на дигитални платформи и одржливост</a:t>
            </a:r>
            <a:r>
              <a:rPr lang="en-US" altLang="ko-KR" sz="2400" dirty="0" smtClean="0"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endParaRPr lang="ko-KR" altLang="en-US" sz="2400" dirty="0">
              <a:cs typeface="Microsoft Sans Serif" panose="020B0604020202020204" pitchFamily="34" charset="0"/>
            </a:endParaRPr>
          </a:p>
        </p:txBody>
      </p:sp>
      <p:sp>
        <p:nvSpPr>
          <p:cNvPr id="18" name="TextBox 10">
            <a:extLst>
              <a:ext uri="{FF2B5EF4-FFF2-40B4-BE49-F238E27FC236}">
                <a16:creationId xmlns:a16="http://schemas.microsoft.com/office/drawing/2014/main" id="{5CFD77F6-9B0A-9BC2-101A-6F68F301E7D3}"/>
              </a:ext>
            </a:extLst>
          </p:cNvPr>
          <p:cNvSpPr txBox="1"/>
          <p:nvPr/>
        </p:nvSpPr>
        <p:spPr>
          <a:xfrm>
            <a:off x="12830177" y="2842446"/>
            <a:ext cx="4876800" cy="2677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altLang="ko-KR" sz="2400" dirty="0" smtClean="0">
                <a:cs typeface="Microsoft Sans Serif" panose="020B0604020202020204" pitchFamily="34" charset="0"/>
              </a:rPr>
              <a:t>Во отворената економија, </a:t>
            </a:r>
            <a:r>
              <a:rPr lang="ru-RU" altLang="ko-KR" sz="2400" dirty="0">
                <a:cs typeface="Microsoft Sans Serif" panose="020B0604020202020204" pitchFamily="34" charset="0"/>
              </a:rPr>
              <a:t>не само клиентите, туку и давателите на услуги мора да бидат регрутирани. Понудата мора да биде </a:t>
            </a:r>
            <a:r>
              <a:rPr lang="en-US" altLang="ko-KR" sz="2400" dirty="0" smtClean="0">
                <a:cs typeface="Microsoft Sans Serif" panose="020B0604020202020204" pitchFamily="34" charset="0"/>
              </a:rPr>
              <a:t> </a:t>
            </a:r>
            <a:r>
              <a:rPr lang="mk-MK" altLang="ko-KR" sz="2400" dirty="0" smtClean="0">
                <a:cs typeface="Microsoft Sans Serif" panose="020B0604020202020204" pitchFamily="34" charset="0"/>
              </a:rPr>
              <a:t>преку </a:t>
            </a:r>
            <a:r>
              <a:rPr lang="en-US" altLang="ko-KR" sz="2400" dirty="0" err="1" smtClean="0">
                <a:cs typeface="Microsoft Sans Serif" panose="020B0604020202020204" pitchFamily="34" charset="0"/>
              </a:rPr>
              <a:t>crowsoursing</a:t>
            </a:r>
            <a:r>
              <a:rPr lang="ru-RU" altLang="ko-KR" sz="2400" dirty="0" smtClean="0">
                <a:cs typeface="Microsoft Sans Serif" panose="020B0604020202020204" pitchFamily="34" charset="0"/>
              </a:rPr>
              <a:t>, исто така </a:t>
            </a:r>
            <a:r>
              <a:rPr lang="ru-RU" altLang="ko-KR" sz="2400" dirty="0">
                <a:cs typeface="Microsoft Sans Serif" panose="020B0604020202020204" pitchFamily="34" charset="0"/>
              </a:rPr>
              <a:t>понудата и побарувачката </a:t>
            </a:r>
            <a:r>
              <a:rPr lang="ru-RU" altLang="ko-KR" sz="2400" dirty="0" smtClean="0">
                <a:cs typeface="Microsoft Sans Serif" panose="020B0604020202020204" pitchFamily="34" charset="0"/>
              </a:rPr>
              <a:t>да се </a:t>
            </a:r>
            <a:r>
              <a:rPr lang="ru-RU" altLang="ko-KR" sz="2400" dirty="0">
                <a:cs typeface="Microsoft Sans Serif" panose="020B0604020202020204" pitchFamily="34" charset="0"/>
              </a:rPr>
              <a:t>совпаѓаат на дигиталните платформи</a:t>
            </a:r>
            <a:r>
              <a:rPr lang="en-GB" altLang="ko-KR" sz="2400" dirty="0" smtClean="0">
                <a:cs typeface="Microsoft Sans Serif" panose="020B0604020202020204" pitchFamily="34" charset="0"/>
              </a:rPr>
              <a:t>.</a:t>
            </a:r>
            <a:endParaRPr lang="en-GB" altLang="ko-KR" sz="2400" dirty="0">
              <a:cs typeface="Microsoft Sans Serif" panose="020B0604020202020204" pitchFamily="34" charset="0"/>
            </a:endParaRPr>
          </a:p>
        </p:txBody>
      </p:sp>
      <p:sp>
        <p:nvSpPr>
          <p:cNvPr id="19" name="TextBox 10">
            <a:extLst>
              <a:ext uri="{FF2B5EF4-FFF2-40B4-BE49-F238E27FC236}">
                <a16:creationId xmlns:a16="http://schemas.microsoft.com/office/drawing/2014/main" id="{5CFD77F6-9B0A-9BC2-101A-6F68F301E7D3}"/>
              </a:ext>
            </a:extLst>
          </p:cNvPr>
          <p:cNvSpPr txBox="1"/>
          <p:nvPr/>
        </p:nvSpPr>
        <p:spPr>
          <a:xfrm>
            <a:off x="12830177" y="5814529"/>
            <a:ext cx="4876800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altLang="ko-KR" sz="2400" dirty="0" smtClean="0">
                <a:cs typeface="Microsoft Sans Serif" panose="020B0604020202020204" pitchFamily="34" charset="0"/>
              </a:rPr>
              <a:t>Финансирањето преку </a:t>
            </a:r>
            <a:r>
              <a:rPr lang="ru-RU" altLang="ko-KR" sz="2400" dirty="0">
                <a:cs typeface="Microsoft Sans Serif" panose="020B0604020202020204" pitchFamily="34" charset="0"/>
              </a:rPr>
              <a:t>краудсорсинг може да биде </a:t>
            </a:r>
            <a:r>
              <a:rPr lang="ru-RU" altLang="ko-KR" sz="2400" dirty="0" smtClean="0">
                <a:cs typeface="Microsoft Sans Serif" panose="020B0604020202020204" pitchFamily="34" charset="0"/>
              </a:rPr>
              <a:t>ризична, </a:t>
            </a:r>
            <a:r>
              <a:rPr lang="ru-RU" altLang="ko-KR" sz="2400" dirty="0">
                <a:cs typeface="Microsoft Sans Serif" panose="020B0604020202020204" pitchFamily="34" charset="0"/>
              </a:rPr>
              <a:t>но постојат различни стратегии за ублажување на потенцијалните ризици.</a:t>
            </a:r>
            <a:endParaRPr lang="en-GB" altLang="ko-KR" sz="2400" dirty="0">
              <a:cs typeface="Microsoft Sans Serif" panose="020B0604020202020204" pitchFamily="34" charset="0"/>
            </a:endParaRPr>
          </a:p>
        </p:txBody>
      </p:sp>
      <p:pic>
        <p:nvPicPr>
          <p:cNvPr id="20" name="object 5">
            <a:extLst>
              <a:ext uri="{FF2B5EF4-FFF2-40B4-BE49-F238E27FC236}">
                <a16:creationId xmlns:a16="http://schemas.microsoft.com/office/drawing/2014/main" id="{8EEC15A1-5572-D5F6-E029-D4DA9E599DC7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780195" y="6493513"/>
            <a:ext cx="581024" cy="581024"/>
          </a:xfrm>
          <a:prstGeom prst="rect">
            <a:avLst/>
          </a:prstGeom>
        </p:spPr>
      </p:pic>
      <p:sp>
        <p:nvSpPr>
          <p:cNvPr id="21" name="TextBox 10">
            <a:extLst>
              <a:ext uri="{FF2B5EF4-FFF2-40B4-BE49-F238E27FC236}">
                <a16:creationId xmlns:a16="http://schemas.microsoft.com/office/drawing/2014/main" id="{5CFD77F6-9B0A-9BC2-101A-6F68F301E7D3}"/>
              </a:ext>
            </a:extLst>
          </p:cNvPr>
          <p:cNvSpPr txBox="1"/>
          <p:nvPr/>
        </p:nvSpPr>
        <p:spPr>
          <a:xfrm>
            <a:off x="5451207" y="7109704"/>
            <a:ext cx="7239000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altLang="ko-KR" sz="2400" dirty="0">
                <a:cs typeface="Microsoft Sans Serif" panose="020B0604020202020204" pitchFamily="34" charset="0"/>
              </a:rPr>
              <a:t>Денес има многу платформи за споделување. Па, како да се биде иновативен? Одржливите практики на потрошувачка и чувството на припадност кон заедницата се клучните</a:t>
            </a:r>
            <a:r>
              <a:rPr lang="en-GB" altLang="ko-KR" sz="2400" dirty="0" smtClean="0">
                <a:cs typeface="Microsoft Sans Serif" panose="020B0604020202020204" pitchFamily="34" charset="0"/>
              </a:rPr>
              <a:t>.</a:t>
            </a:r>
            <a:endParaRPr lang="en-GB" altLang="ko-KR" sz="2400" dirty="0"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53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6CEB6FBD-A5B4-4090-B420-A3A58C350B90}"/>
              </a:ext>
            </a:extLst>
          </p:cNvPr>
          <p:cNvSpPr txBox="1"/>
          <p:nvPr/>
        </p:nvSpPr>
        <p:spPr>
          <a:xfrm>
            <a:off x="5821310" y="5295900"/>
            <a:ext cx="812328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/>
            </a:pPr>
            <a:r>
              <a:rPr lang="mk-MK" sz="8000" b="1" spc="-114" dirty="0" smtClean="0">
                <a:solidFill>
                  <a:srgbClr val="FD4FB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Ви Благодариме</a:t>
            </a:r>
            <a:r>
              <a:rPr lang="en-US" sz="8000" b="1" spc="-114" dirty="0" smtClean="0">
                <a:solidFill>
                  <a:srgbClr val="FD4FB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!</a:t>
            </a:r>
            <a:endParaRPr kumimoji="0" lang="en-US" sz="8000" b="1" i="0" u="none" strike="noStrike" kern="1200" cap="none" spc="0" normalizeH="0" baseline="0" dirty="0">
              <a:ln>
                <a:noFill/>
              </a:ln>
              <a:solidFill>
                <a:srgbClr val="FD4FB4"/>
              </a:solidFill>
              <a:effectLst/>
              <a:uLnTx/>
              <a:uFillTx/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5A34285-6C07-DC1D-80A6-98EE623AEFA4}"/>
              </a:ext>
            </a:extLst>
          </p:cNvPr>
          <p:cNvSpPr txBox="1"/>
          <p:nvPr/>
        </p:nvSpPr>
        <p:spPr>
          <a:xfrm>
            <a:off x="4495800" y="7277100"/>
            <a:ext cx="9166122" cy="1459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mk-MK" sz="4400" b="1" spc="-65" dirty="0" smtClean="0">
                <a:ea typeface="Microsoft Sans Serif" panose="020B0604020202020204" pitchFamily="34" charset="0"/>
                <a:cs typeface="Microsoft Sans Serif" panose="020B0604020202020204" pitchFamily="34" charset="0"/>
              </a:rPr>
              <a:t>Партнер</a:t>
            </a:r>
            <a:r>
              <a:rPr lang="en-US" sz="4400" b="1" spc="-65" dirty="0" smtClean="0">
                <a:ea typeface="Microsoft Sans Serif" panose="020B0604020202020204" pitchFamily="34" charset="0"/>
                <a:cs typeface="Microsoft Sans Serif" panose="020B0604020202020204" pitchFamily="34" charset="0"/>
              </a:rPr>
              <a:t>: </a:t>
            </a:r>
            <a:r>
              <a:rPr lang="en-US" sz="4400" spc="-65" dirty="0" smtClean="0">
                <a:ea typeface="Microsoft Sans Serif" panose="020B0604020202020204" pitchFamily="34" charset="0"/>
                <a:cs typeface="Microsoft Sans Serif" panose="020B0604020202020204" pitchFamily="34" charset="0"/>
              </a:rPr>
              <a:t>IDP</a:t>
            </a:r>
            <a:endParaRPr lang="en-US" sz="4400" spc="-65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lang="en-US" sz="4400" b="1" spc="-65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264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D11816CB-AA50-BD0E-12E4-C12F7AA3F7E1}"/>
              </a:ext>
            </a:extLst>
          </p:cNvPr>
          <p:cNvSpPr txBox="1"/>
          <p:nvPr/>
        </p:nvSpPr>
        <p:spPr>
          <a:xfrm>
            <a:off x="914400" y="638886"/>
            <a:ext cx="9462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4000" b="1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Цели</a:t>
            </a:r>
            <a:endParaRPr lang="en-GB" sz="4000" b="1" dirty="0">
              <a:solidFill>
                <a:srgbClr val="FD4FB4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AB24A19-41FB-B060-0BAE-CCCC40AE4D04}"/>
              </a:ext>
            </a:extLst>
          </p:cNvPr>
          <p:cNvSpPr txBox="1"/>
          <p:nvPr/>
        </p:nvSpPr>
        <p:spPr>
          <a:xfrm>
            <a:off x="878006" y="1393388"/>
            <a:ext cx="10040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На крајот од овој модул ќе можете</a:t>
            </a:r>
            <a:r>
              <a:rPr lang="en-GB" sz="2800" dirty="0" smtClean="0">
                <a:effectLst/>
                <a:ea typeface="Microsoft Sans Serif" panose="020B0604020202020204" pitchFamily="34" charset="0"/>
                <a:cs typeface="Microsoft Sans Serif" panose="020B0604020202020204" pitchFamily="34" charset="0"/>
              </a:rPr>
              <a:t>:</a:t>
            </a:r>
            <a:endParaRPr lang="en-GB" sz="2800" dirty="0">
              <a:effectLst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id="{55E089A1-1F8C-461F-FDEB-F6FE8F5419E0}"/>
              </a:ext>
            </a:extLst>
          </p:cNvPr>
          <p:cNvSpPr txBox="1"/>
          <p:nvPr/>
        </p:nvSpPr>
        <p:spPr>
          <a:xfrm>
            <a:off x="1752600" y="2418362"/>
            <a:ext cx="14330367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ru-RU" altLang="ko-KR" sz="2800" b="1" dirty="0" smtClean="0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Да ги разберете вредностите </a:t>
            </a:r>
            <a:r>
              <a:rPr lang="ru-RU" altLang="ko-KR" sz="2800" b="1" dirty="0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и главните карактеристики на </a:t>
            </a:r>
            <a:r>
              <a:rPr lang="ru-RU" altLang="ko-KR" sz="2800" b="1" dirty="0" smtClean="0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отворената економија</a:t>
            </a:r>
            <a:endParaRPr lang="ko-KR" altLang="en-US" sz="2800" b="1" dirty="0">
              <a:solidFill>
                <a:srgbClr val="AC7BDC"/>
              </a:solidFill>
              <a:cs typeface="Microsoft Sans Serif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AD2012-C327-5815-4FAA-1CACB3D4207F}"/>
              </a:ext>
            </a:extLst>
          </p:cNvPr>
          <p:cNvSpPr txBox="1"/>
          <p:nvPr/>
        </p:nvSpPr>
        <p:spPr>
          <a:xfrm>
            <a:off x="1709382" y="3692195"/>
            <a:ext cx="11092218" cy="95410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mk-MK" altLang="ko-KR" sz="2800" b="1" dirty="0" smtClean="0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Да</a:t>
            </a:r>
            <a:r>
              <a:rPr lang="ru-RU" altLang="ko-KR" sz="2800" b="1" dirty="0" smtClean="0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ги распознаете разликите </a:t>
            </a:r>
            <a:r>
              <a:rPr lang="ru-RU" altLang="ko-KR" sz="2800" b="1" dirty="0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помеѓу традиционалната и </a:t>
            </a:r>
            <a:r>
              <a:rPr lang="ru-RU" altLang="ko-KR" sz="2800" b="1" dirty="0" smtClean="0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отворената економијата</a:t>
            </a:r>
            <a:endParaRPr lang="ko-KR" altLang="en-US" sz="2800" b="1" dirty="0">
              <a:solidFill>
                <a:srgbClr val="AC7BDC"/>
              </a:solidFill>
              <a:cs typeface="Microsoft Sans Serif" panose="020B0604020202020204" pitchFamily="34" charset="0"/>
            </a:endParaRPr>
          </a:p>
        </p:txBody>
      </p:sp>
      <p:pic>
        <p:nvPicPr>
          <p:cNvPr id="13" name="object 5">
            <a:extLst>
              <a:ext uri="{FF2B5EF4-FFF2-40B4-BE49-F238E27FC236}">
                <a16:creationId xmlns:a16="http://schemas.microsoft.com/office/drawing/2014/main" id="{DE27B7A9-8C33-5618-9027-8F353D592D55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2344964"/>
            <a:ext cx="581024" cy="581024"/>
          </a:xfrm>
          <a:prstGeom prst="rect">
            <a:avLst/>
          </a:prstGeom>
        </p:spPr>
      </p:pic>
      <p:pic>
        <p:nvPicPr>
          <p:cNvPr id="14" name="object 5">
            <a:extLst>
              <a:ext uri="{FF2B5EF4-FFF2-40B4-BE49-F238E27FC236}">
                <a16:creationId xmlns:a16="http://schemas.microsoft.com/office/drawing/2014/main" id="{EFE0C309-3940-1EC6-1321-C787CCD04D6A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78006" y="3676206"/>
            <a:ext cx="581024" cy="581024"/>
          </a:xfrm>
          <a:prstGeom prst="rect">
            <a:avLst/>
          </a:prstGeom>
        </p:spPr>
      </p:pic>
      <p:pic>
        <p:nvPicPr>
          <p:cNvPr id="15" name="object 5">
            <a:extLst>
              <a:ext uri="{FF2B5EF4-FFF2-40B4-BE49-F238E27FC236}">
                <a16:creationId xmlns:a16="http://schemas.microsoft.com/office/drawing/2014/main" id="{F6C15DCA-854C-9007-1DEE-22BDDD173121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78006" y="6362700"/>
            <a:ext cx="581024" cy="581024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CC5A7B45-8421-96FC-6E4F-BAEEAF6550D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434"/>
          <a:stretch/>
        </p:blipFill>
        <p:spPr>
          <a:xfrm>
            <a:off x="12192000" y="5219700"/>
            <a:ext cx="6282261" cy="3578414"/>
          </a:xfrm>
          <a:prstGeom prst="rect">
            <a:avLst/>
          </a:prstGeom>
        </p:spPr>
      </p:pic>
      <p:pic>
        <p:nvPicPr>
          <p:cNvPr id="17" name="object 5">
            <a:extLst>
              <a:ext uri="{FF2B5EF4-FFF2-40B4-BE49-F238E27FC236}">
                <a16:creationId xmlns:a16="http://schemas.microsoft.com/office/drawing/2014/main" id="{EFE0C309-3940-1EC6-1321-C787CCD04D6A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78006" y="5007448"/>
            <a:ext cx="581024" cy="581024"/>
          </a:xfrm>
          <a:prstGeom prst="rect">
            <a:avLst/>
          </a:prstGeom>
        </p:spPr>
      </p:pic>
      <p:sp>
        <p:nvSpPr>
          <p:cNvPr id="18" name="TextBox 8">
            <a:extLst>
              <a:ext uri="{FF2B5EF4-FFF2-40B4-BE49-F238E27FC236}">
                <a16:creationId xmlns:a16="http://schemas.microsoft.com/office/drawing/2014/main" id="{6CAD2012-C327-5815-4FAA-1CACB3D4207F}"/>
              </a:ext>
            </a:extLst>
          </p:cNvPr>
          <p:cNvSpPr txBox="1"/>
          <p:nvPr/>
        </p:nvSpPr>
        <p:spPr>
          <a:xfrm>
            <a:off x="1752600" y="4985931"/>
            <a:ext cx="10025418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mk-MK" altLang="ko-KR" sz="2800" b="1" dirty="0" smtClean="0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Да з</a:t>
            </a:r>
            <a:r>
              <a:rPr lang="ru-RU" altLang="ko-KR" sz="2800" b="1" dirty="0" smtClean="0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апочнете </a:t>
            </a:r>
            <a:r>
              <a:rPr lang="ru-RU" altLang="ko-KR" sz="2800" b="1" dirty="0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бизнис </a:t>
            </a:r>
            <a:r>
              <a:rPr lang="ru-RU" altLang="ko-KR" sz="2800" b="1" dirty="0" smtClean="0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во отворена економија</a:t>
            </a:r>
            <a:endParaRPr lang="ko-KR" altLang="en-US" sz="2800" b="1" dirty="0">
              <a:solidFill>
                <a:srgbClr val="AC7BDC"/>
              </a:solidFill>
              <a:cs typeface="Microsoft Sans Serif" panose="020B0604020202020204" pitchFamily="34" charset="0"/>
            </a:endParaRPr>
          </a:p>
        </p:txBody>
      </p:sp>
      <p:sp>
        <p:nvSpPr>
          <p:cNvPr id="19" name="TextBox 8">
            <a:extLst>
              <a:ext uri="{FF2B5EF4-FFF2-40B4-BE49-F238E27FC236}">
                <a16:creationId xmlns:a16="http://schemas.microsoft.com/office/drawing/2014/main" id="{6CAD2012-C327-5815-4FAA-1CACB3D4207F}"/>
              </a:ext>
            </a:extLst>
          </p:cNvPr>
          <p:cNvSpPr txBox="1"/>
          <p:nvPr/>
        </p:nvSpPr>
        <p:spPr>
          <a:xfrm>
            <a:off x="1752600" y="6362700"/>
            <a:ext cx="10025418" cy="95410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ru-RU" altLang="ko-KR" sz="2800" b="1" dirty="0" smtClean="0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Да обезбедите </a:t>
            </a:r>
            <a:r>
              <a:rPr lang="ru-RU" altLang="ko-KR" sz="2800" b="1" dirty="0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и </a:t>
            </a:r>
            <a:r>
              <a:rPr lang="ru-RU" altLang="ko-KR" sz="2800" b="1" dirty="0" smtClean="0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усогласите понуда </a:t>
            </a:r>
            <a:r>
              <a:rPr lang="ru-RU" altLang="ko-KR" sz="2800" b="1" dirty="0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и </a:t>
            </a:r>
            <a:r>
              <a:rPr lang="ru-RU" altLang="ko-KR" sz="2800" b="1" dirty="0" smtClean="0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побарувачка на </a:t>
            </a:r>
            <a:r>
              <a:rPr lang="ru-RU" altLang="ko-KR" sz="2800" b="1" dirty="0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платформа за споделување</a:t>
            </a:r>
            <a:endParaRPr lang="ko-KR" altLang="en-US" sz="2800" b="1" dirty="0">
              <a:solidFill>
                <a:srgbClr val="AC7BDC"/>
              </a:solidFill>
              <a:cs typeface="Microsoft Sans Serif" panose="020B0604020202020204" pitchFamily="34" charset="0"/>
            </a:endParaRPr>
          </a:p>
        </p:txBody>
      </p:sp>
      <p:pic>
        <p:nvPicPr>
          <p:cNvPr id="20" name="object 5">
            <a:extLst>
              <a:ext uri="{FF2B5EF4-FFF2-40B4-BE49-F238E27FC236}">
                <a16:creationId xmlns:a16="http://schemas.microsoft.com/office/drawing/2014/main" id="{F6C15DCA-854C-9007-1DEE-22BDDD173121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78006" y="7579840"/>
            <a:ext cx="581024" cy="581024"/>
          </a:xfrm>
          <a:prstGeom prst="rect">
            <a:avLst/>
          </a:prstGeom>
        </p:spPr>
      </p:pic>
      <p:sp>
        <p:nvSpPr>
          <p:cNvPr id="21" name="TextBox 8">
            <a:extLst>
              <a:ext uri="{FF2B5EF4-FFF2-40B4-BE49-F238E27FC236}">
                <a16:creationId xmlns:a16="http://schemas.microsoft.com/office/drawing/2014/main" id="{6CAD2012-C327-5815-4FAA-1CACB3D4207F}"/>
              </a:ext>
            </a:extLst>
          </p:cNvPr>
          <p:cNvSpPr txBox="1"/>
          <p:nvPr/>
        </p:nvSpPr>
        <p:spPr>
          <a:xfrm>
            <a:off x="1709382" y="7637644"/>
            <a:ext cx="10025418" cy="95410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ru-RU" altLang="ko-KR" sz="2800" b="1" dirty="0" smtClean="0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Да бидете </a:t>
            </a:r>
            <a:r>
              <a:rPr lang="ru-RU" altLang="ko-KR" sz="2800" b="1" dirty="0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конкурентни и иновативни на пазарот за </a:t>
            </a:r>
            <a:r>
              <a:rPr lang="ru-RU" altLang="ko-KR" sz="2800" b="1" dirty="0" smtClean="0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отворена </a:t>
            </a:r>
            <a:r>
              <a:rPr lang="ru-RU" altLang="ko-KR" sz="2800" b="1" dirty="0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економија</a:t>
            </a:r>
            <a:endParaRPr lang="ko-KR" altLang="en-US" sz="2800" b="1" dirty="0">
              <a:solidFill>
                <a:srgbClr val="AC7BDC"/>
              </a:solidFill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29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AF46532C-EF31-45B2-96AF-1DC3F84F508E}"/>
              </a:ext>
            </a:extLst>
          </p:cNvPr>
          <p:cNvSpPr txBox="1"/>
          <p:nvPr/>
        </p:nvSpPr>
        <p:spPr>
          <a:xfrm>
            <a:off x="914400" y="495300"/>
            <a:ext cx="9462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4000" b="1" dirty="0">
                <a:solidFill>
                  <a:srgbClr val="FD4FB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С</a:t>
            </a:r>
            <a:r>
              <a:rPr lang="mk-MK" sz="4000" b="1" dirty="0" smtClean="0">
                <a:solidFill>
                  <a:srgbClr val="FD4FB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одржина</a:t>
            </a:r>
            <a:endParaRPr lang="en-GB" sz="4000" b="1" dirty="0">
              <a:solidFill>
                <a:srgbClr val="FD4FB4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457E1F9-B71E-20E0-77A5-08EF52153978}"/>
              </a:ext>
            </a:extLst>
          </p:cNvPr>
          <p:cNvSpPr txBox="1"/>
          <p:nvPr/>
        </p:nvSpPr>
        <p:spPr>
          <a:xfrm>
            <a:off x="2200340" y="1788394"/>
            <a:ext cx="8610599" cy="95410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ru-RU" altLang="ko-KR" sz="2800" b="1" dirty="0" smtClean="0">
                <a:solidFill>
                  <a:srgbClr val="AC7BDC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Единица</a:t>
            </a:r>
            <a:r>
              <a:rPr lang="ru-RU" altLang="ko-KR" sz="2800" b="1" dirty="0" smtClean="0">
                <a:solidFill>
                  <a:srgbClr val="AC7BDC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ru-RU" altLang="ko-KR" sz="2800" b="1" dirty="0">
                <a:solidFill>
                  <a:srgbClr val="AC7BDC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1 - Вовед во економијата на споделување</a:t>
            </a:r>
            <a:endParaRPr lang="ko-KR" altLang="en-US" sz="2800" b="1" dirty="0">
              <a:solidFill>
                <a:srgbClr val="AC7BDC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14" name="object 5">
            <a:extLst>
              <a:ext uri="{FF2B5EF4-FFF2-40B4-BE49-F238E27FC236}">
                <a16:creationId xmlns:a16="http://schemas.microsoft.com/office/drawing/2014/main" id="{932F596B-40B6-6263-5610-0B274C7763A4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31070" y="1788394"/>
            <a:ext cx="581024" cy="581024"/>
          </a:xfrm>
          <a:prstGeom prst="rect">
            <a:avLst/>
          </a:prstGeom>
        </p:spPr>
      </p:pic>
      <p:pic>
        <p:nvPicPr>
          <p:cNvPr id="15" name="object 5">
            <a:extLst>
              <a:ext uri="{FF2B5EF4-FFF2-40B4-BE49-F238E27FC236}">
                <a16:creationId xmlns:a16="http://schemas.microsoft.com/office/drawing/2014/main" id="{E062DE47-918A-693F-B87E-1921EB05C7E1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40558" y="5448300"/>
            <a:ext cx="581024" cy="581024"/>
          </a:xfrm>
          <a:prstGeom prst="rect">
            <a:avLst/>
          </a:prstGeom>
        </p:spPr>
      </p:pic>
      <p:sp>
        <p:nvSpPr>
          <p:cNvPr id="16" name="TextBox 7">
            <a:extLst>
              <a:ext uri="{FF2B5EF4-FFF2-40B4-BE49-F238E27FC236}">
                <a16:creationId xmlns:a16="http://schemas.microsoft.com/office/drawing/2014/main" id="{238801E5-F271-CED4-7560-4088DC248F5E}"/>
              </a:ext>
            </a:extLst>
          </p:cNvPr>
          <p:cNvSpPr txBox="1"/>
          <p:nvPr/>
        </p:nvSpPr>
        <p:spPr>
          <a:xfrm>
            <a:off x="2200340" y="2557969"/>
            <a:ext cx="1116423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24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Секција</a:t>
            </a:r>
            <a:r>
              <a:rPr lang="ru-RU" altLang="ko-KR" sz="24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ru-RU" altLang="ko-KR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1: </a:t>
            </a:r>
            <a:r>
              <a:rPr lang="ru-RU" altLang="ko-KR" sz="24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Дефиниција</a:t>
            </a:r>
          </a:p>
          <a:p>
            <a:r>
              <a:rPr lang="ru-RU" altLang="ko-KR" sz="2400" dirty="0">
                <a:solidFill>
                  <a:prstClr val="black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Секција</a:t>
            </a:r>
            <a:r>
              <a:rPr lang="ru-RU" altLang="ko-KR" sz="24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ru-RU" altLang="ko-KR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2: Главни </a:t>
            </a:r>
            <a:r>
              <a:rPr lang="ru-RU" altLang="ko-KR" sz="24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карактеристики</a:t>
            </a:r>
          </a:p>
          <a:p>
            <a:r>
              <a:rPr lang="ru-RU" altLang="ko-KR" sz="2400" dirty="0">
                <a:solidFill>
                  <a:prstClr val="black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Секција</a:t>
            </a:r>
            <a:r>
              <a:rPr lang="ru-RU" altLang="ko-KR" sz="24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ru-RU" altLang="ko-KR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3: Историја на </a:t>
            </a:r>
            <a:r>
              <a:rPr lang="ru-RU" altLang="ko-KR" sz="24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отворената економија</a:t>
            </a:r>
          </a:p>
          <a:p>
            <a:r>
              <a:rPr lang="ru-RU" altLang="ko-KR" sz="2400" dirty="0">
                <a:solidFill>
                  <a:prstClr val="black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Секција</a:t>
            </a:r>
            <a:r>
              <a:rPr lang="ru-RU" altLang="ko-KR" sz="24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ru-RU" altLang="ko-KR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4: Предности и недостатоци за давателите на </a:t>
            </a:r>
            <a:r>
              <a:rPr lang="ru-RU" altLang="ko-KR" sz="24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услуги</a:t>
            </a:r>
          </a:p>
          <a:p>
            <a:r>
              <a:rPr lang="ru-RU" altLang="ko-KR" sz="2400" dirty="0">
                <a:solidFill>
                  <a:prstClr val="black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Секција</a:t>
            </a:r>
            <a:r>
              <a:rPr lang="ru-RU" altLang="ko-KR" sz="24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ru-RU" altLang="ko-KR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5: Видови </a:t>
            </a:r>
            <a:r>
              <a:rPr lang="ru-RU" altLang="ko-KR" sz="24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платформи</a:t>
            </a:r>
          </a:p>
          <a:p>
            <a:r>
              <a:rPr lang="ru-RU" altLang="ko-KR" sz="2400" dirty="0">
                <a:solidFill>
                  <a:prstClr val="black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Секција</a:t>
            </a:r>
            <a:r>
              <a:rPr lang="ru-RU" altLang="ko-KR" sz="24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ru-RU" altLang="ko-KR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6: Матрицата Перен и Козинест</a:t>
            </a:r>
            <a:endParaRPr lang="en-US" altLang="ko-KR" sz="24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3" name="TextBox 8">
            <a:extLst>
              <a:ext uri="{FF2B5EF4-FFF2-40B4-BE49-F238E27FC236}">
                <a16:creationId xmlns:a16="http://schemas.microsoft.com/office/drawing/2014/main" id="{6F4D7496-8DEE-0BFB-FAF5-3762F71A6D90}"/>
              </a:ext>
            </a:extLst>
          </p:cNvPr>
          <p:cNvSpPr txBox="1"/>
          <p:nvPr/>
        </p:nvSpPr>
        <p:spPr>
          <a:xfrm>
            <a:off x="2195476" y="5310880"/>
            <a:ext cx="9399119" cy="95410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ru-RU" altLang="ko-KR" sz="2800" b="1" dirty="0" smtClean="0">
                <a:solidFill>
                  <a:srgbClr val="AC7BDC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Единица</a:t>
            </a:r>
            <a:r>
              <a:rPr lang="ru-RU" altLang="ko-KR" sz="2800" b="1" dirty="0" smtClean="0">
                <a:solidFill>
                  <a:srgbClr val="AC7BDC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ru-RU" altLang="ko-KR" sz="2800" b="1" dirty="0">
                <a:solidFill>
                  <a:srgbClr val="AC7BDC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2 - Како да започнете бизнис во </a:t>
            </a:r>
            <a:r>
              <a:rPr lang="ru-RU" altLang="ko-KR" sz="2800" b="1" dirty="0" smtClean="0">
                <a:solidFill>
                  <a:srgbClr val="AC7BDC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отворена економија</a:t>
            </a:r>
            <a:endParaRPr lang="ko-KR" altLang="en-US" sz="2800" b="1" dirty="0">
              <a:solidFill>
                <a:srgbClr val="AC7BDC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7" name="TextBox 7">
            <a:extLst>
              <a:ext uri="{FF2B5EF4-FFF2-40B4-BE49-F238E27FC236}">
                <a16:creationId xmlns:a16="http://schemas.microsoft.com/office/drawing/2014/main" id="{238801E5-F271-CED4-7560-4088DC248F5E}"/>
              </a:ext>
            </a:extLst>
          </p:cNvPr>
          <p:cNvSpPr txBox="1"/>
          <p:nvPr/>
        </p:nvSpPr>
        <p:spPr>
          <a:xfrm>
            <a:off x="2204889" y="6264176"/>
            <a:ext cx="1116423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2400" dirty="0">
                <a:solidFill>
                  <a:prstClr val="black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Секција</a:t>
            </a:r>
            <a:r>
              <a:rPr lang="ru-RU" altLang="ko-KR" sz="24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ru-RU" altLang="ko-KR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1: Деловна </a:t>
            </a:r>
            <a:r>
              <a:rPr lang="ru-RU" altLang="ko-KR" sz="24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идеја</a:t>
            </a:r>
          </a:p>
          <a:p>
            <a:r>
              <a:rPr lang="ru-RU" altLang="ko-KR" sz="2400" dirty="0">
                <a:solidFill>
                  <a:prstClr val="black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Секција </a:t>
            </a:r>
            <a:r>
              <a:rPr lang="ru-RU" altLang="ko-KR" sz="24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2</a:t>
            </a:r>
            <a:r>
              <a:rPr lang="ru-RU" altLang="ko-KR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: Како да </a:t>
            </a:r>
            <a:r>
              <a:rPr lang="ru-RU" altLang="ko-KR" sz="24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започнете</a:t>
            </a:r>
          </a:p>
          <a:p>
            <a:r>
              <a:rPr lang="ru-RU" altLang="ko-KR" sz="2400" dirty="0">
                <a:solidFill>
                  <a:prstClr val="black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Секција </a:t>
            </a:r>
            <a:r>
              <a:rPr lang="ru-RU" altLang="ko-KR" sz="24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3</a:t>
            </a:r>
            <a:r>
              <a:rPr lang="ru-RU" altLang="ko-KR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: Понуда и </a:t>
            </a:r>
            <a:r>
              <a:rPr lang="ru-RU" altLang="ko-KR" sz="24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побарувачка</a:t>
            </a:r>
          </a:p>
          <a:p>
            <a:r>
              <a:rPr lang="ru-RU" altLang="ko-KR" sz="2400" dirty="0">
                <a:solidFill>
                  <a:prstClr val="black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Секција</a:t>
            </a:r>
            <a:r>
              <a:rPr lang="ru-RU" altLang="ko-KR" sz="24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ru-RU" altLang="ko-KR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4: Снабдување со </a:t>
            </a:r>
            <a:r>
              <a:rPr lang="ru-RU" altLang="ko-KR" sz="24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Crowdsource</a:t>
            </a:r>
          </a:p>
          <a:p>
            <a:r>
              <a:rPr lang="ru-RU" altLang="ko-KR" sz="2400" dirty="0">
                <a:solidFill>
                  <a:prstClr val="black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Секција</a:t>
            </a:r>
            <a:r>
              <a:rPr lang="ru-RU" altLang="ko-KR" sz="24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ru-RU" altLang="ko-KR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5: Совети и </a:t>
            </a:r>
            <a:r>
              <a:rPr lang="ru-RU" altLang="ko-KR" sz="24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трикови</a:t>
            </a:r>
          </a:p>
          <a:p>
            <a:r>
              <a:rPr lang="ru-RU" altLang="ko-KR" sz="2400" dirty="0">
                <a:solidFill>
                  <a:prstClr val="black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Секција</a:t>
            </a:r>
            <a:r>
              <a:rPr lang="ru-RU" altLang="ko-KR" sz="24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ru-RU" altLang="ko-KR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6: Како да се биде конкурентен</a:t>
            </a:r>
            <a:endParaRPr lang="en-US" altLang="ko-KR" sz="24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93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4474112C-57D7-04D0-A3A4-60A31EDD861B}"/>
              </a:ext>
            </a:extLst>
          </p:cNvPr>
          <p:cNvSpPr txBox="1"/>
          <p:nvPr/>
        </p:nvSpPr>
        <p:spPr>
          <a:xfrm>
            <a:off x="620973" y="571500"/>
            <a:ext cx="12714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1</a:t>
            </a:r>
            <a:r>
              <a:rPr lang="es-ES" sz="3600" b="1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es-ES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mk-MK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Отворена економија </a:t>
            </a:r>
            <a:r>
              <a:rPr lang="es-ES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– </a:t>
            </a:r>
            <a:r>
              <a:rPr lang="mk-MK" sz="3600" b="1" i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Дефиниција</a:t>
            </a:r>
            <a:endParaRPr lang="es-ES" sz="3600" b="1" i="1" dirty="0">
              <a:solidFill>
                <a:srgbClr val="FD4FB4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8B43433-707D-2516-C6AB-AD560BE2B4AD}"/>
              </a:ext>
            </a:extLst>
          </p:cNvPr>
          <p:cNvSpPr txBox="1"/>
          <p:nvPr/>
        </p:nvSpPr>
        <p:spPr>
          <a:xfrm>
            <a:off x="685800" y="1790700"/>
            <a:ext cx="139446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ru-RU" sz="2600" dirty="0" smtClean="0"/>
              <a:t>Отворена економија може </a:t>
            </a:r>
            <a:r>
              <a:rPr lang="ru-RU" sz="2600" dirty="0"/>
              <a:t>да се опише како нов економски модел во кој стоките и ресурсите се </a:t>
            </a:r>
            <a:r>
              <a:rPr lang="ru-RU" sz="2600" b="1" dirty="0"/>
              <a:t>разменуваат или споделуваат </a:t>
            </a:r>
            <a:r>
              <a:rPr lang="ru-RU" sz="2600" dirty="0"/>
              <a:t>меѓу поединци и групи на заеднички начин, така што физичките средства стануваат услуги</a:t>
            </a:r>
            <a:r>
              <a:rPr lang="ru-RU" sz="2600" dirty="0" smtClean="0"/>
              <a:t>.</a:t>
            </a:r>
            <a:endParaRPr lang="en-US" sz="2600" dirty="0" smtClean="0"/>
          </a:p>
        </p:txBody>
      </p:sp>
      <p:sp>
        <p:nvSpPr>
          <p:cNvPr id="2" name="Rettangolo 1"/>
          <p:cNvSpPr/>
          <p:nvPr/>
        </p:nvSpPr>
        <p:spPr>
          <a:xfrm>
            <a:off x="691486" y="3363843"/>
            <a:ext cx="16910713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/>
              <a:t>Отворената економија </a:t>
            </a:r>
            <a:r>
              <a:rPr lang="ru-RU" sz="2600" dirty="0"/>
              <a:t>е строго поврзана со </a:t>
            </a:r>
            <a:r>
              <a:rPr lang="ru-RU" sz="2600" b="1" dirty="0"/>
              <a:t>развојот на нови технологии на информации и комуникација</a:t>
            </a:r>
            <a:r>
              <a:rPr lang="ru-RU" sz="2600" dirty="0"/>
              <a:t>, кои се комбинирани со </a:t>
            </a:r>
            <a:r>
              <a:rPr lang="ru-RU" sz="2600" dirty="0" smtClean="0"/>
              <a:t>веќе познатите </a:t>
            </a:r>
            <a:r>
              <a:rPr lang="ru-RU" sz="2600" dirty="0"/>
              <a:t>општи начини на работа.</a:t>
            </a:r>
            <a:endParaRPr lang="en-US" sz="2600" dirty="0"/>
          </a:p>
          <a:p>
            <a:r>
              <a:rPr lang="ru-RU" sz="2600" dirty="0"/>
              <a:t>Еве некои од најпознатите примери:</a:t>
            </a:r>
            <a:endParaRPr lang="en-US" sz="2600" dirty="0"/>
          </a:p>
        </p:txBody>
      </p:sp>
      <p:pic>
        <p:nvPicPr>
          <p:cNvPr id="2050" name="Picture 2" descr="Uber logo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7294" y="5565287"/>
            <a:ext cx="1159927" cy="1159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logoed.co.uk/wp-content/uploads/2014/10/airbnb_horizontal_lockup_web-450x16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5190708"/>
            <a:ext cx="3467865" cy="128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Just Eat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6956660"/>
            <a:ext cx="3078846" cy="1733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eBay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1800" y="6725214"/>
            <a:ext cx="2286966" cy="1287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s://fashionbiznes.pl/wp-content/uploads/2020/09/blog_792-300x188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8959" y="5380764"/>
            <a:ext cx="1803921" cy="1130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Archivo:Wallapop.svg - Wikipedia, la enciclopedia libr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0800" y="6956660"/>
            <a:ext cx="3760241" cy="1458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Logo Too Good To Go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7561" y="692991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lablacar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590" y="5258278"/>
            <a:ext cx="2381643" cy="1683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585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4474112C-57D7-04D0-A3A4-60A31EDD861B}"/>
              </a:ext>
            </a:extLst>
          </p:cNvPr>
          <p:cNvSpPr txBox="1"/>
          <p:nvPr/>
        </p:nvSpPr>
        <p:spPr>
          <a:xfrm>
            <a:off x="620973" y="571500"/>
            <a:ext cx="11494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1</a:t>
            </a:r>
            <a:r>
              <a:rPr lang="es-ES" sz="3600" b="1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es-ES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mk-MK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Отворена економија</a:t>
            </a:r>
            <a:r>
              <a:rPr lang="es-ES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– </a:t>
            </a:r>
            <a:r>
              <a:rPr lang="mk-MK" sz="3600" b="1" i="1" spc="-85" dirty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Главни карактеристики</a:t>
            </a:r>
            <a:endParaRPr lang="es-ES" sz="3600" b="1" i="1" dirty="0">
              <a:solidFill>
                <a:srgbClr val="FD4FB4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8B43433-707D-2516-C6AB-AD560BE2B4AD}"/>
              </a:ext>
            </a:extLst>
          </p:cNvPr>
          <p:cNvSpPr txBox="1"/>
          <p:nvPr/>
        </p:nvSpPr>
        <p:spPr>
          <a:xfrm>
            <a:off x="685800" y="1790700"/>
            <a:ext cx="169164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buFont typeface="Arial" panose="020B0604020202020204" pitchFamily="34" charset="0"/>
              <a:buChar char="•"/>
              <a:defRPr/>
            </a:pPr>
            <a:r>
              <a:rPr lang="mk-MK" sz="2600" b="1" dirty="0">
                <a:solidFill>
                  <a:prstClr val="black"/>
                </a:solidFill>
              </a:rPr>
              <a:t>Колаборативна </a:t>
            </a:r>
            <a:r>
              <a:rPr lang="mk-MK" sz="2600" b="1" dirty="0" smtClean="0">
                <a:solidFill>
                  <a:prstClr val="black"/>
                </a:solidFill>
              </a:rPr>
              <a:t>потрошувачка</a:t>
            </a:r>
            <a:endParaRPr lang="en-US" sz="2600" b="1" dirty="0" smtClean="0">
              <a:solidFill>
                <a:prstClr val="black"/>
              </a:solidFill>
            </a:endParaRPr>
          </a:p>
          <a:p>
            <a:pPr lvl="0" algn="just">
              <a:defRPr/>
            </a:pPr>
            <a:r>
              <a:rPr lang="ru-RU" sz="2600" dirty="0">
                <a:solidFill>
                  <a:prstClr val="black"/>
                </a:solidFill>
              </a:rPr>
              <a:t>(Употреба на стоки наместо имот - привремен пристап до стоки преку позајмување или изнајмување</a:t>
            </a:r>
            <a:r>
              <a:rPr lang="ru-RU" sz="2600" dirty="0" smtClean="0">
                <a:solidFill>
                  <a:prstClr val="black"/>
                </a:solidFill>
              </a:rPr>
              <a:t>)</a:t>
            </a:r>
          </a:p>
          <a:p>
            <a:pPr lvl="0" algn="just">
              <a:defRPr/>
            </a:pPr>
            <a:endParaRPr lang="en-US" sz="2600" dirty="0" smtClean="0">
              <a:solidFill>
                <a:prstClr val="black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ru-RU" sz="2600" b="1" dirty="0">
                <a:solidFill>
                  <a:prstClr val="black"/>
                </a:solidFill>
              </a:rPr>
              <a:t>Размена </a:t>
            </a:r>
            <a:r>
              <a:rPr lang="ru-RU" sz="2600" b="1" dirty="0" smtClean="0">
                <a:solidFill>
                  <a:prstClr val="black"/>
                </a:solidFill>
              </a:rPr>
              <a:t>помеѓу луѓе </a:t>
            </a:r>
            <a:r>
              <a:rPr lang="ru-RU" sz="2600" dirty="0">
                <a:solidFill>
                  <a:prstClr val="black"/>
                </a:solidFill>
              </a:rPr>
              <a:t>(даватели на услуги во директен контакт со потрошувачите – Човечки односи меѓу еднаквите</a:t>
            </a:r>
            <a:r>
              <a:rPr lang="ru-RU" sz="2600" dirty="0" smtClean="0">
                <a:solidFill>
                  <a:prstClr val="black"/>
                </a:solidFill>
              </a:rPr>
              <a:t>)</a:t>
            </a:r>
          </a:p>
          <a:p>
            <a:pPr algn="just">
              <a:defRPr/>
            </a:pPr>
            <a:endParaRPr lang="en-US" sz="2600" dirty="0" smtClean="0">
              <a:solidFill>
                <a:prstClr val="black"/>
              </a:solidFill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  <a:defRPr/>
            </a:pPr>
            <a:r>
              <a:rPr lang="ru-RU" sz="2600" dirty="0">
                <a:solidFill>
                  <a:prstClr val="black"/>
                </a:solidFill>
              </a:rPr>
              <a:t>Понудата и побарувачката се </a:t>
            </a:r>
            <a:r>
              <a:rPr lang="ru-RU" sz="2600" dirty="0" smtClean="0">
                <a:solidFill>
                  <a:prstClr val="black"/>
                </a:solidFill>
              </a:rPr>
              <a:t>совпаднале </a:t>
            </a:r>
            <a:r>
              <a:rPr lang="ru-RU" sz="2600" dirty="0">
                <a:solidFill>
                  <a:prstClr val="black"/>
                </a:solidFill>
              </a:rPr>
              <a:t>на </a:t>
            </a:r>
            <a:r>
              <a:rPr lang="ru-RU" sz="2600" b="1" dirty="0">
                <a:solidFill>
                  <a:prstClr val="black"/>
                </a:solidFill>
              </a:rPr>
              <a:t>дигиталните</a:t>
            </a:r>
            <a:r>
              <a:rPr lang="ru-RU" sz="2600" dirty="0">
                <a:solidFill>
                  <a:prstClr val="black"/>
                </a:solidFill>
              </a:rPr>
              <a:t> </a:t>
            </a:r>
            <a:r>
              <a:rPr lang="ru-RU" sz="2600" b="1" dirty="0" smtClean="0">
                <a:solidFill>
                  <a:prstClr val="black"/>
                </a:solidFill>
              </a:rPr>
              <a:t>платформи</a:t>
            </a:r>
          </a:p>
          <a:p>
            <a:pPr lvl="0" algn="just">
              <a:defRPr/>
            </a:pPr>
            <a:r>
              <a:rPr lang="en-US" sz="2600" dirty="0" smtClean="0">
                <a:solidFill>
                  <a:prstClr val="black"/>
                </a:solidFill>
              </a:rPr>
              <a:t>(</a:t>
            </a:r>
            <a:r>
              <a:rPr lang="mk-MK" sz="2600" dirty="0" smtClean="0">
                <a:solidFill>
                  <a:prstClr val="black"/>
                </a:solidFill>
              </a:rPr>
              <a:t>двострани платформи</a:t>
            </a:r>
            <a:r>
              <a:rPr lang="en-US" sz="2600" dirty="0" smtClean="0">
                <a:solidFill>
                  <a:prstClr val="black"/>
                </a:solidFill>
              </a:rPr>
              <a:t>)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  <a:defRPr/>
            </a:pPr>
            <a:endParaRPr lang="en-US" sz="2600" dirty="0">
              <a:solidFill>
                <a:prstClr val="black"/>
              </a:solidFill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  <a:defRPr/>
            </a:pPr>
            <a:r>
              <a:rPr lang="ru-RU" sz="2600" dirty="0">
                <a:solidFill>
                  <a:prstClr val="black"/>
                </a:solidFill>
              </a:rPr>
              <a:t>Експлоатација/подобро искористување на </a:t>
            </a:r>
            <a:r>
              <a:rPr lang="ru-RU" sz="2600" b="1" dirty="0">
                <a:solidFill>
                  <a:prstClr val="black"/>
                </a:solidFill>
              </a:rPr>
              <a:t>помалку</a:t>
            </a:r>
            <a:r>
              <a:rPr lang="ru-RU" sz="2600" dirty="0">
                <a:solidFill>
                  <a:prstClr val="black"/>
                </a:solidFill>
              </a:rPr>
              <a:t> </a:t>
            </a:r>
            <a:r>
              <a:rPr lang="ru-RU" sz="2600" b="1" dirty="0" smtClean="0">
                <a:solidFill>
                  <a:prstClr val="black"/>
                </a:solidFill>
              </a:rPr>
              <a:t>користените</a:t>
            </a:r>
            <a:r>
              <a:rPr lang="ru-RU" sz="2600" dirty="0" smtClean="0">
                <a:solidFill>
                  <a:prstClr val="black"/>
                </a:solidFill>
              </a:rPr>
              <a:t> </a:t>
            </a:r>
            <a:r>
              <a:rPr lang="ru-RU" sz="2600" b="1" dirty="0">
                <a:solidFill>
                  <a:prstClr val="black"/>
                </a:solidFill>
              </a:rPr>
              <a:t>средства</a:t>
            </a:r>
            <a:endParaRPr lang="en-US" sz="2600" b="1" dirty="0" smtClean="0">
              <a:solidFill>
                <a:prstClr val="black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516039" y="5910203"/>
            <a:ext cx="160782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600" dirty="0"/>
              <a:t>Намалено влијание врз животната средина, </a:t>
            </a:r>
            <a:r>
              <a:rPr lang="ru-RU" sz="2600" b="1" dirty="0" smtClean="0"/>
              <a:t>одржливост</a:t>
            </a:r>
          </a:p>
          <a:p>
            <a:pPr algn="just"/>
            <a:r>
              <a:rPr lang="en-US" sz="2600" dirty="0" smtClean="0"/>
              <a:t>(</a:t>
            </a:r>
            <a:r>
              <a:rPr lang="ru-RU" sz="2600" dirty="0"/>
              <a:t>против </a:t>
            </a:r>
            <a:r>
              <a:rPr lang="ru-RU" sz="2600" dirty="0" smtClean="0"/>
              <a:t>отпад </a:t>
            </a:r>
            <a:r>
              <a:rPr lang="ru-RU" sz="2600" dirty="0"/>
              <a:t>и прекумерната потрошувачка</a:t>
            </a:r>
            <a:r>
              <a:rPr lang="en-US" sz="2600" dirty="0" smtClean="0"/>
              <a:t>)</a:t>
            </a:r>
            <a:endParaRPr lang="en-US" sz="26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1201400" y="4854893"/>
            <a:ext cx="6392839" cy="3631763"/>
          </a:xfrm>
          <a:prstGeom prst="rect">
            <a:avLst/>
          </a:prstGeom>
          <a:noFill/>
          <a:ln w="19050"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900" dirty="0" smtClean="0"/>
          </a:p>
          <a:p>
            <a:pPr algn="ctr"/>
            <a:r>
              <a:rPr lang="mk-MK" sz="2000" b="1" dirty="0" smtClean="0"/>
              <a:t>Размена на добра помеѓу потрошувачи</a:t>
            </a:r>
            <a:endParaRPr lang="en-US" sz="2000" b="1" dirty="0" smtClean="0"/>
          </a:p>
          <a:p>
            <a:pPr algn="ctr"/>
            <a:endParaRPr lang="en-US" sz="2000" b="1" dirty="0"/>
          </a:p>
          <a:p>
            <a:pPr algn="ctr"/>
            <a:r>
              <a:rPr lang="mk-MK" sz="2000" b="1" dirty="0" smtClean="0"/>
              <a:t>Купувај помалку</a:t>
            </a:r>
            <a:endParaRPr lang="en-US" sz="2000" b="1" dirty="0" smtClean="0"/>
          </a:p>
          <a:p>
            <a:pPr algn="ctr"/>
            <a:endParaRPr lang="en-US" sz="2000" b="1" dirty="0" smtClean="0"/>
          </a:p>
          <a:p>
            <a:pPr algn="ctr"/>
            <a:r>
              <a:rPr lang="ru-RU" sz="2000" b="1" dirty="0" smtClean="0"/>
              <a:t>Помала </a:t>
            </a:r>
            <a:r>
              <a:rPr lang="ru-RU" sz="2000" b="1" dirty="0"/>
              <a:t>потреба за производство на нови </a:t>
            </a:r>
            <a:r>
              <a:rPr lang="ru-RU" sz="2000" b="1" dirty="0" smtClean="0"/>
              <a:t>производи</a:t>
            </a:r>
            <a:endParaRPr lang="en-US" sz="2000" b="1" dirty="0" smtClean="0"/>
          </a:p>
          <a:p>
            <a:pPr algn="ctr"/>
            <a:endParaRPr lang="en-US" sz="2000" b="1" dirty="0" smtClean="0"/>
          </a:p>
          <a:p>
            <a:pPr algn="ctr"/>
            <a:r>
              <a:rPr lang="ru-RU" sz="2000" b="1" dirty="0"/>
              <a:t>Помал притисок врз природните </a:t>
            </a:r>
            <a:r>
              <a:rPr lang="ru-RU" sz="2000" b="1" dirty="0" smtClean="0"/>
              <a:t>ресурси</a:t>
            </a:r>
            <a:endParaRPr lang="en-US" sz="2000" b="1" dirty="0" smtClean="0"/>
          </a:p>
          <a:p>
            <a:pPr algn="ctr"/>
            <a:endParaRPr lang="en-US" sz="2000" b="1" dirty="0" smtClean="0"/>
          </a:p>
          <a:p>
            <a:pPr algn="ctr"/>
            <a:r>
              <a:rPr lang="ru-RU" sz="1600" b="1" dirty="0"/>
              <a:t>Намалување на загадувањето и отпадот низ целиот синџир на снабдување</a:t>
            </a:r>
            <a:endParaRPr lang="en-US" sz="1600" b="1" dirty="0" smtClean="0"/>
          </a:p>
          <a:p>
            <a:pPr algn="ctr"/>
            <a:r>
              <a:rPr lang="mk-MK" sz="2000" b="1" dirty="0" smtClean="0"/>
              <a:t>Заштита на </a:t>
            </a:r>
            <a:r>
              <a:rPr lang="mk-MK" sz="2000" b="1" dirty="0"/>
              <a:t>животната средина</a:t>
            </a:r>
            <a:endParaRPr lang="en-US" sz="900" b="1" dirty="0"/>
          </a:p>
        </p:txBody>
      </p:sp>
      <p:cxnSp>
        <p:nvCxnSpPr>
          <p:cNvPr id="11" name="Connettore 2 10"/>
          <p:cNvCxnSpPr/>
          <p:nvPr/>
        </p:nvCxnSpPr>
        <p:spPr>
          <a:xfrm>
            <a:off x="14325600" y="537210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14325600" y="598170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>
            <a:off x="14325600" y="659130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>
            <a:off x="14325600" y="7228939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>
            <a:off x="14321619" y="781050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12" name="Immagin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4493" y="4305300"/>
            <a:ext cx="1380307" cy="1261144"/>
          </a:xfrm>
          <a:prstGeom prst="rect">
            <a:avLst/>
          </a:prstGeom>
        </p:spPr>
      </p:pic>
      <p:cxnSp>
        <p:nvCxnSpPr>
          <p:cNvPr id="18" name="Connettore 2 17"/>
          <p:cNvCxnSpPr/>
          <p:nvPr/>
        </p:nvCxnSpPr>
        <p:spPr>
          <a:xfrm>
            <a:off x="7512051" y="6430867"/>
            <a:ext cx="4079056" cy="51724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323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4474112C-57D7-04D0-A3A4-60A31EDD861B}"/>
              </a:ext>
            </a:extLst>
          </p:cNvPr>
          <p:cNvSpPr txBox="1"/>
          <p:nvPr/>
        </p:nvSpPr>
        <p:spPr>
          <a:xfrm>
            <a:off x="620973" y="571500"/>
            <a:ext cx="101994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1</a:t>
            </a:r>
            <a:r>
              <a:rPr lang="es-ES" sz="3600" b="1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es-ES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mk-MK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Отворена економија </a:t>
            </a:r>
            <a:r>
              <a:rPr lang="es-ES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– </a:t>
            </a:r>
            <a:r>
              <a:rPr lang="mk-MK" sz="3600" b="1" i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Историја на отворената економија</a:t>
            </a:r>
            <a:endParaRPr lang="es-ES" sz="3600" b="1" i="1" dirty="0">
              <a:solidFill>
                <a:srgbClr val="FD4FB4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8B43433-707D-2516-C6AB-AD560BE2B4AD}"/>
              </a:ext>
            </a:extLst>
          </p:cNvPr>
          <p:cNvSpPr txBox="1"/>
          <p:nvPr/>
        </p:nvSpPr>
        <p:spPr>
          <a:xfrm>
            <a:off x="714232" y="1687321"/>
            <a:ext cx="14401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500" dirty="0" smtClean="0"/>
              <a:t>Отворената економија се развила </a:t>
            </a:r>
            <a:r>
              <a:rPr lang="ru-RU" sz="2500" dirty="0"/>
              <a:t>во САД, почнувајќи од 2008 година како </a:t>
            </a:r>
            <a:r>
              <a:rPr lang="ru-RU" sz="2500" dirty="0" smtClean="0"/>
              <a:t>последица </a:t>
            </a:r>
            <a:r>
              <a:rPr lang="ru-RU" sz="2500" dirty="0"/>
              <a:t>на финансиската криза.</a:t>
            </a:r>
            <a:endParaRPr lang="en-US" sz="2500" dirty="0" smtClean="0"/>
          </a:p>
        </p:txBody>
      </p:sp>
      <p:sp>
        <p:nvSpPr>
          <p:cNvPr id="4" name="Rettangolo 3"/>
          <p:cNvSpPr/>
          <p:nvPr/>
        </p:nvSpPr>
        <p:spPr>
          <a:xfrm>
            <a:off x="714232" y="3503691"/>
            <a:ext cx="17040368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dirty="0" smtClean="0"/>
              <a:t>Отворената економија </a:t>
            </a:r>
            <a:r>
              <a:rPr lang="ru-RU" sz="2500" dirty="0"/>
              <a:t>е еден од најбрзо растечките пазари во историјата</a:t>
            </a:r>
            <a:r>
              <a:rPr lang="ru-RU" sz="2500" dirty="0" smtClean="0"/>
              <a:t>.</a:t>
            </a:r>
          </a:p>
          <a:p>
            <a:endParaRPr lang="en-US" sz="2500" dirty="0"/>
          </a:p>
          <a:p>
            <a:r>
              <a:rPr lang="ru-RU" sz="2500" dirty="0"/>
              <a:t>Од 2010 година, инвеститорите придонеле преку 23 милијарди американски долари во финансирање на ризичен капитал за почетни компании кои </a:t>
            </a:r>
            <a:r>
              <a:rPr lang="ru-RU" sz="2500" dirty="0" smtClean="0"/>
              <a:t>користат акциски </a:t>
            </a:r>
            <a:r>
              <a:rPr lang="ru-RU" sz="2500" dirty="0"/>
              <a:t>бизнис </a:t>
            </a:r>
            <a:r>
              <a:rPr lang="ru-RU" sz="2500" dirty="0" smtClean="0"/>
              <a:t>модел.</a:t>
            </a:r>
          </a:p>
          <a:p>
            <a:endParaRPr lang="en-US" sz="2500" dirty="0"/>
          </a:p>
          <a:p>
            <a:pPr algn="just"/>
            <a:r>
              <a:rPr lang="ru-RU" sz="2500" dirty="0">
                <a:solidFill>
                  <a:prstClr val="black"/>
                </a:solidFill>
              </a:rPr>
              <a:t>Овој феномен </a:t>
            </a:r>
            <a:r>
              <a:rPr lang="ru-RU" sz="2500" dirty="0" smtClean="0">
                <a:solidFill>
                  <a:prstClr val="black"/>
                </a:solidFill>
              </a:rPr>
              <a:t>добил </a:t>
            </a:r>
            <a:r>
              <a:rPr lang="ru-RU" sz="2500" dirty="0">
                <a:solidFill>
                  <a:prstClr val="black"/>
                </a:solidFill>
              </a:rPr>
              <a:t>голема популарност преку две старт-ап претпријатија од Сан Франциско: Airbnb и Uber. </a:t>
            </a:r>
            <a:r>
              <a:rPr lang="en-US" sz="2500" dirty="0">
                <a:solidFill>
                  <a:prstClr val="black"/>
                </a:solidFill>
              </a:rPr>
              <a:t>Uber</a:t>
            </a:r>
            <a:r>
              <a:rPr lang="ru-RU" sz="2500" dirty="0" smtClean="0">
                <a:solidFill>
                  <a:prstClr val="black"/>
                </a:solidFill>
              </a:rPr>
              <a:t> </a:t>
            </a:r>
            <a:r>
              <a:rPr lang="ru-RU" sz="2500" dirty="0">
                <a:solidFill>
                  <a:prstClr val="black"/>
                </a:solidFill>
              </a:rPr>
              <a:t>стана најголемата такси компанија во светот за 10 години. Н</a:t>
            </a:r>
            <a:r>
              <a:rPr lang="ru-RU" sz="2500" dirty="0" smtClean="0">
                <a:solidFill>
                  <a:prstClr val="black"/>
                </a:solidFill>
              </a:rPr>
              <a:t>аправи </a:t>
            </a:r>
            <a:r>
              <a:rPr lang="ru-RU" sz="2500" dirty="0">
                <a:solidFill>
                  <a:prstClr val="black"/>
                </a:solidFill>
              </a:rPr>
              <a:t>револуција во транспортните услуги ставајќи ги самовработените возачи директно во контакт со други луѓе преку дигитална платформа</a:t>
            </a:r>
            <a:r>
              <a:rPr lang="en-GB" sz="2500" dirty="0" smtClean="0"/>
              <a:t>.</a:t>
            </a:r>
            <a:endParaRPr lang="en-GB" sz="2500" dirty="0"/>
          </a:p>
          <a:p>
            <a:endParaRPr lang="en-US" sz="25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1912599" y="6473735"/>
            <a:ext cx="2514600" cy="400110"/>
          </a:xfrm>
          <a:prstGeom prst="rect">
            <a:avLst/>
          </a:prstGeom>
          <a:solidFill>
            <a:srgbClr val="AC7BDC"/>
          </a:solidFill>
          <a:ln>
            <a:solidFill>
              <a:srgbClr val="AC7BDC"/>
            </a:solidFill>
          </a:ln>
        </p:spPr>
        <p:txBody>
          <a:bodyPr wrap="square" rtlCol="0">
            <a:spAutoFit/>
          </a:bodyPr>
          <a:lstStyle/>
          <a:p>
            <a:r>
              <a:rPr lang="mk-MK" sz="2000" b="1" dirty="0" smtClean="0">
                <a:solidFill>
                  <a:schemeClr val="bg1"/>
                </a:solidFill>
              </a:rPr>
              <a:t>Дали знаевте дека</a:t>
            </a:r>
            <a:r>
              <a:rPr lang="en-GB" sz="2000" b="1" dirty="0" smtClean="0">
                <a:solidFill>
                  <a:schemeClr val="bg1"/>
                </a:solidFill>
              </a:rPr>
              <a:t>…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6045198" y="6873845"/>
            <a:ext cx="8382001" cy="1862048"/>
          </a:xfrm>
          <a:prstGeom prst="rect">
            <a:avLst/>
          </a:prstGeom>
          <a:noFill/>
          <a:ln>
            <a:solidFill>
              <a:srgbClr val="AC7BDC"/>
            </a:solidFill>
          </a:ln>
        </p:spPr>
        <p:txBody>
          <a:bodyPr wrap="square" rtlCol="0">
            <a:spAutoFit/>
          </a:bodyPr>
          <a:lstStyle/>
          <a:p>
            <a:pPr algn="just"/>
            <a:endParaRPr lang="en-GB" sz="500" dirty="0" smtClean="0"/>
          </a:p>
          <a:p>
            <a:pPr algn="just"/>
            <a:r>
              <a:rPr lang="mk-MK" sz="2200" dirty="0" smtClean="0"/>
              <a:t>Терминот </a:t>
            </a:r>
            <a:r>
              <a:rPr lang="mk-MK" sz="2200" b="1" i="1" dirty="0" smtClean="0"/>
              <a:t>Уберизација</a:t>
            </a:r>
            <a:r>
              <a:rPr lang="en-GB" sz="2200" dirty="0" smtClean="0"/>
              <a:t> </a:t>
            </a:r>
            <a:r>
              <a:rPr lang="ru-RU" sz="2200" dirty="0"/>
              <a:t>се користи за </a:t>
            </a:r>
            <a:r>
              <a:rPr lang="ru-RU" sz="2200" dirty="0" smtClean="0"/>
              <a:t>појаснување </a:t>
            </a:r>
            <a:r>
              <a:rPr lang="ru-RU" sz="2200" dirty="0"/>
              <a:t>на економскиот феномен на</a:t>
            </a:r>
            <a:r>
              <a:rPr lang="en-GB" sz="2200" dirty="0" smtClean="0"/>
              <a:t>:</a:t>
            </a:r>
          </a:p>
          <a:p>
            <a:pPr marL="342900" indent="-342900" algn="just">
              <a:buFontTx/>
              <a:buChar char="-"/>
            </a:pPr>
            <a:r>
              <a:rPr lang="ru-RU" sz="2200" dirty="0" smtClean="0"/>
              <a:t>Исфрлање </a:t>
            </a:r>
            <a:r>
              <a:rPr lang="ru-RU" sz="2200" dirty="0"/>
              <a:t>на </a:t>
            </a:r>
            <a:r>
              <a:rPr lang="ru-RU" sz="2200" dirty="0" smtClean="0"/>
              <a:t>посредникот</a:t>
            </a:r>
          </a:p>
          <a:p>
            <a:pPr marL="342900" indent="-342900" algn="just">
              <a:buFontTx/>
              <a:buChar char="-"/>
            </a:pPr>
            <a:r>
              <a:rPr lang="ru-RU" sz="2200" dirty="0" smtClean="0"/>
              <a:t>Дигитализација на услугите</a:t>
            </a:r>
          </a:p>
          <a:p>
            <a:pPr algn="just"/>
            <a:r>
              <a:rPr lang="ru-RU" sz="2200" dirty="0" smtClean="0"/>
              <a:t>-    Административно олеснување</a:t>
            </a:r>
            <a:endParaRPr lang="en-GB" sz="1200" dirty="0"/>
          </a:p>
        </p:txBody>
      </p:sp>
      <p:sp>
        <p:nvSpPr>
          <p:cNvPr id="10" name="Rettangolo 9"/>
          <p:cNvSpPr/>
          <p:nvPr/>
        </p:nvSpPr>
        <p:spPr>
          <a:xfrm>
            <a:off x="714232" y="2376788"/>
            <a:ext cx="17040369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500" dirty="0"/>
              <a:t>Сепак, нејзината основна идеја е релативно стара; </a:t>
            </a:r>
            <a:r>
              <a:rPr lang="ru-RU" sz="2500" dirty="0" smtClean="0"/>
              <a:t>иновативното е тоа </a:t>
            </a:r>
            <a:r>
              <a:rPr lang="ru-RU" sz="2500" dirty="0"/>
              <a:t>како мрежната технологија го овозможува споделувањето на глобално ниво</a:t>
            </a:r>
            <a:r>
              <a:rPr lang="ru-RU" sz="2500" dirty="0" smtClean="0"/>
              <a:t>.</a:t>
            </a:r>
          </a:p>
          <a:p>
            <a:pPr algn="just"/>
            <a:r>
              <a:rPr lang="ru-RU" sz="2500" dirty="0"/>
              <a:t>Ваквиот модел докажува како дигиталните технологии </a:t>
            </a:r>
            <a:r>
              <a:rPr lang="ru-RU" sz="2500" dirty="0" smtClean="0"/>
              <a:t>влијаат </a:t>
            </a:r>
            <a:r>
              <a:rPr lang="ru-RU" sz="2500" dirty="0"/>
              <a:t>на социјалната структура и социјалните интеракции.</a:t>
            </a:r>
            <a:endParaRPr lang="en-US" sz="2500" dirty="0"/>
          </a:p>
        </p:txBody>
      </p:sp>
      <p:pic>
        <p:nvPicPr>
          <p:cNvPr id="3074" name="Picture 2" descr="Silhouette of a question mar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20284">
            <a:off x="14021677" y="7344029"/>
            <a:ext cx="1106346" cy="1106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743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4474112C-57D7-04D0-A3A4-60A31EDD861B}"/>
              </a:ext>
            </a:extLst>
          </p:cNvPr>
          <p:cNvSpPr txBox="1"/>
          <p:nvPr/>
        </p:nvSpPr>
        <p:spPr>
          <a:xfrm>
            <a:off x="620973" y="571500"/>
            <a:ext cx="141618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1</a:t>
            </a:r>
            <a:r>
              <a:rPr lang="es-ES" sz="3600" b="1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es-ES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mk-MK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Отворена економија</a:t>
            </a:r>
            <a:r>
              <a:rPr lang="es-ES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– </a:t>
            </a:r>
            <a:r>
              <a:rPr lang="ru-RU" sz="3600" b="1" i="1" spc="-85" dirty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Предности и недостатоци за </a:t>
            </a:r>
            <a:r>
              <a:rPr lang="ru-RU" sz="3600" b="1" i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понудувачите </a:t>
            </a:r>
            <a:r>
              <a:rPr lang="ru-RU" sz="3600" b="1" i="1" spc="-85" dirty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на услуги</a:t>
            </a:r>
            <a:endParaRPr lang="es-ES" sz="3600" b="1" i="1" dirty="0">
              <a:solidFill>
                <a:srgbClr val="FD4FB4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978211" y="2247900"/>
            <a:ext cx="6477000" cy="3108543"/>
          </a:xfrm>
          <a:prstGeom prst="rect">
            <a:avLst/>
          </a:prstGeom>
          <a:noFill/>
          <a:ln w="38100">
            <a:solidFill>
              <a:srgbClr val="AC7BDC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800" dirty="0"/>
              <a:t>Нови области на </a:t>
            </a:r>
            <a:r>
              <a:rPr lang="ru-RU" sz="2800" dirty="0" smtClean="0"/>
              <a:t>вработување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Флексибилно </a:t>
            </a:r>
            <a:r>
              <a:rPr lang="ru-RU" sz="2800" dirty="0"/>
              <a:t>работно </a:t>
            </a:r>
            <a:r>
              <a:rPr lang="ru-RU" sz="2800" dirty="0" smtClean="0"/>
              <a:t>време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Можност </a:t>
            </a:r>
            <a:r>
              <a:rPr lang="ru-RU" sz="2800" dirty="0"/>
              <a:t>за </a:t>
            </a:r>
            <a:r>
              <a:rPr lang="ru-RU" sz="2800" dirty="0" smtClean="0"/>
              <a:t>работење </a:t>
            </a:r>
            <a:r>
              <a:rPr lang="ru-RU" sz="2800" dirty="0"/>
              <a:t>на повеќе работни </a:t>
            </a:r>
            <a:r>
              <a:rPr lang="ru-RU" sz="2800" dirty="0" smtClean="0"/>
              <a:t>места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Бесплатно </a:t>
            </a:r>
            <a:r>
              <a:rPr lang="ru-RU" sz="2800" dirty="0"/>
              <a:t>и </a:t>
            </a:r>
            <a:r>
              <a:rPr lang="ru-RU" sz="2800" dirty="0" smtClean="0"/>
              <a:t>примамливо </a:t>
            </a:r>
            <a:r>
              <a:rPr lang="ru-RU" sz="2800" dirty="0"/>
              <a:t>наградување</a:t>
            </a:r>
            <a:endParaRPr lang="en-GB" sz="2800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6872" y="1159690"/>
            <a:ext cx="1696678" cy="1841238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7901860" y="5295900"/>
            <a:ext cx="8744204" cy="2246769"/>
          </a:xfrm>
          <a:prstGeom prst="rect">
            <a:avLst/>
          </a:prstGeom>
          <a:noFill/>
          <a:ln w="38100">
            <a:solidFill>
              <a:srgbClr val="AC7BDC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800" dirty="0"/>
              <a:t>Потпирање на </a:t>
            </a:r>
            <a:r>
              <a:rPr lang="ru-RU" sz="2800" dirty="0" smtClean="0"/>
              <a:t>технологијата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Ограничена безбедност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Недостаток </a:t>
            </a:r>
            <a:r>
              <a:rPr lang="ru-RU" sz="2800" dirty="0"/>
              <a:t>на законска регулатива и нелојална конкуренција</a:t>
            </a:r>
            <a:endParaRPr lang="en-GB" sz="2800" dirty="0" smtClean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68600" y="4614037"/>
            <a:ext cx="1486408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85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4474112C-57D7-04D0-A3A4-60A31EDD861B}"/>
              </a:ext>
            </a:extLst>
          </p:cNvPr>
          <p:cNvSpPr txBox="1"/>
          <p:nvPr/>
        </p:nvSpPr>
        <p:spPr>
          <a:xfrm>
            <a:off x="620973" y="571500"/>
            <a:ext cx="139332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1.</a:t>
            </a:r>
            <a:r>
              <a:rPr lang="es-ES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mk-MK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Отворена економија</a:t>
            </a:r>
            <a:r>
              <a:rPr lang="es-ES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– </a:t>
            </a:r>
            <a:r>
              <a:rPr lang="mk-MK" sz="3600" b="1" i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Видови на платформи</a:t>
            </a:r>
            <a:endParaRPr lang="es-ES" sz="3600" b="1" i="1" dirty="0">
              <a:solidFill>
                <a:srgbClr val="FD4FB4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r>
              <a:rPr lang="es-ES" sz="3600" b="1" i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endParaRPr lang="es-ES" sz="3600" b="1" i="1" dirty="0">
              <a:solidFill>
                <a:srgbClr val="FD4FB4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8B43433-707D-2516-C6AB-AD560BE2B4AD}"/>
              </a:ext>
            </a:extLst>
          </p:cNvPr>
          <p:cNvSpPr txBox="1"/>
          <p:nvPr/>
        </p:nvSpPr>
        <p:spPr>
          <a:xfrm>
            <a:off x="685800" y="1790700"/>
            <a:ext cx="168402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ru-RU" sz="2600" dirty="0">
                <a:solidFill>
                  <a:prstClr val="black"/>
                </a:solidFill>
              </a:rPr>
              <a:t>Перен и Козинест во нивниот истражувачки труд Пазари на латерална размена (2018) </a:t>
            </a:r>
            <a:r>
              <a:rPr lang="ru-RU" sz="2600" dirty="0" smtClean="0">
                <a:solidFill>
                  <a:prstClr val="black"/>
                </a:solidFill>
              </a:rPr>
              <a:t>направија алатка за </a:t>
            </a:r>
            <a:r>
              <a:rPr lang="ru-RU" sz="2600" dirty="0">
                <a:solidFill>
                  <a:prstClr val="black"/>
                </a:solidFill>
              </a:rPr>
              <a:t>подобро разбирање на различните типови на бизниси кои </a:t>
            </a:r>
            <a:r>
              <a:rPr lang="ru-RU" sz="2600" dirty="0" smtClean="0">
                <a:solidFill>
                  <a:prstClr val="black"/>
                </a:solidFill>
              </a:rPr>
              <a:t>дејствуваат во отворената економија</a:t>
            </a:r>
            <a:r>
              <a:rPr lang="en-US" sz="2600" dirty="0" smtClean="0">
                <a:solidFill>
                  <a:prstClr val="black"/>
                </a:solidFill>
              </a:rPr>
              <a:t>.</a:t>
            </a:r>
          </a:p>
          <a:p>
            <a:pPr algn="just">
              <a:defRPr/>
            </a:pPr>
            <a:endParaRPr lang="en-US" sz="2600" dirty="0" smtClean="0">
              <a:solidFill>
                <a:prstClr val="black"/>
              </a:solidFill>
            </a:endParaRPr>
          </a:p>
          <a:p>
            <a:pPr algn="just">
              <a:defRPr/>
            </a:pPr>
            <a:r>
              <a:rPr lang="ru-RU" sz="2600" dirty="0" smtClean="0">
                <a:solidFill>
                  <a:prstClr val="black"/>
                </a:solidFill>
              </a:rPr>
              <a:t>Алатката </a:t>
            </a:r>
            <a:r>
              <a:rPr lang="ru-RU" sz="2600" dirty="0">
                <a:solidFill>
                  <a:prstClr val="black"/>
                </a:solidFill>
              </a:rPr>
              <a:t>има форма на матрица која вклучува </a:t>
            </a:r>
            <a:r>
              <a:rPr lang="ru-RU" sz="2600" b="1" u="sng" dirty="0">
                <a:solidFill>
                  <a:prstClr val="black"/>
                </a:solidFill>
              </a:rPr>
              <a:t>две димензии </a:t>
            </a:r>
            <a:r>
              <a:rPr lang="ru-RU" sz="2600" dirty="0">
                <a:solidFill>
                  <a:prstClr val="black"/>
                </a:solidFill>
              </a:rPr>
              <a:t>на кои се засновани </a:t>
            </a:r>
            <a:r>
              <a:rPr lang="ru-RU" sz="2600" b="1" u="sng" dirty="0">
                <a:solidFill>
                  <a:prstClr val="black"/>
                </a:solidFill>
              </a:rPr>
              <a:t>четири типа платформи за </a:t>
            </a:r>
            <a:r>
              <a:rPr lang="ru-RU" sz="2600" b="1" u="sng" dirty="0" smtClean="0">
                <a:solidFill>
                  <a:prstClr val="black"/>
                </a:solidFill>
              </a:rPr>
              <a:t>отворена економија</a:t>
            </a:r>
            <a:endParaRPr lang="en-US" sz="2600" b="1" u="sng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en-US" sz="2600" b="1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en-US" sz="2600" b="1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2200" dirty="0" smtClean="0">
              <a:solidFill>
                <a:prstClr val="black"/>
              </a:solidFill>
            </a:endParaRPr>
          </a:p>
        </p:txBody>
      </p:sp>
      <p:cxnSp>
        <p:nvCxnSpPr>
          <p:cNvPr id="5" name="Connettore 2 4"/>
          <p:cNvCxnSpPr/>
          <p:nvPr/>
        </p:nvCxnSpPr>
        <p:spPr>
          <a:xfrm flipH="1">
            <a:off x="7850292" y="3400272"/>
            <a:ext cx="762000" cy="8994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Rettangolo 1"/>
          <p:cNvSpPr/>
          <p:nvPr/>
        </p:nvSpPr>
        <p:spPr>
          <a:xfrm>
            <a:off x="2059092" y="4101604"/>
            <a:ext cx="6172200" cy="2893100"/>
          </a:xfrm>
          <a:prstGeom prst="rect">
            <a:avLst/>
          </a:prstGeom>
          <a:ln w="28575">
            <a:solidFill>
              <a:srgbClr val="AC7BDC"/>
            </a:solidFill>
          </a:ln>
        </p:spPr>
        <p:txBody>
          <a:bodyPr wrap="square">
            <a:spAutoFit/>
          </a:bodyPr>
          <a:lstStyle/>
          <a:p>
            <a:pPr marL="514350" indent="-514350" algn="just">
              <a:buAutoNum type="arabicPeriod"/>
              <a:defRPr/>
            </a:pPr>
            <a:r>
              <a:rPr lang="ru-RU" sz="2600" b="1" dirty="0" smtClean="0">
                <a:solidFill>
                  <a:prstClr val="black"/>
                </a:solidFill>
              </a:rPr>
              <a:t>Консоцијалност</a:t>
            </a:r>
          </a:p>
          <a:p>
            <a:pPr algn="just">
              <a:defRPr/>
            </a:pPr>
            <a:r>
              <a:rPr lang="ru-RU" sz="2600" dirty="0" smtClean="0">
                <a:solidFill>
                  <a:prstClr val="black"/>
                </a:solidFill>
              </a:rPr>
              <a:t>Степенот </a:t>
            </a:r>
            <a:r>
              <a:rPr lang="ru-RU" sz="2600" dirty="0">
                <a:solidFill>
                  <a:prstClr val="black"/>
                </a:solidFill>
              </a:rPr>
              <a:t>во кој членовите на платформите се вклучени во социјална </a:t>
            </a:r>
            <a:r>
              <a:rPr lang="ru-RU" sz="2600" dirty="0" smtClean="0">
                <a:solidFill>
                  <a:prstClr val="black"/>
                </a:solidFill>
              </a:rPr>
              <a:t>интеракција</a:t>
            </a:r>
          </a:p>
          <a:p>
            <a:pPr algn="just">
              <a:defRPr/>
            </a:pPr>
            <a:r>
              <a:rPr lang="ru-RU" sz="2600" b="1" dirty="0" smtClean="0">
                <a:solidFill>
                  <a:prstClr val="black"/>
                </a:solidFill>
              </a:rPr>
              <a:t>2</a:t>
            </a:r>
            <a:r>
              <a:rPr lang="ru-RU" sz="2600" b="1" dirty="0">
                <a:solidFill>
                  <a:prstClr val="black"/>
                </a:solidFill>
              </a:rPr>
              <a:t>. Посредување со </a:t>
            </a:r>
            <a:r>
              <a:rPr lang="ru-RU" sz="2600" b="1" dirty="0" smtClean="0">
                <a:solidFill>
                  <a:prstClr val="black"/>
                </a:solidFill>
              </a:rPr>
              <a:t>платформа</a:t>
            </a:r>
          </a:p>
          <a:p>
            <a:pPr algn="just">
              <a:defRPr/>
            </a:pPr>
            <a:r>
              <a:rPr lang="ru-RU" sz="2600" dirty="0" smtClean="0">
                <a:solidFill>
                  <a:prstClr val="black"/>
                </a:solidFill>
              </a:rPr>
              <a:t>Степенот до </a:t>
            </a:r>
            <a:r>
              <a:rPr lang="ru-RU" sz="2600" dirty="0">
                <a:solidFill>
                  <a:prstClr val="black"/>
                </a:solidFill>
              </a:rPr>
              <a:t>кој трансакциите течат до </a:t>
            </a:r>
            <a:r>
              <a:rPr lang="ru-RU" sz="2600" dirty="0" smtClean="0">
                <a:solidFill>
                  <a:prstClr val="black"/>
                </a:solidFill>
              </a:rPr>
              <a:t>оној што ја нуди платформата</a:t>
            </a:r>
            <a:endParaRPr lang="en-US" sz="2600" dirty="0">
              <a:solidFill>
                <a:prstClr val="black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8839200" y="4305945"/>
            <a:ext cx="2895600" cy="1692771"/>
          </a:xfrm>
          <a:prstGeom prst="rect">
            <a:avLst/>
          </a:prstGeom>
          <a:ln w="28575">
            <a:solidFill>
              <a:srgbClr val="AC7BDC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600" b="1" dirty="0" smtClean="0">
                <a:solidFill>
                  <a:prstClr val="black"/>
                </a:solidFill>
              </a:rPr>
              <a:t>1.Овозможувачи</a:t>
            </a:r>
          </a:p>
          <a:p>
            <a:pPr algn="ctr">
              <a:defRPr/>
            </a:pPr>
            <a:r>
              <a:rPr lang="ru-RU" sz="2600" b="1" dirty="0" smtClean="0">
                <a:solidFill>
                  <a:prstClr val="black"/>
                </a:solidFill>
              </a:rPr>
              <a:t>2</a:t>
            </a:r>
            <a:r>
              <a:rPr lang="ru-RU" sz="2600" b="1" dirty="0">
                <a:solidFill>
                  <a:prstClr val="black"/>
                </a:solidFill>
              </a:rPr>
              <a:t>. </a:t>
            </a:r>
            <a:r>
              <a:rPr lang="ru-RU" sz="2600" b="1" dirty="0" smtClean="0">
                <a:solidFill>
                  <a:prstClr val="black"/>
                </a:solidFill>
              </a:rPr>
              <a:t>Форуми</a:t>
            </a:r>
          </a:p>
          <a:p>
            <a:pPr algn="ctr">
              <a:defRPr/>
            </a:pPr>
            <a:r>
              <a:rPr lang="ru-RU" sz="2600" b="1" dirty="0" smtClean="0">
                <a:solidFill>
                  <a:prstClr val="black"/>
                </a:solidFill>
              </a:rPr>
              <a:t>3</a:t>
            </a:r>
            <a:r>
              <a:rPr lang="ru-RU" sz="2600" b="1" dirty="0">
                <a:solidFill>
                  <a:prstClr val="black"/>
                </a:solidFill>
              </a:rPr>
              <a:t>. </a:t>
            </a:r>
            <a:r>
              <a:rPr lang="ru-RU" sz="2600" b="1" dirty="0" smtClean="0">
                <a:solidFill>
                  <a:prstClr val="black"/>
                </a:solidFill>
              </a:rPr>
              <a:t>Посредници</a:t>
            </a:r>
          </a:p>
          <a:p>
            <a:pPr algn="ctr">
              <a:defRPr/>
            </a:pPr>
            <a:r>
              <a:rPr lang="ru-RU" sz="2600" b="1" dirty="0" smtClean="0">
                <a:solidFill>
                  <a:prstClr val="black"/>
                </a:solidFill>
              </a:rPr>
              <a:t>4</a:t>
            </a:r>
            <a:r>
              <a:rPr lang="ru-RU" sz="2600" b="1" dirty="0">
                <a:solidFill>
                  <a:prstClr val="black"/>
                </a:solidFill>
              </a:rPr>
              <a:t>. Хабови</a:t>
            </a:r>
            <a:endParaRPr lang="en-US" sz="2600" b="1" dirty="0">
              <a:solidFill>
                <a:prstClr val="black"/>
              </a:solidFill>
            </a:endParaRPr>
          </a:p>
        </p:txBody>
      </p:sp>
      <p:cxnSp>
        <p:nvCxnSpPr>
          <p:cNvPr id="10" name="Connettore 2 9"/>
          <p:cNvCxnSpPr/>
          <p:nvPr/>
        </p:nvCxnSpPr>
        <p:spPr>
          <a:xfrm flipH="1">
            <a:off x="11201400" y="3466108"/>
            <a:ext cx="2590800" cy="122019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1" name="Imagen 11">
            <a:extLst>
              <a:ext uri="{FF2B5EF4-FFF2-40B4-BE49-F238E27FC236}">
                <a16:creationId xmlns:a16="http://schemas.microsoft.com/office/drawing/2014/main" id="{BE4FB0A3-4984-32C5-6BB7-33815D472E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0908" y="5211863"/>
            <a:ext cx="6338991" cy="356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83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4474112C-57D7-04D0-A3A4-60A31EDD861B}"/>
              </a:ext>
            </a:extLst>
          </p:cNvPr>
          <p:cNvSpPr txBox="1"/>
          <p:nvPr/>
        </p:nvSpPr>
        <p:spPr>
          <a:xfrm>
            <a:off x="620973" y="571500"/>
            <a:ext cx="13933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1. </a:t>
            </a:r>
            <a:r>
              <a:rPr lang="mk-MK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Отворена економија</a:t>
            </a:r>
            <a:r>
              <a:rPr lang="es-ES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– </a:t>
            </a:r>
            <a:r>
              <a:rPr lang="mk-MK" sz="3600" b="1" i="1" spc="-85" dirty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Матрицата </a:t>
            </a:r>
            <a:r>
              <a:rPr lang="mk-MK" sz="3600" b="1" i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на Перен </a:t>
            </a:r>
            <a:r>
              <a:rPr lang="mk-MK" sz="3600" b="1" i="1" spc="-85" dirty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и Козинест</a:t>
            </a:r>
            <a:endParaRPr lang="es-ES" sz="3600" b="1" i="1" dirty="0">
              <a:solidFill>
                <a:srgbClr val="FD4FB4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8B43433-707D-2516-C6AB-AD560BE2B4AD}"/>
              </a:ext>
            </a:extLst>
          </p:cNvPr>
          <p:cNvSpPr txBox="1"/>
          <p:nvPr/>
        </p:nvSpPr>
        <p:spPr>
          <a:xfrm>
            <a:off x="762000" y="1601932"/>
            <a:ext cx="1684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prstClr val="black"/>
                </a:solidFill>
              </a:rPr>
              <a:t>Типологии </a:t>
            </a:r>
            <a:r>
              <a:rPr lang="ru-RU" b="1" dirty="0" smtClean="0">
                <a:solidFill>
                  <a:prstClr val="black"/>
                </a:solidFill>
              </a:rPr>
              <a:t>на отворена економија </a:t>
            </a:r>
            <a:r>
              <a:rPr lang="ru-RU" b="1" dirty="0">
                <a:solidFill>
                  <a:prstClr val="black"/>
                </a:solidFill>
              </a:rPr>
              <a:t>- Перен и Козинест (2018)</a:t>
            </a:r>
            <a:endParaRPr lang="en-US" b="1" dirty="0">
              <a:solidFill>
                <a:prstClr val="black"/>
              </a:solidFill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80808"/>
              </p:ext>
            </p:extLst>
          </p:nvPr>
        </p:nvGraphicFramePr>
        <p:xfrm>
          <a:off x="5105400" y="2400300"/>
          <a:ext cx="8498300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90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T="2160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2160000" marR="2160000" marT="216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T="2160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T="216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Freccia bidirezionale verticale 2"/>
          <p:cNvSpPr/>
          <p:nvPr/>
        </p:nvSpPr>
        <p:spPr>
          <a:xfrm>
            <a:off x="4229122" y="3080696"/>
            <a:ext cx="379000" cy="3810000"/>
          </a:xfrm>
          <a:prstGeom prst="upDownArrow">
            <a:avLst/>
          </a:prstGeom>
          <a:solidFill>
            <a:srgbClr val="AC7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reccia bidirezionale orizzontale 8"/>
          <p:cNvSpPr/>
          <p:nvPr/>
        </p:nvSpPr>
        <p:spPr>
          <a:xfrm>
            <a:off x="6096000" y="7880701"/>
            <a:ext cx="6570387" cy="371946"/>
          </a:xfrm>
          <a:prstGeom prst="leftRightArrow">
            <a:avLst/>
          </a:prstGeom>
          <a:solidFill>
            <a:srgbClr val="AC7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asellaDiTesto 9"/>
          <p:cNvSpPr txBox="1"/>
          <p:nvPr/>
        </p:nvSpPr>
        <p:spPr>
          <a:xfrm>
            <a:off x="1910518" y="4692752"/>
            <a:ext cx="2247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dirty="0"/>
              <a:t>Консоцијалност</a:t>
            </a:r>
            <a:endParaRPr lang="en-GB" sz="24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6878050" y="823589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400" dirty="0"/>
              <a:t>Посредување на платформата</a:t>
            </a:r>
            <a:endParaRPr lang="en-GB" sz="24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4037622" y="2467882"/>
            <a:ext cx="1187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dirty="0" smtClean="0"/>
              <a:t>Високо</a:t>
            </a:r>
            <a:endParaRPr lang="en-GB" sz="24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4037622" y="7008211"/>
            <a:ext cx="973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dirty="0" smtClean="0"/>
              <a:t>Ниско</a:t>
            </a:r>
            <a:endParaRPr lang="en-GB" sz="2400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13448436" y="7808803"/>
            <a:ext cx="1258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dirty="0" smtClean="0"/>
              <a:t>Високо</a:t>
            </a:r>
            <a:endParaRPr lang="en-GB" sz="240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4840375" y="7833147"/>
            <a:ext cx="1202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dirty="0" smtClean="0"/>
              <a:t>Ниско</a:t>
            </a:r>
            <a:endParaRPr lang="en-GB" sz="2400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6289031" y="2313995"/>
            <a:ext cx="2286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200" b="1" dirty="0" smtClean="0"/>
              <a:t>Форуми</a:t>
            </a:r>
            <a:endParaRPr lang="en-GB" sz="2200" b="1" dirty="0" smtClean="0"/>
          </a:p>
          <a:p>
            <a:pPr algn="ctr"/>
            <a:r>
              <a:rPr lang="mk-MK" sz="2200" i="1" dirty="0" smtClean="0"/>
              <a:t>Поврзување на актерите</a:t>
            </a:r>
            <a:endParaRPr lang="en-GB" sz="2200" i="1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6289031" y="5087632"/>
            <a:ext cx="2286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200" b="1" dirty="0" smtClean="0"/>
              <a:t>Овозможувачи</a:t>
            </a:r>
            <a:endParaRPr lang="en-GB" sz="2200" b="1" dirty="0" smtClean="0"/>
          </a:p>
          <a:p>
            <a:pPr algn="ctr"/>
            <a:r>
              <a:rPr lang="mk-MK" sz="2200" i="1" dirty="0" smtClean="0"/>
              <a:t>Опремување на актерите</a:t>
            </a:r>
            <a:endParaRPr lang="en-GB" sz="2200" i="1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10380387" y="2345144"/>
            <a:ext cx="2286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200" b="1" dirty="0" smtClean="0"/>
              <a:t>Посредници</a:t>
            </a:r>
            <a:endParaRPr lang="en-GB" sz="2200" b="1" dirty="0" smtClean="0"/>
          </a:p>
          <a:p>
            <a:pPr algn="ctr"/>
            <a:r>
              <a:rPr lang="mk-MK" sz="2200" i="1" dirty="0" smtClean="0"/>
              <a:t>Спарување на актерите</a:t>
            </a:r>
            <a:endParaRPr lang="en-GB" sz="2200" i="1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10017437" y="5078818"/>
            <a:ext cx="30119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200" b="1" dirty="0" smtClean="0"/>
              <a:t>Хабови</a:t>
            </a:r>
            <a:endParaRPr lang="en-GB" sz="2200" b="1" dirty="0" smtClean="0"/>
          </a:p>
          <a:p>
            <a:pPr algn="ctr"/>
            <a:r>
              <a:rPr lang="mk-MK" sz="2200" i="1" dirty="0" smtClean="0"/>
              <a:t>Централизирана размена</a:t>
            </a:r>
            <a:endParaRPr lang="en-GB" sz="2200" i="1" dirty="0"/>
          </a:p>
        </p:txBody>
      </p:sp>
      <p:pic>
        <p:nvPicPr>
          <p:cNvPr id="3074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2875" y="6975573"/>
            <a:ext cx="1211850" cy="492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Visualizza immagine di orig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0300" y="6312550"/>
            <a:ext cx="1647100" cy="926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2" descr="eBay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1650" y="6807899"/>
            <a:ext cx="861571" cy="484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Immagin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25050" y="3889684"/>
            <a:ext cx="1480550" cy="762539"/>
          </a:xfrm>
          <a:prstGeom prst="rect">
            <a:avLst/>
          </a:prstGeom>
        </p:spPr>
      </p:pic>
      <p:pic>
        <p:nvPicPr>
          <p:cNvPr id="26" name="Picture 6" descr="http://www.logoed.co.uk/wp-content/uploads/2014/10/airbnb_horizontal_lockup_web-450x167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400" y="3915084"/>
            <a:ext cx="1600200" cy="593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Immagine 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61400" y="6291504"/>
            <a:ext cx="1323975" cy="616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32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4049</TotalTime>
  <Words>1758</Words>
  <Application>Microsoft Office PowerPoint</Application>
  <PresentationFormat>Custom</PresentationFormat>
  <Paragraphs>208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맑은 고딕</vt:lpstr>
      <vt:lpstr>Arial</vt:lpstr>
      <vt:lpstr>Calibri</vt:lpstr>
      <vt:lpstr>Calibri Light</vt:lpstr>
      <vt:lpstr>Microsoft Sans Serif</vt:lpstr>
      <vt:lpstr>Office Theme</vt:lpstr>
      <vt:lpstr>1_Office Theme</vt:lpstr>
      <vt:lpstr>Diseño personalizado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wide - ppt template</dc:title>
  <dc:creator>Monia Coppola</dc:creator>
  <cp:keywords>DAE5RJB_4P8,BAEXurJiHZU</cp:keywords>
  <cp:lastModifiedBy>Blagorodna</cp:lastModifiedBy>
  <cp:revision>225</cp:revision>
  <dcterms:created xsi:type="dcterms:W3CDTF">2022-02-24T12:49:48Z</dcterms:created>
  <dcterms:modified xsi:type="dcterms:W3CDTF">2023-03-21T13:34:00Z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2022-02-24T00:00:00Z</vt:filetime>
  </property>
  <property fmtid="{D5CDD505-2E9C-101B-9397-08002B2CF9AE}" pid="3" name="Creator">
    <vt:lpwstr>Canva</vt:lpwstr>
  </property>
  <property fmtid="{D5CDD505-2E9C-101B-9397-08002B2CF9AE}" pid="4" name="LastSaved">
    <vt:filetime>2022-02-24T00:00:00Z</vt:filetime>
  </property>
</Properties>
</file>