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8" r:id="rId3"/>
  </p:sldMasterIdLst>
  <p:notesMasterIdLst>
    <p:notesMasterId r:id="rId21"/>
  </p:notesMasterIdLst>
  <p:sldIdLst>
    <p:sldId id="256" r:id="rId4"/>
    <p:sldId id="265" r:id="rId5"/>
    <p:sldId id="266" r:id="rId6"/>
    <p:sldId id="260" r:id="rId7"/>
    <p:sldId id="290" r:id="rId8"/>
    <p:sldId id="287" r:id="rId9"/>
    <p:sldId id="288" r:id="rId10"/>
    <p:sldId id="303" r:id="rId11"/>
    <p:sldId id="298" r:id="rId12"/>
    <p:sldId id="291" r:id="rId13"/>
    <p:sldId id="304" r:id="rId14"/>
    <p:sldId id="301" r:id="rId15"/>
    <p:sldId id="296" r:id="rId16"/>
    <p:sldId id="295" r:id="rId17"/>
    <p:sldId id="302" r:id="rId18"/>
    <p:sldId id="267" r:id="rId19"/>
    <p:sldId id="261" r:id="rId20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7BDC"/>
    <a:srgbClr val="FFFFFF"/>
    <a:srgbClr val="009900"/>
    <a:srgbClr val="FFFFCC"/>
    <a:srgbClr val="FD4FB4"/>
    <a:srgbClr val="FFCA28"/>
    <a:srgbClr val="FC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>
      <p:cViewPr varScale="1">
        <p:scale>
          <a:sx n="52" d="100"/>
          <a:sy n="52" d="100"/>
        </p:scale>
        <p:origin x="763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D5B2D-BC2F-48BB-AFF7-A417D04BD1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6CF0C-2AEE-45C8-9353-58B56A6BB2E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3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1949C-4F46-5D90-5ABE-AF4C510D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18EEB9-F332-D4E8-B5C3-A2AFBA06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FFA9C8-F09D-A28F-9C27-39DE96B06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2A34ED-F807-69A6-B809-290556F5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1311A9-C716-6E77-38A6-6B4607B4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311710-0BA5-43ED-E520-140C4393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27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98DEF-8D49-64FE-AD97-F9DAB8861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83FD55-70C7-37CE-A9EE-C00BA6BEC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179A84-AF48-9AB3-BE3D-C61D52B85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7E4B88-F373-6772-58DC-B90ECC70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23332D-2B61-AFD0-82F4-3C5DF7F4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561B29-4152-6C4C-BF3C-129026AD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56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75ADE-D4FB-22CC-5459-277BE014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FF21D0-2A18-E3EB-0A76-B65187D13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FD11E8-3766-2680-D123-5E992720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FD317B-C31E-C7A9-1B51-1616E411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9C48F9-66A3-7A81-50B4-A080DBC5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06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D14731-BB8D-76EA-A465-54138A92C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D7D4A6-775F-7462-C60D-FC5E22CF0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B7DA30-2844-58DF-D43A-2AFD89C3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10C38-1017-0F07-E4A5-8013C7F6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4EC7C5-35E1-F85E-7C9D-EAF37F61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50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68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AF5AE-94F6-0A8E-1098-BBE2B5750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3BAF39-B422-6C6D-F3BC-341E345A5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667AE6-C409-A4E0-701B-9529BABD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F42CCA-8053-EAE2-F185-A5C98BA3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488673-3D20-0B87-59E4-CD7699EB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83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1D46E-814A-CA9B-E75E-03D1D754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0388A1-EDB0-6F1D-3CDE-3CC7E9A2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0CE9B0-787E-E01B-3784-78FDB2FB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64D22E-0DE5-C184-4C77-934A7420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748FD6-54BB-BAC3-7587-631E2501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24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C35497-B649-C263-4548-F3BD3307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5FB067-4AF0-0E66-338A-19502E772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BC3FEF-8000-B4D5-8415-0AF23E5A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B13E0C-F115-B738-BDC7-AA8D17CA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5AA749-E46E-E7C2-92D7-5DF988B9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96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3C34A-3133-B72E-3BEA-4ACE8BAD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EA8966-14BB-564B-B172-19629B429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941C84-988F-F505-FFF8-A9679465E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B2A31E-E2C7-CE8F-8AE3-04F668E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8A95A6-C1AA-3800-89AF-8542FBFA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A32347-9F9C-E4D7-FBB4-DCC460B6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70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DE2DA-118B-C085-C220-8E8DA9855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46A4FF-1812-787E-E163-77CFE2C48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0F8D66-709F-0F95-2CCA-B37187948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BAF0B3-FF54-5AF5-C61B-7A2918A31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A7BEEF-1CB2-E9F0-295C-F199CC162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9FB6C01-62E4-8DAF-8FA3-62A37AEF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1C532F-995D-F4D8-C216-E9DDD890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6183D0-87E6-5F2E-BBE5-23D0E3E2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2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27361-5590-A868-A5D4-0EDC0867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945BD4-8740-2B04-08BA-031623F5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574857B-70CC-9BE6-C8CA-0F8DFDCB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A2AF0D-DAC3-A557-0AB9-32B33D0D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36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EA0526-4E13-E717-DCAE-122FFFBC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AF9DE4-D424-AF6F-B89E-52FA4D70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13C906-1CB1-B2F0-A160-B16313F8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22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15" name="object 2">
            <a:extLst>
              <a:ext uri="{FF2B5EF4-FFF2-40B4-BE49-F238E27FC236}">
                <a16:creationId xmlns:a16="http://schemas.microsoft.com/office/drawing/2014/main" id="{013A6DBC-26EC-46F6-B6F0-0DDFF7CDE3A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876800" y="723900"/>
            <a:ext cx="8039099" cy="4524374"/>
          </a:xfrm>
          <a:prstGeom prst="rect">
            <a:avLst/>
          </a:prstGeom>
        </p:spPr>
      </p:pic>
      <p:pic>
        <p:nvPicPr>
          <p:cNvPr id="18" name="object 3">
            <a:extLst>
              <a:ext uri="{FF2B5EF4-FFF2-40B4-BE49-F238E27FC236}">
                <a16:creationId xmlns:a16="http://schemas.microsoft.com/office/drawing/2014/main" id="{ECB9054D-8537-4245-AB54-935090E7570B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19" name="object 4">
            <a:extLst>
              <a:ext uri="{FF2B5EF4-FFF2-40B4-BE49-F238E27FC236}">
                <a16:creationId xmlns:a16="http://schemas.microsoft.com/office/drawing/2014/main" id="{10B51AD7-F401-4125-9CCA-E919AE06C74E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20" name="object 5">
            <a:extLst>
              <a:ext uri="{FF2B5EF4-FFF2-40B4-BE49-F238E27FC236}">
                <a16:creationId xmlns:a16="http://schemas.microsoft.com/office/drawing/2014/main" id="{12F486B3-0611-400E-BD65-463E6BED1CE9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21" name="object 6">
            <a:extLst>
              <a:ext uri="{FF2B5EF4-FFF2-40B4-BE49-F238E27FC236}">
                <a16:creationId xmlns:a16="http://schemas.microsoft.com/office/drawing/2014/main" id="{A1D8B407-8154-4207-9D76-D7D32F343DBD}"/>
              </a:ext>
            </a:extLst>
          </p:cNvPr>
          <p:cNvSpPr txBox="1"/>
          <p:nvPr userDrawn="1"/>
        </p:nvSpPr>
        <p:spPr>
          <a:xfrm>
            <a:off x="8881981" y="4530662"/>
            <a:ext cx="209359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dirty="0">
                <a:solidFill>
                  <a:schemeClr val="tx1"/>
                </a:solidFill>
                <a:latin typeface="Microsoft Sans Serif"/>
                <a:cs typeface="Microsoft Sans Serif"/>
              </a:rPr>
              <a:t>wideproject.eu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6A80E2F-D880-4F44-863E-0C734D2131D9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15" name="object 2">
            <a:extLst>
              <a:ext uri="{FF2B5EF4-FFF2-40B4-BE49-F238E27FC236}">
                <a16:creationId xmlns:a16="http://schemas.microsoft.com/office/drawing/2014/main" id="{013A6DBC-26EC-46F6-B6F0-0DDFF7CDE3A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4325600" y="190500"/>
            <a:ext cx="3789133" cy="2194867"/>
          </a:xfrm>
          <a:prstGeom prst="rect">
            <a:avLst/>
          </a:prstGeom>
        </p:spPr>
      </p:pic>
      <p:pic>
        <p:nvPicPr>
          <p:cNvPr id="18" name="object 3">
            <a:extLst>
              <a:ext uri="{FF2B5EF4-FFF2-40B4-BE49-F238E27FC236}">
                <a16:creationId xmlns:a16="http://schemas.microsoft.com/office/drawing/2014/main" id="{ECB9054D-8537-4245-AB54-935090E7570B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19" name="object 4">
            <a:extLst>
              <a:ext uri="{FF2B5EF4-FFF2-40B4-BE49-F238E27FC236}">
                <a16:creationId xmlns:a16="http://schemas.microsoft.com/office/drawing/2014/main" id="{10B51AD7-F401-4125-9CCA-E919AE06C74E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20" name="object 5">
            <a:extLst>
              <a:ext uri="{FF2B5EF4-FFF2-40B4-BE49-F238E27FC236}">
                <a16:creationId xmlns:a16="http://schemas.microsoft.com/office/drawing/2014/main" id="{12F486B3-0611-400E-BD65-463E6BED1CE9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C4D5EDC-7551-4A38-9D41-D9849097276F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  <p:extLst>
      <p:ext uri="{BB962C8B-B14F-4D97-AF65-F5344CB8AC3E}">
        <p14:creationId xmlns:p14="http://schemas.microsoft.com/office/powerpoint/2010/main" val="195568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g object 16">
            <a:extLst>
              <a:ext uri="{FF2B5EF4-FFF2-40B4-BE49-F238E27FC236}">
                <a16:creationId xmlns:a16="http://schemas.microsoft.com/office/drawing/2014/main" id="{25FA1104-3B81-4779-1C54-FECA8BEF2325}"/>
              </a:ext>
            </a:extLst>
          </p:cNvPr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bg object 17">
            <a:extLst>
              <a:ext uri="{FF2B5EF4-FFF2-40B4-BE49-F238E27FC236}">
                <a16:creationId xmlns:a16="http://schemas.microsoft.com/office/drawing/2014/main" id="{F5BB24D3-8CC1-1D71-245A-6C6AB9BC5D4D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8" name="object 2">
            <a:extLst>
              <a:ext uri="{FF2B5EF4-FFF2-40B4-BE49-F238E27FC236}">
                <a16:creationId xmlns:a16="http://schemas.microsoft.com/office/drawing/2014/main" id="{FF140756-2FE5-8981-78F7-8392FC0935A5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4325600" y="190500"/>
            <a:ext cx="3789133" cy="219486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FF3F6D73-3880-2C77-1E58-189C9CD0B96D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  <p:extLst>
      <p:ext uri="{BB962C8B-B14F-4D97-AF65-F5344CB8AC3E}">
        <p14:creationId xmlns:p14="http://schemas.microsoft.com/office/powerpoint/2010/main" val="198173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olioex.com/about/our-stor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ver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eb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C075C3B-C5C3-7B12-DC87-D33D34E6DCA7}"/>
              </a:ext>
            </a:extLst>
          </p:cNvPr>
          <p:cNvSpPr txBox="1"/>
          <p:nvPr/>
        </p:nvSpPr>
        <p:spPr>
          <a:xfrm>
            <a:off x="3238500" y="5448300"/>
            <a:ext cx="11811000" cy="2149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65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ECONOMÍA COLABORATIVA</a:t>
            </a:r>
            <a:endParaRPr lang="en-US" sz="4400" b="1" spc="-65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US" sz="4400" b="1" spc="-65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spc="-65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Socio: </a:t>
            </a:r>
            <a:r>
              <a:rPr lang="en-US" sz="4400" spc="-65" dirty="0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IDP</a:t>
            </a:r>
            <a:endParaRPr lang="en-US" sz="4400" b="1" spc="-65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Cómo empezar un negocio en Economía colaborativa– I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dea de negocio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2400"/>
              <a:t>Para lanzar un negocio en la economía colaborativa, es importante:</a:t>
            </a:r>
          </a:p>
          <a:p>
            <a:pPr algn="just">
              <a:defRPr/>
            </a:pPr>
            <a:endParaRPr lang="en-US" sz="2400" dirty="0"/>
          </a:p>
          <a:p>
            <a:pPr>
              <a:defRPr/>
            </a:pPr>
            <a:r>
              <a:rPr lang="es-ES" sz="2400" i="1"/>
              <a:t>"Tómate tu tiempo para buscar </a:t>
            </a:r>
            <a:r>
              <a:rPr lang="es-ES" sz="2400" b="1" i="1"/>
              <a:t>problemas reales que necesiten soluciones reales</a:t>
            </a:r>
            <a:r>
              <a:rPr lang="es-ES" sz="2400" i="1"/>
              <a:t>, problemas que puedan resolver mejor las propias comunidades"</a:t>
            </a:r>
            <a:r>
              <a:rPr lang="es-ES" sz="2400"/>
              <a:t>. Compartir es bueno (Buczynski, 2013)</a:t>
            </a:r>
            <a:endParaRPr lang="en-US" sz="2400" dirty="0"/>
          </a:p>
          <a:p>
            <a:pPr algn="just">
              <a:defRPr/>
            </a:pPr>
            <a:endParaRPr lang="en-US" sz="2400" dirty="0"/>
          </a:p>
          <a:p>
            <a:pPr algn="just">
              <a:defRPr/>
            </a:pPr>
            <a:r>
              <a:rPr lang="es-ES" sz="2400">
                <a:solidFill>
                  <a:prstClr val="black"/>
                </a:solidFill>
              </a:rPr>
              <a:t>Para inspirarse, éstas son algunas ideas de negocio potenciales que podrían ajustarse a un grupo destinatario concreto o a un contexto local.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48894"/>
              </p:ext>
            </p:extLst>
          </p:nvPr>
        </p:nvGraphicFramePr>
        <p:xfrm>
          <a:off x="1981200" y="4381500"/>
          <a:ext cx="155448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00"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>
                          <a:solidFill>
                            <a:prstClr val="black"/>
                          </a:solidFill>
                        </a:rPr>
                        <a:t>Compra , venta e intercambio de ropa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>
                          <a:solidFill>
                            <a:prstClr val="black"/>
                          </a:solidFill>
                        </a:rPr>
                        <a:t>Plataformas de alquiler de plazas de aparcamiento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>
                          <a:solidFill>
                            <a:prstClr val="black"/>
                          </a:solidFill>
                        </a:rPr>
                        <a:t>Plataformas para compartir educación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>
                          <a:solidFill>
                            <a:prstClr val="black"/>
                          </a:solidFill>
                        </a:rPr>
                        <a:t>Comida social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>
                          <a:solidFill>
                            <a:prstClr val="black"/>
                          </a:solidFill>
                        </a:rPr>
                        <a:t>Entrega y ahorro de comida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>
                          <a:solidFill>
                            <a:prstClr val="black"/>
                          </a:solidFill>
                        </a:rPr>
                        <a:t>Servicio de préstamo tecnológico entre iguales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lvl="0">
                        <a:defRPr/>
                      </a:pP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>
                          <a:solidFill>
                            <a:prstClr val="black"/>
                          </a:solidFill>
                        </a:rPr>
                        <a:t>Alquiler de joyas 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lvl="0">
                        <a:defRPr/>
                      </a:pP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>
                          <a:solidFill>
                            <a:prstClr val="black"/>
                          </a:solidFill>
                        </a:rPr>
                        <a:t>Compartir coche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>
                          <a:solidFill>
                            <a:prstClr val="black"/>
                          </a:solidFill>
                        </a:rPr>
                        <a:t>Centro de actividades creativas/empresariales, plataformas de co-working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lvl="0">
                        <a:defRPr/>
                      </a:pP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>
                          <a:solidFill>
                            <a:prstClr val="black"/>
                          </a:solidFill>
                        </a:rPr>
                        <a:t>Plataformas de autónomos</a:t>
                      </a:r>
                      <a:endParaRPr lang="en-US" sz="2400" b="0" dirty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110266">
            <a:off x="16197675" y="4388111"/>
            <a:ext cx="1711538" cy="171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2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Cómo empezar un negocio en Economía colaborativa – 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Cómo empezar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s-ES" sz="2400"/>
              <a:t>En primer lugar, </a:t>
            </a:r>
            <a:r>
              <a:rPr lang="es-ES" sz="2400" b="1"/>
              <a:t>realizar una investigación </a:t>
            </a:r>
            <a:r>
              <a:rPr lang="es-ES" sz="2400"/>
              <a:t>documental para descubrir "problemas reales que necesitan soluciones reales".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/>
              <a:t>Después de identificar la idea de negocio, basándote en tu experiencia y en los resultados de la investigación documental, </a:t>
            </a:r>
            <a:r>
              <a:rPr lang="en-US" sz="2400" b="1"/>
              <a:t>prueba y valida tu idea</a:t>
            </a: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2400" b="1" dirty="0"/>
          </a:p>
          <a:p>
            <a:pPr algn="just">
              <a:defRPr/>
            </a:pPr>
            <a:r>
              <a:rPr lang="en-US" sz="2400" u="sng"/>
              <a:t>Un buen ejemplo: </a:t>
            </a:r>
            <a:endParaRPr lang="en-US" sz="2400" u="sng" dirty="0"/>
          </a:p>
          <a:p>
            <a:pPr algn="just"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fundadora de la aplicación para compartir alimentos </a:t>
            </a:r>
            <a:r>
              <a:rPr lang="en-US" sz="2400" u="sng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OLIO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(véase la Buena Práctica de este módulo), validó su idea en un grupo de WhatsApp, al ser una solución rápida y de bajo coste. Involucró a un pequeño grupo de personas que vivían cerca unas de otras, y les pidió que durante 2 semanas añadieran al grupo cualquier excedente de alimentos que tuvieran. El resultado y los comentarios fueron muy positivos y la idea se puso en marcha</a:t>
            </a:r>
          </a:p>
          <a:p>
            <a:pPr algn="just">
              <a:defRPr/>
            </a:pPr>
            <a:r>
              <a:rPr lang="en-US" sz="2400"/>
              <a:t>3. 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Una vez validada, </a:t>
            </a:r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busca inversores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dispuestos a apoyar la idea.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 no posees los conocimientos técnicos necesarios para diseñar una plataforma, contrata a una agencia de desarrollo o a desarrolladores profesionales (ten en cuenta estos costes al planificar el presupuesto inicial).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435100" y="6674703"/>
            <a:ext cx="10680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</a:t>
            </a:r>
            <a:r>
              <a:rPr lang="en-US" sz="2400"/>
              <a:t>. 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Antes del lanzamiento oficial del producto, se debe lanzar una </a:t>
            </a:r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versión de producto mínimo viable 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 la plataforma para recoger los feedbacks de los primeros usuarios.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5" name="Rettangolo 4"/>
          <p:cNvSpPr/>
          <p:nvPr/>
        </p:nvSpPr>
        <p:spPr>
          <a:xfrm>
            <a:off x="1435100" y="7806035"/>
            <a:ext cx="1592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5</a:t>
            </a:r>
            <a:r>
              <a:rPr lang="en-US" sz="2400"/>
              <a:t>. 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Tras la puesta a punto basada en las aportaciones recibidas, la empresa está lista para empezar</a:t>
            </a:r>
            <a:r>
              <a:rPr lang="en-US" sz="2400"/>
              <a:t>. </a:t>
            </a:r>
            <a:endParaRPr lang="en-US" sz="2400" dirty="0"/>
          </a:p>
        </p:txBody>
      </p:sp>
      <p:pic>
        <p:nvPicPr>
          <p:cNvPr id="8" name="Imagen 15">
            <a:extLst>
              <a:ext uri="{FF2B5EF4-FFF2-40B4-BE49-F238E27FC236}">
                <a16:creationId xmlns:a16="http://schemas.microsoft.com/office/drawing/2014/main" id="{E42D7F93-F08B-64FD-14F1-8F551D6633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2133" y="6179761"/>
            <a:ext cx="460586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0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Cómo empezar un negocio en Economía colaborativa–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Oferta y demanda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27200" y="5880200"/>
            <a:ext cx="15189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¿Cómo equilibrar la oferta y la demanda en la economía colaborativa?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Mientras que las empresas tradicionales pueden despedir o contratar empleados, en la economía colaborativa hay estrategias alternativas </a:t>
            </a:r>
            <a:r>
              <a:rPr lang="en-US" sz="240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31400"/>
              </p:ext>
            </p:extLst>
          </p:nvPr>
        </p:nvGraphicFramePr>
        <p:xfrm>
          <a:off x="457200" y="2807858"/>
          <a:ext cx="7543800" cy="258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041">
                <a:tc>
                  <a:txBody>
                    <a:bodyPr/>
                    <a:lstStyle/>
                    <a:p>
                      <a:pPr algn="ctr"/>
                      <a:r>
                        <a:rPr lang="en-GB" sz="2600"/>
                        <a:t>ECONOMÍA TRADICIONAL</a:t>
                      </a:r>
                      <a:endParaRPr lang="en-GB" sz="2600" dirty="0"/>
                    </a:p>
                  </a:txBody>
                  <a:tcPr anchor="ctr">
                    <a:solidFill>
                      <a:srgbClr val="AC7B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106">
                <a:tc>
                  <a:txBody>
                    <a:bodyPr/>
                    <a:lstStyle/>
                    <a:p>
                      <a:pPr algn="ctr"/>
                      <a:r>
                        <a:rPr lang="en-GB" sz="26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empresas captan clientes y crean su propia oferta</a:t>
                      </a:r>
                      <a:endParaRPr lang="en-GB" sz="2600" b="0" baseline="0" dirty="0"/>
                    </a:p>
                    <a:p>
                      <a:pPr lvl="0" algn="ctr" fontAlgn="base"/>
                      <a:endParaRPr lang="en-GB" sz="26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 fontAlgn="base"/>
                      <a:r>
                        <a:rPr lang="en-GB" sz="26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proveedores de servicios son empleados de la empresa</a:t>
                      </a:r>
                      <a:endParaRPr lang="es-ES" sz="26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43550"/>
              </p:ext>
            </p:extLst>
          </p:nvPr>
        </p:nvGraphicFramePr>
        <p:xfrm>
          <a:off x="9807056" y="2848797"/>
          <a:ext cx="7947544" cy="254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0747">
                <a:tc>
                  <a:txBody>
                    <a:bodyPr/>
                    <a:lstStyle/>
                    <a:p>
                      <a:pPr algn="ctr"/>
                      <a:r>
                        <a:rPr lang="en-GB" sz="2600"/>
                        <a:t>ECONOMÍA COLABORATIVA</a:t>
                      </a:r>
                      <a:endParaRPr lang="en-GB" sz="2600" dirty="0"/>
                    </a:p>
                  </a:txBody>
                  <a:tcPr anchor="ctr">
                    <a:solidFill>
                      <a:srgbClr val="AC7B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9461">
                <a:tc>
                  <a:txBody>
                    <a:bodyPr/>
                    <a:lstStyle/>
                    <a:p>
                      <a:pPr algn="ctr"/>
                      <a:r>
                        <a:rPr lang="en-GB" sz="26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empresas contratan tanto a clientes como a proveedores</a:t>
                      </a:r>
                    </a:p>
                    <a:p>
                      <a:pPr lvl="0" algn="ctr" fontAlgn="base"/>
                      <a:r>
                        <a:rPr lang="en-GB" sz="26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proveedores no son empleados</a:t>
                      </a:r>
                      <a:r>
                        <a:rPr lang="en-GB" sz="18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8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Rettangolo 17"/>
          <p:cNvSpPr/>
          <p:nvPr/>
        </p:nvSpPr>
        <p:spPr>
          <a:xfrm>
            <a:off x="1727200" y="7257474"/>
            <a:ext cx="1653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Aumento de los precios en una zona concreta cuando la demanda es alta mediante un algoritmo específico;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Reducción de los clientes dispuestos a pagar por los servicios y aumento de los proveedores dispuestos a prestarlos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8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90466" y="1811520"/>
            <a:ext cx="17163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economía colaborativa funciona a través de </a:t>
            </a:r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plataformas con dos caras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que alimentan tanto la oferta como la demanda.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2356604"/>
            <a:ext cx="1632614" cy="163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72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Cómo empezar un negocio en Economía colaborativa–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Abastecimiento colectivo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580428" y="3086100"/>
            <a:ext cx="7352636" cy="5570756"/>
          </a:xfrm>
          <a:prstGeom prst="rect">
            <a:avLst/>
          </a:prstGeom>
          <a:ln w="38100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just"/>
            <a:endParaRPr lang="en-US" sz="1600" dirty="0"/>
          </a:p>
          <a:p>
            <a:pPr fontAlgn="base"/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 aprovechar la oferta y la demanda deben adoptarse diferentes estrategias.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US" sz="2600" dirty="0"/>
          </a:p>
          <a:p>
            <a:pPr algn="just"/>
            <a:r>
              <a:rPr lang="en-US" sz="2600" u="sng"/>
              <a:t>Ejemplo</a:t>
            </a:r>
            <a:endParaRPr lang="en-US" sz="2600" u="sng" dirty="0"/>
          </a:p>
          <a:p>
            <a:pPr fontAlgn="base"/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 servicio que permite a los propietarios de coches aparcados en el aeropuerto alquilarlos a otros viajeros: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/>
          </a:p>
          <a:p>
            <a:pPr marL="457200" indent="-457200">
              <a:buFontTx/>
              <a:buChar char="-"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Consigue arrendatarios a través de la adquisición de pago, como la publicidad gráfica o los agregadores de búsqueda de alquileres;</a:t>
            </a:r>
            <a:endParaRPr lang="en-US" sz="2400" dirty="0"/>
          </a:p>
          <a:p>
            <a:endParaRPr lang="en-US" sz="2400" dirty="0"/>
          </a:p>
          <a:p>
            <a:pPr marL="457200" indent="-457200">
              <a:buFontTx/>
              <a:buChar char="-"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Aumenta la oferta de propietarios de vehículos mediante relaciones públicas, oportunidades de prensa o el boca a boca</a:t>
            </a:r>
            <a:r>
              <a:rPr lang="en-US" sz="2400"/>
              <a:t>.</a:t>
            </a:r>
            <a:endParaRPr lang="en-US" sz="1600" dirty="0"/>
          </a:p>
        </p:txBody>
      </p:sp>
      <p:sp>
        <p:nvSpPr>
          <p:cNvPr id="2" name="Rettangolo 1"/>
          <p:cNvSpPr/>
          <p:nvPr/>
        </p:nvSpPr>
        <p:spPr>
          <a:xfrm>
            <a:off x="812136" y="1941106"/>
            <a:ext cx="917006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 la economía colaborativa, el abastecimiento se realiza mediante </a:t>
            </a:r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crowdsourcing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y los proveedores no son empleados.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b="1" dirty="0"/>
          </a:p>
          <a:p>
            <a:pPr>
              <a:defRPr/>
            </a:pPr>
            <a:r>
              <a:rPr lang="en-US" sz="2600" b="1"/>
              <a:t>¿Cuáles son los riesgos?</a:t>
            </a:r>
            <a:endParaRPr lang="en-US" sz="2600" b="1" dirty="0"/>
          </a:p>
          <a:p>
            <a:pPr marL="514350" indent="-514350">
              <a:buFont typeface="+mj-lt"/>
              <a:buAutoNum type="arabicPeriod"/>
              <a:defRPr/>
            </a:pPr>
            <a:endParaRPr lang="en-US" sz="2600" b="1" dirty="0"/>
          </a:p>
          <a:p>
            <a:pPr marL="342900" indent="-342900">
              <a:buAutoNum type="arabicPeriod"/>
              <a:defRPr/>
            </a:pPr>
            <a:r>
              <a:rPr lang="en-US" sz="2600"/>
              <a:t>Menos control sobre los proveedores </a:t>
            </a:r>
            <a:endParaRPr lang="en-US" sz="2600" dirty="0"/>
          </a:p>
          <a:p>
            <a:pPr marL="514350" indent="-514350">
              <a:buFont typeface="+mj-lt"/>
              <a:buAutoNum type="arabicPeriod"/>
              <a:defRPr/>
            </a:pPr>
            <a:endParaRPr lang="en-US" sz="2600" dirty="0"/>
          </a:p>
          <a:p>
            <a:pPr marL="342900" indent="-342900">
              <a:buAutoNum type="arabicPeriod"/>
              <a:defRPr/>
            </a:pPr>
            <a:r>
              <a:rPr lang="en-US" sz="2600"/>
              <a:t>Riesgo de servicios de mala calidad.</a:t>
            </a:r>
            <a:endParaRPr lang="en-US" sz="2600" dirty="0"/>
          </a:p>
        </p:txBody>
      </p:sp>
      <p:sp>
        <p:nvSpPr>
          <p:cNvPr id="10" name="Rettangolo 9"/>
          <p:cNvSpPr/>
          <p:nvPr/>
        </p:nvSpPr>
        <p:spPr>
          <a:xfrm>
            <a:off x="1409700" y="5295900"/>
            <a:ext cx="89535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600" b="1"/>
              <a:t>¿Cómo mitigar estos riesgos?</a:t>
            </a:r>
            <a:endParaRPr lang="en-US" sz="2600" b="1" dirty="0"/>
          </a:p>
          <a:p>
            <a:pPr lvl="0">
              <a:defRPr/>
            </a:pPr>
            <a:endParaRPr lang="en-US" sz="2600" b="1" dirty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2600"/>
              <a:t>Selección cuidadosa de los proveedores (comprobación de antecedentes)</a:t>
            </a:r>
            <a:endParaRPr lang="en-US" sz="2600" dirty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2600"/>
              <a:t>Formación y exámenes</a:t>
            </a:r>
            <a:endParaRPr lang="en-US" sz="2600" dirty="0"/>
          </a:p>
          <a:p>
            <a:pPr marL="514350" lvl="0" indent="-514350">
              <a:buFont typeface="+mj-lt"/>
              <a:buAutoNum type="arabicPeriod"/>
              <a:defRPr/>
            </a:pPr>
            <a:endParaRPr lang="en-US" sz="2600" dirty="0"/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2600"/>
              <a:t>Sistema de clasificación (eliminación de los proveedores con tarifas más bajas)</a:t>
            </a:r>
            <a:endParaRPr lang="en-US" sz="2600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2895600" y="4364891"/>
            <a:ext cx="0" cy="3976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65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Cómo empezar un negocio en Economía colaborativa 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Consejos y trucos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703997" y="1241583"/>
            <a:ext cx="16840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prstClr val="black"/>
                </a:solidFill>
              </a:rPr>
              <a:t>1</a:t>
            </a:r>
            <a:r>
              <a:rPr lang="en-US" sz="2600" b="1">
                <a:solidFill>
                  <a:prstClr val="black"/>
                </a:solidFill>
              </a:rPr>
              <a:t>. Fomentar la confianza</a:t>
            </a:r>
            <a:endParaRPr lang="en-US" sz="26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transparencia es una parte esencial del mundo de igual a igual.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Las opiniones y valoraciones positivas on line son cruciales para ganarse la confianza de los consumidores</a:t>
            </a:r>
            <a:r>
              <a:rPr lang="en-US" sz="240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n-US" sz="2400" u="sng">
                <a:solidFill>
                  <a:prstClr val="black"/>
                </a:solidFill>
              </a:rPr>
              <a:t>Un buen ejemplo:</a:t>
            </a:r>
            <a:endParaRPr lang="en-US" sz="2400" u="sng" dirty="0">
              <a:solidFill>
                <a:prstClr val="black"/>
              </a:solidFill>
            </a:endParaRPr>
          </a:p>
          <a:p>
            <a:pPr algn="just" fontAlgn="base"/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Una plataforma para el cuidado de mascotas, que ponga en contacto a propietarios de mascotas que necesiten servicios de alojamiento o de canguro, debe fomentar la confianza mediante consultas veterinarias 24 horas al día, 7 días a la semana, seguros premium para mascotas o el intercambio de fotos y vídeos de los canguros interactuando con las mascotas (véase </a:t>
            </a:r>
            <a:r>
              <a:rPr lang="en-US" sz="2400" u="sng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Rover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03997" y="5107900"/>
            <a:ext cx="1690502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600" b="1" dirty="0">
                <a:solidFill>
                  <a:prstClr val="black"/>
                </a:solidFill>
              </a:rPr>
              <a:t>2</a:t>
            </a:r>
            <a:r>
              <a:rPr lang="en-US" sz="2600" b="1">
                <a:solidFill>
                  <a:prstClr val="black"/>
                </a:solidFill>
              </a:rPr>
              <a:t>. Simplificar los pagos </a:t>
            </a:r>
            <a:endParaRPr lang="en-US" sz="26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lang="en-US" b="1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Todo el proceso debe realizarse sin papeles y de forma automatizada. Los clientes deben poder pagar una tarifa plana a través de la plataforma online, mientras que los proveedores de servicios deben recibir los salarios a través de PayPal, tarjeta de crédito o cheque.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en-US" sz="240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36427" y="6616005"/>
            <a:ext cx="16078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/>
              <a:t>3</a:t>
            </a:r>
            <a:r>
              <a:rPr lang="en-GB" sz="2600" b="1"/>
              <a:t>. Creación de marca, redes y comunicación</a:t>
            </a:r>
            <a:endParaRPr lang="en-GB" sz="2600" b="1" dirty="0"/>
          </a:p>
          <a:p>
            <a:endParaRPr lang="en-GB" b="1" dirty="0"/>
          </a:p>
          <a:p>
            <a:pPr algn="just" fontAlgn="base"/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economía colaborativa tiene que ver con la comunidad y la comunicación.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Los medios sociales desempeñan un papel integral en la construcción de la marca y la búsqueda de nuevos clientes o socios. No evites los comentarios negativos ni las críticas; responde siempre a ellas</a:t>
            </a:r>
            <a:r>
              <a:rPr lang="en-US" sz="240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5589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Cómo empezar un negocio en Economía colaborativa–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Cómo ser competitiva</a:t>
            </a:r>
            <a:endParaRPr lang="es-ES" sz="3600" b="1" i="1" spc="-85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Hoy en día, existen multitud de servicios y plataformas para compartir</a:t>
            </a:r>
            <a:r>
              <a:rPr lang="en-US" sz="240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gente elige esos servicios sobre todo por los precios más bajos; para que la oferta siga siendo atractiva, es necesario, por tanto, ser competitivo en el posicionamiento de precios</a:t>
            </a:r>
            <a:r>
              <a:rPr lang="en-US" sz="240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 embargo, si el objetivo final es crear soluciones innovadoras, queda mucho por hacer </a:t>
            </a:r>
            <a:r>
              <a:rPr lang="en-US" sz="240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algn="just" fontAlgn="base"/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falta de regulación 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 la economía colaborativa a menudo da lugar a la explotación de los proveedores o afecta negativamente a la economía tradicional.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algn="just" fontAlgn="base"/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Cada vez hay </a:t>
            </a:r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más conciencia de los "lados oscuros" de la economía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colaborativa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por eso, la gente busca cada vez más </a:t>
            </a:r>
            <a:r>
              <a:rPr lang="en-US" sz="24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formas de consumo más justas y sostenibles</a:t>
            </a: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5562600" y="6029366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038600" y="49911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1524000" y="6486566"/>
            <a:ext cx="1584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Las nuevas empresas deben devolver la economía colaborativa a su significado original, a la creación y el desarrollo de:</a:t>
            </a:r>
            <a:endParaRPr lang="es-E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Prácticas de consumo responsable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Sentido de pertenencer a una comunidad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96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02AAC77-762E-FF82-BCE0-542021BAB6F1}"/>
              </a:ext>
            </a:extLst>
          </p:cNvPr>
          <p:cNvSpPr txBox="1"/>
          <p:nvPr/>
        </p:nvSpPr>
        <p:spPr>
          <a:xfrm>
            <a:off x="1447800" y="1573291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Resumen</a:t>
            </a:r>
            <a:endParaRPr lang="en-GB" sz="4000" b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2221080" y="2759994"/>
            <a:ext cx="364274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altLang="ko-KR" sz="2400">
                <a:ea typeface="Microsoft Sans Serif" panose="020B0604020202020204" pitchFamily="34" charset="0"/>
                <a:cs typeface="Microsoft Sans Serif" panose="020B0604020202020204" pitchFamily="34" charset="0"/>
              </a:rPr>
              <a:t>La economía colaborativa es un nuevo fenómeno que puede brindar diversas oportunidades.</a:t>
            </a:r>
            <a:endParaRPr lang="ko-KR" altLang="en-US" sz="2400" dirty="0">
              <a:cs typeface="Microsoft Sans Serif" panose="020B0604020202020204" pitchFamily="34" charset="0"/>
            </a:endParaRPr>
          </a:p>
        </p:txBody>
      </p:sp>
      <p:pic>
        <p:nvPicPr>
          <p:cNvPr id="12" name="object 5">
            <a:extLst>
              <a:ext uri="{FF2B5EF4-FFF2-40B4-BE49-F238E27FC236}">
                <a16:creationId xmlns:a16="http://schemas.microsoft.com/office/drawing/2014/main" id="{3C4D9A21-5CF5-0958-90F8-C96F352FB0A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6543" y="2944659"/>
            <a:ext cx="581024" cy="581024"/>
          </a:xfrm>
          <a:prstGeom prst="rect">
            <a:avLst/>
          </a:prstGeom>
        </p:spPr>
      </p:pic>
      <p:pic>
        <p:nvPicPr>
          <p:cNvPr id="13" name="object 5">
            <a:extLst>
              <a:ext uri="{FF2B5EF4-FFF2-40B4-BE49-F238E27FC236}">
                <a16:creationId xmlns:a16="http://schemas.microsoft.com/office/drawing/2014/main" id="{3AE924DD-2FF9-8063-9000-8EE79949F80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5621977"/>
            <a:ext cx="581024" cy="581024"/>
          </a:xfrm>
          <a:prstGeom prst="rect">
            <a:avLst/>
          </a:prstGeom>
        </p:spPr>
      </p:pic>
      <p:pic>
        <p:nvPicPr>
          <p:cNvPr id="14" name="object 5">
            <a:extLst>
              <a:ext uri="{FF2B5EF4-FFF2-40B4-BE49-F238E27FC236}">
                <a16:creationId xmlns:a16="http://schemas.microsoft.com/office/drawing/2014/main" id="{221CE9C6-11FD-A90A-52AD-868B77C11C2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9431" y="3004934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:a16="http://schemas.microsoft.com/office/drawing/2014/main" id="{8EEC15A1-5572-D5F6-E029-D4DA9E599D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9431" y="5912489"/>
            <a:ext cx="581024" cy="58102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9450382-7C2E-E6B5-A19E-D3F7075DF9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7" t="5169" r="11887" b="7665"/>
          <a:stretch/>
        </p:blipFill>
        <p:spPr>
          <a:xfrm>
            <a:off x="6618723" y="3072624"/>
            <a:ext cx="4655341" cy="2549353"/>
          </a:xfrm>
          <a:prstGeom prst="rect">
            <a:avLst/>
          </a:prstGeom>
        </p:spPr>
      </p:pic>
      <p:sp>
        <p:nvSpPr>
          <p:cNvPr id="17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2249513" y="5476546"/>
            <a:ext cx="3642749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altLang="ko-KR" sz="2400">
                <a:ea typeface="Microsoft Sans Serif" panose="020B0604020202020204" pitchFamily="34" charset="0"/>
                <a:cs typeface="Microsoft Sans Serif" panose="020B0604020202020204" pitchFamily="34" charset="0"/>
              </a:rPr>
              <a:t>Economía colaborativa basada en el intercambio entre iguales, el uso de plataformas digitales y la sostenibilidad.</a:t>
            </a:r>
            <a:endParaRPr lang="ko-KR" altLang="en-US" sz="2400" dirty="0">
              <a:cs typeface="Microsoft Sans Serif" panose="020B0604020202020204" pitchFamily="34" charset="0"/>
            </a:endParaRP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12830177" y="3027112"/>
            <a:ext cx="4876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altLang="ko-KR" sz="2400">
                <a:cs typeface="Microsoft Sans Serif" panose="020B0604020202020204" pitchFamily="34" charset="0"/>
              </a:rPr>
              <a:t>En Economía colaborativa no sólo hay que reclutar clientes, sino también proveedores. La oferta debe ser colectiva, mientras que la oferta y la demanda coinciden en las plataformas digitales.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  <p:sp>
        <p:nvSpPr>
          <p:cNvPr id="19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12830177" y="5543158"/>
            <a:ext cx="4876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 crowdsourcing de la oferta puede ser arriesgado, pero existen diferentes estrategias para mitigar los riesgos potenciales</a:t>
            </a:r>
            <a:r>
              <a:rPr lang="en-GB" altLang="ko-KR" sz="2400">
                <a:cs typeface="Microsoft Sans Serif" panose="020B0604020202020204" pitchFamily="34" charset="0"/>
              </a:rPr>
              <a:t>. 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  <p:pic>
        <p:nvPicPr>
          <p:cNvPr id="20" name="object 5">
            <a:extLst>
              <a:ext uri="{FF2B5EF4-FFF2-40B4-BE49-F238E27FC236}">
                <a16:creationId xmlns:a16="http://schemas.microsoft.com/office/drawing/2014/main" id="{8EEC15A1-5572-D5F6-E029-D4DA9E599D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195" y="6493513"/>
            <a:ext cx="581024" cy="581024"/>
          </a:xfrm>
          <a:prstGeom prst="rect">
            <a:avLst/>
          </a:prstGeom>
        </p:spPr>
      </p:pic>
      <p:sp>
        <p:nvSpPr>
          <p:cNvPr id="21" name="TextBox 10">
            <a:extLst>
              <a:ext uri="{FF2B5EF4-FFF2-40B4-BE49-F238E27FC236}">
                <a16:creationId xmlns:a16="http://schemas.microsoft.com/office/drawing/2014/main" id="{5CFD77F6-9B0A-9BC2-101A-6F68F301E7D3}"/>
              </a:ext>
            </a:extLst>
          </p:cNvPr>
          <p:cNvSpPr txBox="1"/>
          <p:nvPr/>
        </p:nvSpPr>
        <p:spPr>
          <a:xfrm>
            <a:off x="5451207" y="7294369"/>
            <a:ext cx="7239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Hoy en día existen multitud de plataformas de intercambio. ¿Cómo innovar? Las prácticas de consumo sostenible y el sentido de pertenencia a una comunidad son la clave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2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CEB6FBD-A5B4-4090-B420-A3A58C350B90}"/>
              </a:ext>
            </a:extLst>
          </p:cNvPr>
          <p:cNvSpPr txBox="1"/>
          <p:nvPr/>
        </p:nvSpPr>
        <p:spPr>
          <a:xfrm>
            <a:off x="6438900" y="5295900"/>
            <a:ext cx="5410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n-US" sz="8000" b="1" spc="-114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Gracias!</a:t>
            </a:r>
            <a:endParaRPr kumimoji="0" lang="en-US" sz="8000" b="1" i="0" u="none" strike="noStrike" kern="1200" cap="none" spc="0" normalizeH="0" baseline="0" dirty="0">
              <a:ln>
                <a:noFill/>
              </a:ln>
              <a:solidFill>
                <a:srgbClr val="FD4FB4"/>
              </a:solidFill>
              <a:effectLst/>
              <a:uLnTx/>
              <a:uFillTx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A34285-6C07-DC1D-80A6-98EE623AEFA4}"/>
              </a:ext>
            </a:extLst>
          </p:cNvPr>
          <p:cNvSpPr txBox="1"/>
          <p:nvPr/>
        </p:nvSpPr>
        <p:spPr>
          <a:xfrm>
            <a:off x="4343400" y="6853084"/>
            <a:ext cx="9166122" cy="1459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65">
                <a:ea typeface="Microsoft Sans Serif" panose="020B0604020202020204" pitchFamily="34" charset="0"/>
                <a:cs typeface="Microsoft Sans Serif" panose="020B0604020202020204" pitchFamily="34" charset="0"/>
              </a:rPr>
              <a:t>Socio: </a:t>
            </a:r>
            <a:r>
              <a:rPr lang="en-US" sz="4400" spc="-65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IDP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US" sz="4400" b="1" spc="-65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6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11816CB-AA50-BD0E-12E4-C12F7AA3F7E1}"/>
              </a:ext>
            </a:extLst>
          </p:cNvPr>
          <p:cNvSpPr txBox="1"/>
          <p:nvPr/>
        </p:nvSpPr>
        <p:spPr>
          <a:xfrm>
            <a:off x="914400" y="638886"/>
            <a:ext cx="94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Objetivos y metas </a:t>
            </a:r>
            <a:endParaRPr lang="en-GB" sz="4000" b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AB24A19-41FB-B060-0BAE-CCCC40AE4D04}"/>
              </a:ext>
            </a:extLst>
          </p:cNvPr>
          <p:cNvSpPr txBox="1"/>
          <p:nvPr/>
        </p:nvSpPr>
        <p:spPr>
          <a:xfrm>
            <a:off x="878006" y="1393388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>
                <a:effectLst/>
                <a:ea typeface="Microsoft Sans Serif" panose="020B0604020202020204" pitchFamily="34" charset="0"/>
                <a:cs typeface="Microsoft Sans Serif" panose="020B0604020202020204" pitchFamily="34" charset="0"/>
              </a:rPr>
              <a:t>Al final de este modulo serás capaz de:</a:t>
            </a:r>
            <a:endParaRPr lang="en-GB" sz="2800" dirty="0">
              <a:effectLst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55E089A1-1F8C-461F-FDEB-F6FE8F5419E0}"/>
              </a:ext>
            </a:extLst>
          </p:cNvPr>
          <p:cNvSpPr txBox="1"/>
          <p:nvPr/>
        </p:nvSpPr>
        <p:spPr>
          <a:xfrm>
            <a:off x="1752600" y="2418362"/>
            <a:ext cx="14330367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s-ES" altLang="ko-KR" sz="2800" b="1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Comprender los valores y las principales características de la economía colaborativa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09382" y="3692195"/>
            <a:ext cx="11092218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s-ES" altLang="ko-KR" sz="2800" b="1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Conocer las diferencias entre economía tradicional y economía colaborativa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pic>
        <p:nvPicPr>
          <p:cNvPr id="13" name="object 5">
            <a:extLst>
              <a:ext uri="{FF2B5EF4-FFF2-40B4-BE49-F238E27FC236}">
                <a16:creationId xmlns:a16="http://schemas.microsoft.com/office/drawing/2014/main" id="{DE27B7A9-8C33-5618-9027-8F353D592D5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344964"/>
            <a:ext cx="581024" cy="581024"/>
          </a:xfrm>
          <a:prstGeom prst="rect">
            <a:avLst/>
          </a:prstGeom>
        </p:spPr>
      </p:pic>
      <p:pic>
        <p:nvPicPr>
          <p:cNvPr id="14" name="object 5">
            <a:extLst>
              <a:ext uri="{FF2B5EF4-FFF2-40B4-BE49-F238E27FC236}">
                <a16:creationId xmlns:a16="http://schemas.microsoft.com/office/drawing/2014/main" id="{EFE0C309-3940-1EC6-1321-C787CCD04D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3676206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:a16="http://schemas.microsoft.com/office/drawing/2014/main" id="{F6C15DCA-854C-9007-1DEE-22BDDD1731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6362700"/>
            <a:ext cx="581024" cy="58102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CC5A7B45-8421-96FC-6E4F-BAEEAF6550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34"/>
          <a:stretch/>
        </p:blipFill>
        <p:spPr>
          <a:xfrm>
            <a:off x="12192000" y="5219700"/>
            <a:ext cx="6282261" cy="3578414"/>
          </a:xfrm>
          <a:prstGeom prst="rect">
            <a:avLst/>
          </a:prstGeom>
        </p:spPr>
      </p:pic>
      <p:pic>
        <p:nvPicPr>
          <p:cNvPr id="17" name="object 5">
            <a:extLst>
              <a:ext uri="{FF2B5EF4-FFF2-40B4-BE49-F238E27FC236}">
                <a16:creationId xmlns:a16="http://schemas.microsoft.com/office/drawing/2014/main" id="{EFE0C309-3940-1EC6-1321-C787CCD04D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5007448"/>
            <a:ext cx="581024" cy="581024"/>
          </a:xfrm>
          <a:prstGeom prst="rect">
            <a:avLst/>
          </a:prstGeom>
        </p:spPr>
      </p:pic>
      <p:sp>
        <p:nvSpPr>
          <p:cNvPr id="18" name="TextBox 8">
            <a:extLst>
              <a:ext uri="{FF2B5EF4-FFF2-40B4-BE49-F238E27FC236}">
                <a16:creationId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52600" y="4985931"/>
            <a:ext cx="1002541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s-ES" altLang="ko-KR" sz="2800" b="1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Crear una empresa en la economía colaborativa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52600" y="6362700"/>
            <a:ext cx="10025418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s-ES" altLang="ko-KR" sz="2800" b="1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Garantizar y adecuar la oferta y la demanda en una plataforma de intercambio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pic>
        <p:nvPicPr>
          <p:cNvPr id="20" name="object 5">
            <a:extLst>
              <a:ext uri="{FF2B5EF4-FFF2-40B4-BE49-F238E27FC236}">
                <a16:creationId xmlns:a16="http://schemas.microsoft.com/office/drawing/2014/main" id="{F6C15DCA-854C-9007-1DEE-22BDDD1731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7579840"/>
            <a:ext cx="581024" cy="581024"/>
          </a:xfrm>
          <a:prstGeom prst="rect">
            <a:avLst/>
          </a:prstGeom>
        </p:spPr>
      </p:pic>
      <p:sp>
        <p:nvSpPr>
          <p:cNvPr id="21" name="TextBox 8">
            <a:extLst>
              <a:ext uri="{FF2B5EF4-FFF2-40B4-BE49-F238E27FC236}">
                <a16:creationId xmlns:a16="http://schemas.microsoft.com/office/drawing/2014/main" id="{6CAD2012-C327-5815-4FAA-1CACB3D4207F}"/>
              </a:ext>
            </a:extLst>
          </p:cNvPr>
          <p:cNvSpPr txBox="1"/>
          <p:nvPr/>
        </p:nvSpPr>
        <p:spPr>
          <a:xfrm>
            <a:off x="1709382" y="7637644"/>
            <a:ext cx="10025418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s-ES" altLang="ko-KR" sz="2800" b="1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Ser competitivas e innovadoras en el mercado de la economía colaborativa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9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F46532C-EF31-45B2-96AF-1DC3F84F508E}"/>
              </a:ext>
            </a:extLst>
          </p:cNvPr>
          <p:cNvSpPr txBox="1"/>
          <p:nvPr/>
        </p:nvSpPr>
        <p:spPr>
          <a:xfrm>
            <a:off x="914400" y="495300"/>
            <a:ext cx="94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Índice</a:t>
            </a:r>
            <a:endParaRPr lang="en-GB" sz="4000" b="1" dirty="0">
              <a:solidFill>
                <a:srgbClr val="FD4FB4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457E1F9-B71E-20E0-77A5-08EF52153978}"/>
              </a:ext>
            </a:extLst>
          </p:cNvPr>
          <p:cNvSpPr txBox="1"/>
          <p:nvPr/>
        </p:nvSpPr>
        <p:spPr>
          <a:xfrm>
            <a:off x="2200340" y="1788394"/>
            <a:ext cx="861059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</a:t>
            </a:r>
            <a:r>
              <a:rPr lang="en-US" altLang="ko-KR" sz="2800" b="1" dirty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 </a:t>
            </a:r>
            <a:r>
              <a:rPr lang="en-US" altLang="ko-KR" sz="2800" b="1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 </a:t>
            </a:r>
            <a:r>
              <a:rPr lang="es-ES" altLang="ko-KR" sz="2800" b="1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Introducción a la economía colaborativa</a:t>
            </a:r>
            <a:endParaRPr lang="ko-KR" altLang="en-US" sz="2800" b="1" dirty="0">
              <a:solidFill>
                <a:srgbClr val="AC7BDC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4" name="object 5">
            <a:extLst>
              <a:ext uri="{FF2B5EF4-FFF2-40B4-BE49-F238E27FC236}">
                <a16:creationId xmlns:a16="http://schemas.microsoft.com/office/drawing/2014/main" id="{932F596B-40B6-6263-5610-0B274C7763A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1070" y="1788394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:a16="http://schemas.microsoft.com/office/drawing/2014/main" id="{E062DE47-918A-693F-B87E-1921EB05C7E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0558" y="5448300"/>
            <a:ext cx="581024" cy="581024"/>
          </a:xfrm>
          <a:prstGeom prst="rect">
            <a:avLst/>
          </a:prstGeom>
        </p:spPr>
      </p:pic>
      <p:sp>
        <p:nvSpPr>
          <p:cNvPr id="16" name="TextBox 7">
            <a:extLst>
              <a:ext uri="{FF2B5EF4-FFF2-40B4-BE49-F238E27FC236}">
                <a16:creationId xmlns:a16="http://schemas.microsoft.com/office/drawing/2014/main" id="{238801E5-F271-CED4-7560-4088DC248F5E}"/>
              </a:ext>
            </a:extLst>
          </p:cNvPr>
          <p:cNvSpPr txBox="1"/>
          <p:nvPr/>
        </p:nvSpPr>
        <p:spPr>
          <a:xfrm>
            <a:off x="2200340" y="2557969"/>
            <a:ext cx="11164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Una definición 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Características principales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Historia de Economía colaborativa				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Ventajas e inconvenintes de los proveedores de servicios</a:t>
            </a: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5: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Tipos de plataformas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6: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La matriz Perren y Kozinest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6F4D7496-8DEE-0BFB-FAF5-3762F71A6D90}"/>
              </a:ext>
            </a:extLst>
          </p:cNvPr>
          <p:cNvSpPr txBox="1"/>
          <p:nvPr/>
        </p:nvSpPr>
        <p:spPr>
          <a:xfrm>
            <a:off x="2177593" y="5524500"/>
            <a:ext cx="1118697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Unidad 2 – Cómo empezar un negocio Economía colaborativa</a:t>
            </a:r>
            <a:endParaRPr lang="ko-KR" altLang="en-US" sz="2800" b="1" dirty="0">
              <a:solidFill>
                <a:srgbClr val="AC7BDC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" name="TextBox 7">
            <a:extLst>
              <a:ext uri="{FF2B5EF4-FFF2-40B4-BE49-F238E27FC236}">
                <a16:creationId xmlns:a16="http://schemas.microsoft.com/office/drawing/2014/main" id="{238801E5-F271-CED4-7560-4088DC248F5E}"/>
              </a:ext>
            </a:extLst>
          </p:cNvPr>
          <p:cNvSpPr txBox="1"/>
          <p:nvPr/>
        </p:nvSpPr>
        <p:spPr>
          <a:xfrm>
            <a:off x="2204889" y="6264176"/>
            <a:ext cx="11164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: 	Idea de negocio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Cómo empezar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Oferta y demanda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Abastecimiento colectivo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5: 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Consejos y trucos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Sección </a:t>
            </a:r>
            <a:r>
              <a:rPr lang="en-US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6:</a:t>
            </a:r>
            <a:r>
              <a:rPr lang="en-US" altLang="ko-KR" sz="240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	Cómo ser competitiva</a:t>
            </a:r>
            <a:endParaRPr lang="en-US" altLang="ko-KR" sz="2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93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27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Economía colaborativa–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Una definición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3944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economía colaborativa puede describirse como un </a:t>
            </a:r>
            <a:r>
              <a:rPr lang="en-US" sz="26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nuevo modelo económico</a:t>
            </a:r>
            <a:r>
              <a:rPr lang="en-US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 el que los </a:t>
            </a:r>
            <a:r>
              <a:rPr lang="en-US" sz="26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bienes y recursos se intercambian o comparten</a:t>
            </a:r>
            <a:r>
              <a:rPr lang="en-US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entre individuos y grupos de forma colaborativa, de modo que los activos físicos se convierten en servicios.</a:t>
            </a:r>
            <a:endParaRPr lang="es-ES" sz="2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defRPr/>
            </a:pPr>
            <a:endParaRPr lang="en-US" sz="2600" dirty="0"/>
          </a:p>
        </p:txBody>
      </p:sp>
      <p:sp>
        <p:nvSpPr>
          <p:cNvPr id="2" name="Rettangolo 1"/>
          <p:cNvSpPr/>
          <p:nvPr/>
        </p:nvSpPr>
        <p:spPr>
          <a:xfrm>
            <a:off x="691486" y="3363843"/>
            <a:ext cx="1691071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/>
              <a:t>La economía colaborativa está estrechamente relacionada con el desarrollo de las nuevas tecnologías de la información y la comunicación, que se combinan con modos de funcionamiento comunitarios permanentes.</a:t>
            </a:r>
          </a:p>
          <a:p>
            <a:endParaRPr lang="en-US" sz="2600" dirty="0"/>
          </a:p>
          <a:p>
            <a:r>
              <a:rPr lang="en-US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 aquí algunos de los ejemplos más famosos</a:t>
            </a:r>
            <a:r>
              <a:rPr lang="en-US" sz="2600"/>
              <a:t>:</a:t>
            </a:r>
            <a:endParaRPr lang="en-US" sz="2600" dirty="0"/>
          </a:p>
        </p:txBody>
      </p:sp>
      <p:pic>
        <p:nvPicPr>
          <p:cNvPr id="2050" name="Picture 2" descr="Uber logo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294" y="5565287"/>
            <a:ext cx="1159927" cy="115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logoed.co.uk/wp-content/uploads/2014/10/airbnb_horizontal_lockup_web-450x1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190708"/>
            <a:ext cx="3467865" cy="128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Just E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956660"/>
            <a:ext cx="3078846" cy="173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eBay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6725214"/>
            <a:ext cx="2286966" cy="128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fashionbiznes.pl/wp-content/uploads/2020/09/blog_792-300x18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959" y="5380764"/>
            <a:ext cx="1803921" cy="113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Archivo:Wallapop.svg - Wikipedia, la enciclopedia libr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800" y="6956660"/>
            <a:ext cx="3760241" cy="145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 Too Good To 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61" y="692991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ablaca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590" y="5258278"/>
            <a:ext cx="2381643" cy="168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5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149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Economía colaborativa–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Características principales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916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2600" b="1">
                <a:solidFill>
                  <a:prstClr val="black"/>
                </a:solidFill>
              </a:rPr>
              <a:t>Consumo colaborativo</a:t>
            </a:r>
            <a:endParaRPr lang="en-US" sz="2600" b="1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s-ES" sz="2600">
                <a:solidFill>
                  <a:prstClr val="black"/>
                </a:solidFill>
              </a:rPr>
              <a:t>(Uso de bienes en lugar de propiedad - acceso temporal a bienes mediante préstamo o alquiler)</a:t>
            </a:r>
          </a:p>
          <a:p>
            <a:pPr lvl="0" algn="just"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600" b="1">
                <a:solidFill>
                  <a:prstClr val="black"/>
                </a:solidFill>
              </a:rPr>
              <a:t>Cambio de igual a igual </a:t>
            </a:r>
            <a:r>
              <a:rPr lang="es-ES" sz="2600">
                <a:solidFill>
                  <a:prstClr val="black"/>
                </a:solidFill>
              </a:rPr>
              <a:t>(proveedores de servicios en contacto directo con los consumidores - Relaciones humanas entre iguales)</a:t>
            </a:r>
            <a:endParaRPr lang="en-US" sz="2600" dirty="0">
              <a:solidFill>
                <a:prstClr val="black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s-ES" sz="2600">
                <a:solidFill>
                  <a:prstClr val="black"/>
                </a:solidFill>
              </a:rPr>
              <a:t>La oferta y la demanda coinciden en las plataformas digitales(plataformas de dos caras)</a:t>
            </a:r>
            <a:endParaRPr lang="en-US" sz="2600" dirty="0">
              <a:solidFill>
                <a:prstClr val="black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s-ES" sz="2600">
                <a:solidFill>
                  <a:prstClr val="black"/>
                </a:solidFill>
              </a:rPr>
              <a:t>Explotación/mejor utilización de los </a:t>
            </a:r>
            <a:r>
              <a:rPr lang="es-ES" sz="2600" b="1">
                <a:solidFill>
                  <a:prstClr val="black"/>
                </a:solidFill>
              </a:rPr>
              <a:t>activos menos utilizados</a:t>
            </a:r>
            <a:endParaRPr lang="en-US" sz="2600" b="1" dirty="0">
              <a:solidFill>
                <a:prstClr val="black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16039" y="5910203"/>
            <a:ext cx="16078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/>
              <a:t>Reducción del impacto medioambiental, </a:t>
            </a:r>
            <a:r>
              <a:rPr lang="en-US" sz="2600" b="1"/>
              <a:t>sostenibilidad</a:t>
            </a:r>
            <a:endParaRPr lang="en-US" sz="2600" b="1" dirty="0"/>
          </a:p>
          <a:p>
            <a:pPr algn="just"/>
            <a:r>
              <a:rPr lang="en-US" sz="2600"/>
              <a:t>(contra el despilfarro y el consume excesivo)</a:t>
            </a:r>
            <a:endParaRPr lang="en-US" sz="2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201400" y="4854893"/>
            <a:ext cx="6392839" cy="3754874"/>
          </a:xfrm>
          <a:prstGeom prst="rect">
            <a:avLst/>
          </a:prstGeom>
          <a:noFill/>
          <a:ln w="1905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900" dirty="0"/>
          </a:p>
          <a:p>
            <a:pPr algn="ctr"/>
            <a:r>
              <a:rPr lang="en-US" sz="2000" b="1" dirty="0"/>
              <a:t>Exchange goods between consumers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Buy less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Less need to manufacture new products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Less pressure on natural resources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Cutting pollution and waste across the whole supply chain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Protect the environment</a:t>
            </a:r>
          </a:p>
          <a:p>
            <a:pPr algn="ctr"/>
            <a:endParaRPr lang="en-US" sz="900" b="1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14325600" y="53721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4325600" y="59817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14325600" y="65913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4325600" y="7228939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14321619" y="78105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493" y="4305300"/>
            <a:ext cx="1380307" cy="1261144"/>
          </a:xfrm>
          <a:prstGeom prst="rect">
            <a:avLst/>
          </a:prstGeom>
        </p:spPr>
      </p:pic>
      <p:cxnSp>
        <p:nvCxnSpPr>
          <p:cNvPr id="18" name="Connettore 2 17"/>
          <p:cNvCxnSpPr/>
          <p:nvPr/>
        </p:nvCxnSpPr>
        <p:spPr>
          <a:xfrm>
            <a:off x="7512051" y="6430867"/>
            <a:ext cx="4079056" cy="517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3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0199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Economía colaborativa–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Historia de la economía colaborativa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714232" y="1687321"/>
            <a:ext cx="14601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500"/>
              <a:t>Economía colaborativa </a:t>
            </a:r>
            <a:r>
              <a:rPr lang="es-ES" sz="2500"/>
              <a:t>se ha desarrollado en Estados Unidos a partir de 2008 como reacción a la crisis financiera.</a:t>
            </a:r>
            <a:endParaRPr lang="en-US" sz="2500" dirty="0"/>
          </a:p>
        </p:txBody>
      </p:sp>
      <p:sp>
        <p:nvSpPr>
          <p:cNvPr id="4" name="Rettangolo 3"/>
          <p:cNvSpPr/>
          <p:nvPr/>
        </p:nvSpPr>
        <p:spPr>
          <a:xfrm>
            <a:off x="714232" y="3503691"/>
            <a:ext cx="170403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500"/>
              <a:t>La economía colaborativa ha sido uno de los mercados de más rápido crecimiento de la historia.</a:t>
            </a:r>
          </a:p>
          <a:p>
            <a:endParaRPr lang="en-US" sz="2500" dirty="0"/>
          </a:p>
          <a:p>
            <a:r>
              <a:rPr lang="es-ES" sz="2500"/>
              <a:t>Desde 2010, los inversores han aportado más de 23.000 millones de dólares en financiación de capital riesgo a empresas de nueva creación que utilizan un modelo de negocio basado en acciones.</a:t>
            </a:r>
          </a:p>
          <a:p>
            <a:endParaRPr lang="en-US" sz="2500" dirty="0"/>
          </a:p>
          <a:p>
            <a:pPr algn="just"/>
            <a:r>
              <a:rPr lang="es-ES" sz="2500">
                <a:solidFill>
                  <a:prstClr val="black"/>
                </a:solidFill>
              </a:rPr>
              <a:t>Este fenómeno adquirió gran popularidad gracias a dos empresas emergentes de San Francisco: Airbnb y Uber. Esta última se convirtió en 10 años en la mayor empresa de taxis del mundo. Ha revolucionado los servicios de transporte al poner en contacto directo a conductores autónomos con otras personas a través de una plataforma digital.</a:t>
            </a:r>
            <a:endParaRPr lang="en-US" sz="25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912599" y="6473735"/>
            <a:ext cx="2514600" cy="400110"/>
          </a:xfrm>
          <a:prstGeom prst="rect">
            <a:avLst/>
          </a:prstGeom>
          <a:solidFill>
            <a:srgbClr val="AC7BDC"/>
          </a:solidFill>
          <a:ln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>
                <a:solidFill>
                  <a:schemeClr val="bg1"/>
                </a:solidFill>
              </a:rPr>
              <a:t>¿Sabías que…?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45198" y="6873845"/>
            <a:ext cx="8382001" cy="1862048"/>
          </a:xfrm>
          <a:prstGeom prst="rect">
            <a:avLst/>
          </a:prstGeom>
          <a:noFill/>
          <a:ln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GB" sz="500" dirty="0"/>
          </a:p>
          <a:p>
            <a:pPr algn="just"/>
            <a:r>
              <a:rPr lang="es-ES" sz="2200"/>
              <a:t>El término </a:t>
            </a:r>
            <a:r>
              <a:rPr lang="es-ES" sz="2200" b="1"/>
              <a:t>Uberización</a:t>
            </a:r>
            <a:r>
              <a:rPr lang="es-ES" sz="2200"/>
              <a:t> se utiliza para indicar el fenómeno económico de:</a:t>
            </a:r>
          </a:p>
          <a:p>
            <a:pPr marL="342900" indent="-342900" algn="just">
              <a:buFontTx/>
              <a:buChar char="-"/>
            </a:pPr>
            <a:r>
              <a:rPr lang="es-ES" sz="2200"/>
              <a:t>Eliminar al intermediario</a:t>
            </a:r>
          </a:p>
          <a:p>
            <a:pPr marL="342900" indent="-342900" algn="just">
              <a:buFontTx/>
              <a:buChar char="-"/>
            </a:pPr>
            <a:r>
              <a:rPr lang="es-ES" sz="2200"/>
              <a:t>Digitalización de los servicios</a:t>
            </a:r>
          </a:p>
          <a:p>
            <a:pPr marL="342900" indent="-342900" algn="just">
              <a:buFontTx/>
              <a:buChar char="-"/>
            </a:pPr>
            <a:r>
              <a:rPr lang="es-ES" sz="2200"/>
              <a:t>Facilidad administrativa</a:t>
            </a:r>
            <a:endParaRPr lang="en-GB" sz="1200" dirty="0"/>
          </a:p>
        </p:txBody>
      </p:sp>
      <p:sp>
        <p:nvSpPr>
          <p:cNvPr id="10" name="Rettangolo 9"/>
          <p:cNvSpPr/>
          <p:nvPr/>
        </p:nvSpPr>
        <p:spPr>
          <a:xfrm>
            <a:off x="714232" y="2376788"/>
            <a:ext cx="1704036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500"/>
              <a:t>Sin embargo, su idea básica es relativamente antigua; lo innovador es cómo la tecnología de red hace posible el intercambio a escala mundial. Este modelo demuestra que las tecnologías digitales afectan profundamente a la estructura social y a las interacciones sociales.</a:t>
            </a:r>
            <a:endParaRPr lang="en-US" sz="2500" dirty="0"/>
          </a:p>
        </p:txBody>
      </p:sp>
      <p:pic>
        <p:nvPicPr>
          <p:cNvPr id="3074" name="Picture 2" descr="Silhouette of a question 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0284">
            <a:off x="14021677" y="7344029"/>
            <a:ext cx="1106346" cy="110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43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4161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Economía colaborativa–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Ventajas e inconvenientes de los proveedores de servicios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78211" y="2247900"/>
            <a:ext cx="6477000" cy="3970318"/>
          </a:xfrm>
          <a:prstGeom prst="rect">
            <a:avLst/>
          </a:prstGeom>
          <a:noFill/>
          <a:ln w="38100"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/>
              <a:t>Nuevos yacimientos de empleo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/>
              <a:t>Horarios de trabajo flexible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/>
              <a:t>Posibilidad de realizar más trabajos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/>
              <a:t>Remuneración gratuita y atractiva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322" y="1437162"/>
            <a:ext cx="1696678" cy="184123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7901860" y="5295900"/>
            <a:ext cx="8744204" cy="3108543"/>
          </a:xfrm>
          <a:prstGeom prst="rect">
            <a:avLst/>
          </a:prstGeom>
          <a:noFill/>
          <a:ln w="38100"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/>
              <a:t>Dependencia de la tecnología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/>
              <a:t>Seguridad limitada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/>
              <a:t>Falta de regulación legislativa y competencia desleal</a:t>
            </a:r>
            <a:endParaRPr lang="en-GB" sz="2800" dirty="0"/>
          </a:p>
          <a:p>
            <a:endParaRPr lang="en-GB" sz="28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8600" y="4614037"/>
            <a:ext cx="148640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5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Economía colaborativa–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Tipos de plataformas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s-ES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2600">
                <a:solidFill>
                  <a:prstClr val="black"/>
                </a:solidFill>
              </a:rPr>
              <a:t>Perren y Kozinest en su trabajo de investigación Lateral Exchange markets (2018) proporcionaron una herramienta para comprender mejor los diferentes tipos de empresas que operan en la economía colaborativa.</a:t>
            </a:r>
          </a:p>
          <a:p>
            <a:pPr algn="just"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s-ES" sz="2600">
                <a:solidFill>
                  <a:prstClr val="black"/>
                </a:solidFill>
              </a:rPr>
              <a:t>La herramienta adopta la forma de una matriz que incluye dos dimensiones en las que se basan </a:t>
            </a:r>
            <a:r>
              <a:rPr lang="es-ES" sz="2600" b="1">
                <a:solidFill>
                  <a:prstClr val="black"/>
                </a:solidFill>
              </a:rPr>
              <a:t>cuatro tipos de plataformas de Economía colaborativa</a:t>
            </a:r>
            <a:endParaRPr lang="en-US" sz="2600" b="1">
              <a:solidFill>
                <a:prstClr val="black"/>
              </a:solidFill>
            </a:endParaRPr>
          </a:p>
          <a:p>
            <a:pPr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200" dirty="0">
              <a:solidFill>
                <a:prstClr val="black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7391400" y="3406527"/>
            <a:ext cx="0" cy="899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2059092" y="4101604"/>
            <a:ext cx="6172200" cy="3293209"/>
          </a:xfrm>
          <a:prstGeom prst="rect">
            <a:avLst/>
          </a:prstGeom>
          <a:ln w="28575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600" b="1" dirty="0">
                <a:solidFill>
                  <a:prstClr val="black"/>
                </a:solidFill>
              </a:rPr>
              <a:t>1</a:t>
            </a:r>
            <a:r>
              <a:rPr lang="en-US" sz="2600" b="1">
                <a:solidFill>
                  <a:prstClr val="black"/>
                </a:solidFill>
              </a:rPr>
              <a:t>. Consocialidad</a:t>
            </a:r>
            <a:endParaRPr lang="en-US" sz="2600" b="1" dirty="0">
              <a:solidFill>
                <a:prstClr val="black"/>
              </a:solidFill>
            </a:endParaRPr>
          </a:p>
          <a:p>
            <a:pPr algn="just" fontAlgn="base"/>
            <a:r>
              <a:rPr lang="en-US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 grado en que los miembros de las plataformas participan en una interacción social.</a:t>
            </a:r>
            <a:endParaRPr lang="es-ES" sz="2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en-US" sz="2600" b="1" dirty="0">
                <a:solidFill>
                  <a:prstClr val="black"/>
                </a:solidFill>
              </a:rPr>
              <a:t>2</a:t>
            </a:r>
            <a:r>
              <a:rPr lang="en-US" sz="2600" b="1">
                <a:solidFill>
                  <a:prstClr val="black"/>
                </a:solidFill>
              </a:rPr>
              <a:t>. Intermediación de la plataforma</a:t>
            </a:r>
            <a:endParaRPr lang="en-US" sz="2600" b="1" dirty="0">
              <a:solidFill>
                <a:prstClr val="black"/>
              </a:solidFill>
            </a:endParaRPr>
          </a:p>
          <a:p>
            <a:pPr algn="just" fontAlgn="base"/>
            <a:r>
              <a:rPr lang="en-US" sz="2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Grado en que las transacciones fluyen hacia un proveedor de la plataforma.</a:t>
            </a:r>
            <a:endParaRPr lang="es-ES" sz="2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839200" y="4305945"/>
            <a:ext cx="2463800" cy="2893100"/>
          </a:xfrm>
          <a:prstGeom prst="rect">
            <a:avLst/>
          </a:prstGeom>
          <a:ln w="28575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prstClr val="black"/>
                </a:solidFill>
              </a:rPr>
              <a:t>1</a:t>
            </a:r>
            <a:r>
              <a:rPr lang="en-US" sz="2600" b="1">
                <a:solidFill>
                  <a:prstClr val="black"/>
                </a:solidFill>
              </a:rPr>
              <a:t>. Facilitadores</a:t>
            </a:r>
            <a:endParaRPr lang="en-US" sz="26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600" b="1" dirty="0">
                <a:solidFill>
                  <a:prstClr val="black"/>
                </a:solidFill>
              </a:rPr>
              <a:t>2</a:t>
            </a:r>
            <a:r>
              <a:rPr lang="en-US" sz="2600" b="1">
                <a:solidFill>
                  <a:prstClr val="black"/>
                </a:solidFill>
              </a:rPr>
              <a:t>. Foros</a:t>
            </a:r>
            <a:endParaRPr lang="en-US" sz="26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600" b="1" dirty="0">
                <a:solidFill>
                  <a:prstClr val="black"/>
                </a:solidFill>
              </a:rPr>
              <a:t>3</a:t>
            </a:r>
            <a:r>
              <a:rPr lang="en-US" sz="2600" b="1">
                <a:solidFill>
                  <a:prstClr val="black"/>
                </a:solidFill>
              </a:rPr>
              <a:t>. Cazatalentos</a:t>
            </a:r>
            <a:endParaRPr lang="en-US" sz="26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600" b="1" dirty="0">
                <a:solidFill>
                  <a:prstClr val="black"/>
                </a:solidFill>
              </a:rPr>
              <a:t>4</a:t>
            </a:r>
            <a:r>
              <a:rPr lang="en-US" sz="2600" b="1">
                <a:solidFill>
                  <a:prstClr val="black"/>
                </a:solidFill>
              </a:rPr>
              <a:t>. Centros</a:t>
            </a:r>
            <a:endParaRPr lang="en-US" sz="2600" b="1" dirty="0">
              <a:solidFill>
                <a:prstClr val="black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 flipH="1">
            <a:off x="11201400" y="3466108"/>
            <a:ext cx="2590800" cy="1220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Imagen 11">
            <a:extLst>
              <a:ext uri="{FF2B5EF4-FFF2-40B4-BE49-F238E27FC236}">
                <a16:creationId xmlns:a16="http://schemas.microsoft.com/office/drawing/2014/main" id="{BE4FB0A3-4984-32C5-6BB7-33815D472E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908" y="5211863"/>
            <a:ext cx="6338991" cy="356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39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 Economía colaborativa– </a:t>
            </a:r>
            <a:r>
              <a:rPr lang="es-ES" sz="3600" b="1" i="1" spc="-85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La matriz Perren y Kozinest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B43433-707D-2516-C6AB-AD560BE2B4AD}"/>
              </a:ext>
            </a:extLst>
          </p:cNvPr>
          <p:cNvSpPr txBox="1"/>
          <p:nvPr/>
        </p:nvSpPr>
        <p:spPr>
          <a:xfrm>
            <a:off x="762000" y="1601932"/>
            <a:ext cx="1684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prstClr val="black"/>
                </a:solidFill>
              </a:rPr>
              <a:t>Tipologías de Economía colaborativa – Perren y  </a:t>
            </a:r>
            <a:r>
              <a:rPr lang="en-US" b="1" dirty="0">
                <a:solidFill>
                  <a:prstClr val="black"/>
                </a:solidFill>
              </a:rPr>
              <a:t>Kozinest (2018)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0808"/>
              </p:ext>
            </p:extLst>
          </p:nvPr>
        </p:nvGraphicFramePr>
        <p:xfrm>
          <a:off x="5105400" y="2400300"/>
          <a:ext cx="84983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2160000" marR="2160000" marT="21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reccia bidirezionale verticale 2"/>
          <p:cNvSpPr/>
          <p:nvPr/>
        </p:nvSpPr>
        <p:spPr>
          <a:xfrm>
            <a:off x="4229122" y="3080696"/>
            <a:ext cx="379000" cy="3810000"/>
          </a:xfrm>
          <a:prstGeom prst="upDownArrow">
            <a:avLst/>
          </a:prstGeom>
          <a:solidFill>
            <a:srgbClr val="AC7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ccia bidirezionale orizzontale 8"/>
          <p:cNvSpPr/>
          <p:nvPr/>
        </p:nvSpPr>
        <p:spPr>
          <a:xfrm>
            <a:off x="6096000" y="7880701"/>
            <a:ext cx="6570387" cy="371946"/>
          </a:xfrm>
          <a:prstGeom prst="leftRightArrow">
            <a:avLst/>
          </a:prstGeom>
          <a:solidFill>
            <a:srgbClr val="AC7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sellaDiTesto 9"/>
          <p:cNvSpPr txBox="1"/>
          <p:nvPr/>
        </p:nvSpPr>
        <p:spPr>
          <a:xfrm>
            <a:off x="1872250" y="4423623"/>
            <a:ext cx="210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Consocialidad</a:t>
            </a:r>
            <a:endParaRPr lang="en-GB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78050" y="823589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/>
              <a:t>Plataforma de intermediación</a:t>
            </a:r>
            <a:endParaRPr lang="en-GB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037622" y="246788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Alta</a:t>
            </a:r>
            <a:endParaRPr lang="en-GB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037622" y="700821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Baja</a:t>
            </a:r>
            <a:endParaRPr lang="en-GB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3448437" y="780880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Alta</a:t>
            </a:r>
            <a:endParaRPr lang="en-GB" sz="2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876800" y="781033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Baja</a:t>
            </a:r>
            <a:endParaRPr lang="en-GB" sz="2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289031" y="2313995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/>
              <a:t>Foros</a:t>
            </a:r>
            <a:endParaRPr lang="en-GB" sz="2200" b="1" dirty="0"/>
          </a:p>
          <a:p>
            <a:pPr algn="ctr"/>
            <a:r>
              <a:rPr lang="en-GB" sz="2200" i="1"/>
              <a:t>Conectar actores</a:t>
            </a:r>
            <a:endParaRPr lang="en-GB" sz="2200" i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289031" y="5087632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/>
              <a:t>Facilitadores</a:t>
            </a:r>
            <a:endParaRPr lang="en-GB" sz="2200" b="1" dirty="0"/>
          </a:p>
          <a:p>
            <a:pPr algn="ctr"/>
            <a:r>
              <a:rPr lang="en-GB" sz="2200" i="1"/>
              <a:t>Equipar a los actores</a:t>
            </a:r>
            <a:endParaRPr lang="en-GB" sz="2200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80387" y="2345144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/>
              <a:t>Cazatalentos</a:t>
            </a:r>
            <a:endParaRPr lang="en-GB" sz="2200" b="1" dirty="0"/>
          </a:p>
          <a:p>
            <a:pPr algn="ctr"/>
            <a:r>
              <a:rPr lang="en-GB" sz="2200" i="1"/>
              <a:t>Actores en pareja</a:t>
            </a:r>
            <a:endParaRPr lang="en-GB" sz="2200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0017437" y="5078818"/>
            <a:ext cx="3011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/>
              <a:t>Centros</a:t>
            </a:r>
            <a:endParaRPr lang="en-GB" sz="2200" b="1" dirty="0"/>
          </a:p>
          <a:p>
            <a:pPr algn="ctr"/>
            <a:r>
              <a:rPr lang="en-GB" sz="2200" i="1"/>
              <a:t>Centralizar el intercambio</a:t>
            </a:r>
            <a:endParaRPr lang="en-GB" sz="2200" i="1" dirty="0"/>
          </a:p>
        </p:txBody>
      </p:sp>
      <p:pic>
        <p:nvPicPr>
          <p:cNvPr id="307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2875" y="6975573"/>
            <a:ext cx="1211850" cy="49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00" y="6312550"/>
            <a:ext cx="1647100" cy="92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eBay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650" y="6807899"/>
            <a:ext cx="861571" cy="48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050" y="3889684"/>
            <a:ext cx="1480550" cy="762539"/>
          </a:xfrm>
          <a:prstGeom prst="rect">
            <a:avLst/>
          </a:prstGeom>
        </p:spPr>
      </p:pic>
      <p:pic>
        <p:nvPicPr>
          <p:cNvPr id="26" name="Picture 6" descr="http://www.logoed.co.uk/wp-content/uploads/2014/10/airbnb_horizontal_lockup_web-450x16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3915084"/>
            <a:ext cx="1600200" cy="59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1400" y="6291504"/>
            <a:ext cx="1323975" cy="61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2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1969</Words>
  <Application>Microsoft Office PowerPoint</Application>
  <PresentationFormat>Personalizado</PresentationFormat>
  <Paragraphs>225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Microsoft Sans Serif</vt:lpstr>
      <vt:lpstr>Times New Roman</vt:lpstr>
      <vt:lpstr>Office Theme</vt:lpstr>
      <vt:lpstr>1_Office Theme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wide - ppt template</dc:title>
  <dc:creator>Monia Coppola</dc:creator>
  <cp:keywords>DAE5RJB_4P8,BAEXurJiHZU</cp:keywords>
  <cp:lastModifiedBy>María del  Mar Castillo</cp:lastModifiedBy>
  <cp:revision>205</cp:revision>
  <dcterms:created xsi:type="dcterms:W3CDTF">2022-02-24T12:49:48Z</dcterms:created>
  <dcterms:modified xsi:type="dcterms:W3CDTF">2023-03-09T16:42:58Z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2022-02-24T00:00:00Z</vt:filetime>
  </property>
  <property fmtid="{D5CDD505-2E9C-101B-9397-08002B2CF9AE}" pid="3" name="Creator">
    <vt:lpwstr>Canva</vt:lpwstr>
  </property>
  <property fmtid="{D5CDD505-2E9C-101B-9397-08002B2CF9AE}" pid="4" name="LastSaved">
    <vt:filetime>2022-02-24T00:00:00Z</vt:filetime>
  </property>
</Properties>
</file>