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2"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XneYciGwDShEzE3ptnzIsEHuD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F5C7AF-9B0F-4E0D-9C11-2F6CE36D9D76}">
  <a:tblStyle styleId="{1FF5C7AF-9B0F-4E0D-9C11-2F6CE36D9D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232"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50351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465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6883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028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39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851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33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extLst>
      <p:ext uri="{BB962C8B-B14F-4D97-AF65-F5344CB8AC3E}">
        <p14:creationId xmlns:p14="http://schemas.microsoft.com/office/powerpoint/2010/main" val="927169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62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90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2598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00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7136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7580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367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48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50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18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36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99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59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86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63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36"/>
          <p:cNvSpPr>
            <a:spLocks noGrp="1"/>
          </p:cNvSpPr>
          <p:nvPr>
            <p:ph type="pic" idx="2"/>
          </p:nvPr>
        </p:nvSpPr>
        <p:spPr>
          <a:xfrm>
            <a:off x="7775575" y="1481138"/>
            <a:ext cx="9258300" cy="7310437"/>
          </a:xfrm>
          <a:prstGeom prst="rect">
            <a:avLst/>
          </a:prstGeom>
          <a:noFill/>
          <a:ln>
            <a:noFill/>
          </a:ln>
        </p:spPr>
      </p:sp>
      <p:sp>
        <p:nvSpPr>
          <p:cNvPr id="77" name="Google Shape;77;p3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3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3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4"/>
        <p:cNvGrpSpPr/>
        <p:nvPr/>
      </p:nvGrpSpPr>
      <p:grpSpPr>
        <a:xfrm>
          <a:off x="0" y="0"/>
          <a:ext cx="0" cy="0"/>
          <a:chOff x="0" y="0"/>
          <a:chExt cx="0" cy="0"/>
        </a:xfrm>
      </p:grpSpPr>
      <p:sp>
        <p:nvSpPr>
          <p:cNvPr id="25" name="Google Shape;2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8"/>
        <p:cNvGrpSpPr/>
        <p:nvPr/>
      </p:nvGrpSpPr>
      <p:grpSpPr>
        <a:xfrm>
          <a:off x="0" y="0"/>
          <a:ext cx="0" cy="0"/>
          <a:chOff x="0" y="0"/>
          <a:chExt cx="0" cy="0"/>
        </a:xfrm>
      </p:grpSpPr>
      <p:sp>
        <p:nvSpPr>
          <p:cNvPr id="29" name="Google Shape;29;p27"/>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27"/>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 name="Google Shape;3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1"/>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32"/>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8" name="Google Shape;48;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33"/>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3"/>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34"/>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34"/>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4"/>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34"/>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3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3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1" name="Google Shape;71;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23"/>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12" name="Google Shape;12;p23"/>
          <p:cNvPicPr preferRelativeResize="0"/>
          <p:nvPr/>
        </p:nvPicPr>
        <p:blipFill rotWithShape="1">
          <a:blip r:embed="rId4">
            <a:alphaModFix/>
          </a:blip>
          <a:srcRect/>
          <a:stretch/>
        </p:blipFill>
        <p:spPr>
          <a:xfrm>
            <a:off x="4876800" y="723900"/>
            <a:ext cx="8039099" cy="4524374"/>
          </a:xfrm>
          <a:prstGeom prst="rect">
            <a:avLst/>
          </a:prstGeom>
          <a:noFill/>
          <a:ln>
            <a:noFill/>
          </a:ln>
        </p:spPr>
      </p:pic>
      <p:pic>
        <p:nvPicPr>
          <p:cNvPr id="13" name="Google Shape;13;p23"/>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14" name="Google Shape;14;p23"/>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15" name="Google Shape;15;p23"/>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6" name="Google Shape;16;p23"/>
          <p:cNvSpPr txBox="1"/>
          <p:nvPr/>
        </p:nvSpPr>
        <p:spPr>
          <a:xfrm>
            <a:off x="8881981" y="4530662"/>
            <a:ext cx="2093595" cy="410209"/>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2500">
                <a:solidFill>
                  <a:schemeClr val="dk1"/>
                </a:solidFill>
                <a:latin typeface="Helvetica Neue"/>
                <a:ea typeface="Helvetica Neue"/>
                <a:cs typeface="Helvetica Neue"/>
                <a:sym typeface="Helvetica Neue"/>
              </a:rPr>
              <a:t>wideproject.eu</a:t>
            </a:r>
            <a:endParaRPr/>
          </a:p>
        </p:txBody>
      </p:sp>
      <p:sp>
        <p:nvSpPr>
          <p:cNvPr id="17" name="Google Shape;17;p23"/>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5"/>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Google Shape;21;p25"/>
          <p:cNvPicPr preferRelativeResize="0"/>
          <p:nvPr/>
        </p:nvPicPr>
        <p:blipFill rotWithShape="1">
          <a:blip r:embed="rId13">
            <a:alphaModFix/>
          </a:blip>
          <a:srcRect/>
          <a:stretch/>
        </p:blipFill>
        <p:spPr>
          <a:xfrm>
            <a:off x="1057881" y="9265523"/>
            <a:ext cx="3152774" cy="666749"/>
          </a:xfrm>
          <a:prstGeom prst="rect">
            <a:avLst/>
          </a:prstGeom>
          <a:noFill/>
          <a:ln>
            <a:noFill/>
          </a:ln>
        </p:spPr>
      </p:pic>
      <p:pic>
        <p:nvPicPr>
          <p:cNvPr id="22" name="Google Shape;22;p25"/>
          <p:cNvPicPr preferRelativeResize="0"/>
          <p:nvPr/>
        </p:nvPicPr>
        <p:blipFill rotWithShape="1">
          <a:blip r:embed="rId14">
            <a:alphaModFix/>
          </a:blip>
          <a:srcRect/>
          <a:stretch/>
        </p:blipFill>
        <p:spPr>
          <a:xfrm>
            <a:off x="14325600" y="190500"/>
            <a:ext cx="3789133" cy="2194867"/>
          </a:xfrm>
          <a:prstGeom prst="rect">
            <a:avLst/>
          </a:prstGeom>
          <a:noFill/>
          <a:ln>
            <a:noFill/>
          </a:ln>
        </p:spPr>
      </p:pic>
      <p:sp>
        <p:nvSpPr>
          <p:cNvPr id="23" name="Google Shape;23;p25"/>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8"/>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5" name="Google Shape;95;p28"/>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96" name="Google Shape;96;p28"/>
          <p:cNvPicPr preferRelativeResize="0"/>
          <p:nvPr/>
        </p:nvPicPr>
        <p:blipFill rotWithShape="1">
          <a:blip r:embed="rId4">
            <a:alphaModFix/>
          </a:blip>
          <a:srcRect/>
          <a:stretch/>
        </p:blipFill>
        <p:spPr>
          <a:xfrm>
            <a:off x="14325600" y="190500"/>
            <a:ext cx="3789133" cy="2194867"/>
          </a:xfrm>
          <a:prstGeom prst="rect">
            <a:avLst/>
          </a:prstGeom>
          <a:noFill/>
          <a:ln>
            <a:noFill/>
          </a:ln>
        </p:spPr>
      </p:pic>
      <p:pic>
        <p:nvPicPr>
          <p:cNvPr id="97" name="Google Shape;97;p28"/>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98" name="Google Shape;98;p28"/>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99" name="Google Shape;99;p28"/>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00" name="Google Shape;100;p28"/>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ifundwomen.com/start-crowdfunding"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sifted.eu/articles/female-angel-investors-europe/" TargetMode="External"/><Relationship Id="rId3" Type="http://schemas.openxmlformats.org/officeDocument/2006/relationships/hyperlink" Target="https://www.crunchbase.com/" TargetMode="External"/><Relationship Id="rId7" Type="http://schemas.openxmlformats.org/officeDocument/2006/relationships/hyperlink" Target="https://www.eu-startups.com/2017/12/top-40-business-angels-that-are-rocking-europe-and-help-startups-grow/" TargetMode="External"/><Relationship Id="rId12" Type="http://schemas.openxmlformats.org/officeDocument/2006/relationships/hyperlink" Target="https://wegate.eu/"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fundersclub.com/" TargetMode="External"/><Relationship Id="rId11" Type="http://schemas.openxmlformats.org/officeDocument/2006/relationships/hyperlink" Target="https://www.facebook.com/pages/category/Community-Organization/EEN-Women-Entrepreneurship-Sector-Group-178564092786520/" TargetMode="External"/><Relationship Id="rId5" Type="http://schemas.openxmlformats.org/officeDocument/2006/relationships/hyperlink" Target="https://www.seedinvest.com/" TargetMode="External"/><Relationship Id="rId10" Type="http://schemas.openxmlformats.org/officeDocument/2006/relationships/hyperlink" Target="https://www.businessangelseurope.com/" TargetMode="External"/><Relationship Id="rId4" Type="http://schemas.openxmlformats.org/officeDocument/2006/relationships/hyperlink" Target="https://www.angellist.com/" TargetMode="External"/><Relationship Id="rId9" Type="http://schemas.openxmlformats.org/officeDocument/2006/relationships/hyperlink" Target="https://www.businessangelseurope.com/wa4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egate.eu/start/financing-fundin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egate.eu/start/starting-busines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ismea.ec.europa.eu/programmes/european-innovation-ecosystems/women-techeu_en#funding-opportunitie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eic.ec.europa.eu/eic-funding-opportunities/eic-accelerator_e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europa.eu/youreurope/business/finance-funding/getting-funding/access-finance/search/en/financial-intermediaries?shs_term_node_tid_depth=79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a:stretch/>
        </p:blipFill>
        <p:spPr>
          <a:xfrm>
            <a:off x="451137" y="8007589"/>
            <a:ext cx="581024" cy="581024"/>
          </a:xfrm>
          <a:prstGeom prst="rect">
            <a:avLst/>
          </a:prstGeom>
          <a:noFill/>
          <a:ln>
            <a:noFill/>
          </a:ln>
        </p:spPr>
      </p:pic>
      <p:pic>
        <p:nvPicPr>
          <p:cNvPr id="107" name="Google Shape;107;p1"/>
          <p:cNvPicPr preferRelativeResize="0"/>
          <p:nvPr/>
        </p:nvPicPr>
        <p:blipFill rotWithShape="1">
          <a:blip r:embed="rId3">
            <a:alphaModFix/>
          </a:blip>
          <a:srcRect/>
          <a:stretch/>
        </p:blipFill>
        <p:spPr>
          <a:xfrm>
            <a:off x="451137" y="7355968"/>
            <a:ext cx="581024" cy="581024"/>
          </a:xfrm>
          <a:prstGeom prst="rect">
            <a:avLst/>
          </a:prstGeom>
          <a:noFill/>
          <a:ln>
            <a:noFill/>
          </a:ln>
        </p:spPr>
      </p:pic>
      <p:pic>
        <p:nvPicPr>
          <p:cNvPr id="108" name="Google Shape;108;p1"/>
          <p:cNvPicPr preferRelativeResize="0"/>
          <p:nvPr/>
        </p:nvPicPr>
        <p:blipFill rotWithShape="1">
          <a:blip r:embed="rId3">
            <a:alphaModFix/>
          </a:blip>
          <a:srcRect/>
          <a:stretch/>
        </p:blipFill>
        <p:spPr>
          <a:xfrm>
            <a:off x="451137" y="6710436"/>
            <a:ext cx="581024" cy="581024"/>
          </a:xfrm>
          <a:prstGeom prst="rect">
            <a:avLst/>
          </a:prstGeom>
          <a:noFill/>
          <a:ln>
            <a:noFill/>
          </a:ln>
        </p:spPr>
      </p:pic>
      <p:sp>
        <p:nvSpPr>
          <p:cNvPr id="109" name="Google Shape;109;p1"/>
          <p:cNvSpPr txBox="1"/>
          <p:nvPr/>
        </p:nvSpPr>
        <p:spPr>
          <a:xfrm>
            <a:off x="3238500" y="544830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it-IT" sz="4400" b="1" dirty="0" smtClean="0">
                <a:solidFill>
                  <a:schemeClr val="dk1"/>
                </a:solidFill>
                <a:latin typeface="Calibri"/>
                <a:ea typeface="Calibri"/>
                <a:cs typeface="Calibri"/>
                <a:sym typeface="Calibri"/>
              </a:rPr>
              <a:t>ACCESSO AI FINANZIAMENTI</a:t>
            </a: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4400" dirty="0">
                <a:solidFill>
                  <a:schemeClr val="dk1"/>
                </a:solidFill>
                <a:latin typeface="Calibri"/>
                <a:ea typeface="Calibri"/>
                <a:cs typeface="Calibri"/>
                <a:sym typeface="Calibri"/>
              </a:rPr>
              <a:t>Partner: CDI </a:t>
            </a:r>
            <a:r>
              <a:rPr lang="en-US" sz="4400" dirty="0" smtClean="0">
                <a:solidFill>
                  <a:schemeClr val="dk1"/>
                </a:solidFill>
                <a:latin typeface="Calibri"/>
                <a:ea typeface="Calibri"/>
                <a:cs typeface="Calibri"/>
                <a:sym typeface="Calibri"/>
              </a:rPr>
              <a:t>e </a:t>
            </a:r>
            <a:r>
              <a:rPr lang="en-US" sz="4400" dirty="0">
                <a:solidFill>
                  <a:schemeClr val="dk1"/>
                </a:solidFill>
                <a:latin typeface="Calibri"/>
                <a:ea typeface="Calibri"/>
                <a:cs typeface="Calibri"/>
                <a:sym typeface="Calibri"/>
              </a:rPr>
              <a:t>IHF</a:t>
            </a:r>
            <a:endParaRPr sz="4400" dirty="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p:nvPr/>
        </p:nvSpPr>
        <p:spPr>
          <a:xfrm>
            <a:off x="533399" y="571500"/>
            <a:ext cx="13632305" cy="70784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dirty="0" smtClean="0">
                <a:solidFill>
                  <a:srgbClr val="FD4FB4"/>
                </a:solidFill>
                <a:latin typeface="Calibri"/>
                <a:ea typeface="Calibri"/>
                <a:cs typeface="Calibri"/>
                <a:sym typeface="Calibri"/>
              </a:rPr>
              <a:t>1. </a:t>
            </a:r>
            <a:r>
              <a:rPr lang="it-IT" sz="4000" b="1" dirty="0" smtClean="0">
                <a:solidFill>
                  <a:srgbClr val="FD4FB4"/>
                </a:solidFill>
                <a:latin typeface="Calibri"/>
                <a:ea typeface="Calibri"/>
                <a:cs typeface="Calibri"/>
                <a:sym typeface="Calibri"/>
              </a:rPr>
              <a:t>Alfabetizzazione finanziaria</a:t>
            </a:r>
            <a:r>
              <a:rPr lang="it-IT" sz="4000" b="1" i="1" dirty="0" smtClean="0">
                <a:solidFill>
                  <a:srgbClr val="FD4FB4"/>
                </a:solidFill>
                <a:latin typeface="Calibri"/>
                <a:ea typeface="Calibri"/>
                <a:cs typeface="Calibri"/>
                <a:sym typeface="Calibri"/>
              </a:rPr>
              <a:t> - </a:t>
            </a:r>
            <a:r>
              <a:rPr lang="it-IT" sz="3600" b="1" i="1" dirty="0" smtClean="0">
                <a:solidFill>
                  <a:srgbClr val="FD4FB4"/>
                </a:solidFill>
                <a:latin typeface="Calibri"/>
                <a:ea typeface="Calibri"/>
                <a:cs typeface="Calibri"/>
                <a:sym typeface="Calibri"/>
              </a:rPr>
              <a:t>Debt Finance vs Equity Finance</a:t>
            </a:r>
            <a:endParaRPr lang="it-IT" sz="4000" b="1" i="1" dirty="0">
              <a:solidFill>
                <a:srgbClr val="FD4FB4"/>
              </a:solidFill>
              <a:latin typeface="Calibri"/>
              <a:ea typeface="Calibri"/>
              <a:cs typeface="Calibri"/>
              <a:sym typeface="Calibri"/>
            </a:endParaRPr>
          </a:p>
        </p:txBody>
      </p:sp>
      <p:sp>
        <p:nvSpPr>
          <p:cNvPr id="193" name="Google Shape;193;p10"/>
          <p:cNvSpPr/>
          <p:nvPr/>
        </p:nvSpPr>
        <p:spPr>
          <a:xfrm>
            <a:off x="555008" y="1714500"/>
            <a:ext cx="13999191" cy="11387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rgbClr val="1B1B1F"/>
                </a:solidFill>
                <a:latin typeface="Calibri"/>
                <a:ea typeface="Calibri"/>
                <a:cs typeface="Calibri"/>
                <a:sym typeface="Calibri"/>
              </a:rPr>
              <a:t> </a:t>
            </a:r>
            <a:r>
              <a:rPr lang="it-IT" sz="2800" dirty="0" smtClean="0">
                <a:solidFill>
                  <a:srgbClr val="000000"/>
                </a:solidFill>
                <a:latin typeface="Calibri"/>
                <a:ea typeface="Calibri"/>
                <a:cs typeface="Calibri"/>
                <a:sym typeface="Calibri"/>
              </a:rPr>
              <a:t>Un'azienda finanzia le sue operazioni attraverso due fonti diverse.</a:t>
            </a:r>
            <a:endParaRPr sz="24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1600" dirty="0">
              <a:solidFill>
                <a:srgbClr val="555555"/>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aphicFrame>
        <p:nvGraphicFramePr>
          <p:cNvPr id="194" name="Google Shape;194;p10"/>
          <p:cNvGraphicFramePr/>
          <p:nvPr>
            <p:extLst>
              <p:ext uri="{D42A27DB-BD31-4B8C-83A1-F6EECF244321}">
                <p14:modId xmlns:p14="http://schemas.microsoft.com/office/powerpoint/2010/main" val="3645540919"/>
              </p:ext>
            </p:extLst>
          </p:nvPr>
        </p:nvGraphicFramePr>
        <p:xfrm>
          <a:off x="533400" y="2628900"/>
          <a:ext cx="17145000" cy="3276600"/>
        </p:xfrm>
        <a:graphic>
          <a:graphicData uri="http://schemas.openxmlformats.org/drawingml/2006/table">
            <a:tbl>
              <a:tblPr firstRow="1" bandRow="1">
                <a:noFill/>
                <a:tableStyleId>{1FF5C7AF-9B0F-4E0D-9C11-2F6CE36D9D76}</a:tableStyleId>
              </a:tblPr>
              <a:tblGrid>
                <a:gridCol w="8070225"/>
                <a:gridCol w="9074775"/>
              </a:tblGrid>
              <a:tr h="435175">
                <a:tc>
                  <a:txBody>
                    <a:bodyPr/>
                    <a:lstStyle/>
                    <a:p>
                      <a:pPr marL="0" marR="0" lvl="0" indent="0" algn="ctr" rtl="0">
                        <a:spcBef>
                          <a:spcPts val="0"/>
                        </a:spcBef>
                        <a:spcAft>
                          <a:spcPts val="0"/>
                        </a:spcAft>
                        <a:buNone/>
                      </a:pPr>
                      <a:r>
                        <a:rPr lang="en-US" sz="2000" u="none" strike="noStrike" cap="none" dirty="0">
                          <a:solidFill>
                            <a:schemeClr val="dk1"/>
                          </a:solidFill>
                        </a:rPr>
                        <a:t>DEBT FINANCING</a:t>
                      </a:r>
                      <a:endParaRPr dirty="0">
                        <a:solidFill>
                          <a:schemeClr val="dk1"/>
                        </a:solidFill>
                      </a:endParaRPr>
                    </a:p>
                  </a:txBody>
                  <a:tcPr marL="91450" marR="91450" marT="45725" marB="45725" anchor="ctr">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r>
                        <a:rPr lang="en-US" sz="2000" u="none" strike="noStrike" cap="none">
                          <a:solidFill>
                            <a:schemeClr val="dk1"/>
                          </a:solidFill>
                        </a:rPr>
                        <a:t>EQUITY FINANCING</a:t>
                      </a:r>
                      <a:endParaRPr sz="2000" u="none" strike="noStrike" cap="none">
                        <a:solidFill>
                          <a:schemeClr val="dk1"/>
                        </a:solidFill>
                      </a:endParaRPr>
                    </a:p>
                  </a:txBody>
                  <a:tcPr marL="91450" marR="91450" marT="45725" marB="45725" anchor="ctr">
                    <a:lnT w="12700" cap="flat" cmpd="sng">
                      <a:solidFill>
                        <a:srgbClr val="AC7BDC"/>
                      </a:solidFill>
                      <a:prstDash val="solid"/>
                      <a:round/>
                      <a:headEnd type="none" w="sm" len="sm"/>
                      <a:tailEnd type="none" w="sm" len="sm"/>
                    </a:lnT>
                    <a:solidFill>
                      <a:srgbClr val="AC7BDC"/>
                    </a:solidFill>
                  </a:tcPr>
                </a:tc>
              </a:tr>
              <a:tr h="2841425">
                <a:tc>
                  <a:txBody>
                    <a:bodyPr/>
                    <a:lstStyle/>
                    <a:p>
                      <a:pPr marL="342900" marR="0" lvl="0" indent="-342900" algn="l" rtl="0">
                        <a:spcBef>
                          <a:spcPts val="0"/>
                        </a:spcBef>
                        <a:spcAft>
                          <a:spcPts val="0"/>
                        </a:spcAft>
                        <a:buClr>
                          <a:schemeClr val="dk1"/>
                        </a:buClr>
                        <a:buSzPts val="2200"/>
                        <a:buFont typeface="Noto Sans Symbols"/>
                        <a:buChar char="▪"/>
                      </a:pPr>
                      <a:r>
                        <a:rPr lang="it-IT" sz="2200" b="1" u="none" strike="noStrike" cap="none" dirty="0" smtClean="0">
                          <a:solidFill>
                            <a:schemeClr val="dk1"/>
                          </a:solidFill>
                          <a:latin typeface="Calibri"/>
                          <a:ea typeface="Calibri"/>
                          <a:cs typeface="Calibri"/>
                          <a:sym typeface="Calibri"/>
                        </a:rPr>
                        <a:t>Prestito convenzionale </a:t>
                      </a:r>
                      <a:r>
                        <a:rPr lang="it-IT" sz="2200" b="0" u="none" strike="noStrike" cap="none" dirty="0" smtClean="0">
                          <a:solidFill>
                            <a:schemeClr val="dk1"/>
                          </a:solidFill>
                          <a:latin typeface="Calibri"/>
                          <a:ea typeface="Calibri"/>
                          <a:cs typeface="Calibri"/>
                          <a:sym typeface="Calibri"/>
                        </a:rPr>
                        <a:t>attraverso un </a:t>
                      </a:r>
                      <a:r>
                        <a:rPr lang="it-IT" sz="2200" b="1" u="none" strike="noStrike" cap="none" dirty="0" smtClean="0">
                          <a:solidFill>
                            <a:schemeClr val="dk1"/>
                          </a:solidFill>
                          <a:latin typeface="Calibri"/>
                          <a:ea typeface="Calibri"/>
                          <a:cs typeface="Calibri"/>
                          <a:sym typeface="Calibri"/>
                        </a:rPr>
                        <a:t>prestatore tradizionale</a:t>
                      </a:r>
                      <a:r>
                        <a:rPr lang="it-IT" sz="2200" b="0" u="none" strike="noStrike" cap="none" dirty="0" smtClean="0">
                          <a:solidFill>
                            <a:schemeClr val="dk1"/>
                          </a:solidFill>
                          <a:latin typeface="Calibri"/>
                          <a:ea typeface="Calibri"/>
                          <a:cs typeface="Calibri"/>
                          <a:sym typeface="Calibri"/>
                        </a:rPr>
                        <a:t> (es.</a:t>
                      </a:r>
                      <a:r>
                        <a:rPr lang="it-IT" sz="2200" b="0" u="none" strike="noStrike" cap="none" baseline="0" dirty="0" smtClean="0">
                          <a:solidFill>
                            <a:schemeClr val="dk1"/>
                          </a:solidFill>
                          <a:latin typeface="Calibri"/>
                          <a:ea typeface="Calibri"/>
                          <a:cs typeface="Calibri"/>
                          <a:sym typeface="Calibri"/>
                        </a:rPr>
                        <a:t> </a:t>
                      </a:r>
                      <a:r>
                        <a:rPr lang="it-IT" sz="2200" b="0" u="none" strike="noStrike" cap="none" dirty="0" smtClean="0">
                          <a:solidFill>
                            <a:schemeClr val="dk1"/>
                          </a:solidFill>
                          <a:latin typeface="Calibri"/>
                          <a:ea typeface="Calibri"/>
                          <a:cs typeface="Calibri"/>
                          <a:sym typeface="Calibri"/>
                        </a:rPr>
                        <a:t>una banca)</a:t>
                      </a:r>
                    </a:p>
                    <a:p>
                      <a:pPr marL="0" marR="0" lvl="0" indent="0" algn="l" rtl="0">
                        <a:spcBef>
                          <a:spcPts val="0"/>
                        </a:spcBef>
                        <a:spcAft>
                          <a:spcPts val="0"/>
                        </a:spcAft>
                        <a:buClr>
                          <a:schemeClr val="dk1"/>
                        </a:buClr>
                        <a:buSzPts val="2200"/>
                        <a:buFont typeface="Noto Sans Symbols"/>
                        <a:buNone/>
                      </a:pPr>
                      <a:endParaRPr lang="it-IT" sz="2200" b="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it-IT" sz="2200" b="0" u="none" strike="noStrike" cap="none" dirty="0" smtClean="0">
                          <a:solidFill>
                            <a:schemeClr val="dk1"/>
                          </a:solidFill>
                          <a:latin typeface="Calibri"/>
                          <a:ea typeface="Calibri"/>
                          <a:cs typeface="Calibri"/>
                          <a:sym typeface="Calibri"/>
                        </a:rPr>
                        <a:t>Costo del finanziamento: </a:t>
                      </a:r>
                      <a:r>
                        <a:rPr lang="it-IT" sz="2200" b="1" u="none" strike="noStrike" cap="none" dirty="0" smtClean="0">
                          <a:solidFill>
                            <a:schemeClr val="dk1"/>
                          </a:solidFill>
                          <a:latin typeface="Calibri"/>
                          <a:ea typeface="Calibri"/>
                          <a:cs typeface="Calibri"/>
                          <a:sym typeface="Calibri"/>
                        </a:rPr>
                        <a:t>tasso d'interesse </a:t>
                      </a:r>
                      <a:r>
                        <a:rPr lang="it-IT" sz="2200" b="0" u="none" strike="noStrike" cap="none" dirty="0" smtClean="0">
                          <a:solidFill>
                            <a:schemeClr val="dk1"/>
                          </a:solidFill>
                          <a:latin typeface="Calibri"/>
                          <a:ea typeface="Calibri"/>
                          <a:cs typeface="Calibri"/>
                          <a:sym typeface="Calibri"/>
                        </a:rPr>
                        <a:t>(costo fisso)</a:t>
                      </a:r>
                    </a:p>
                    <a:p>
                      <a:pPr marL="0" marR="0" lvl="0" indent="0" algn="l" rtl="0">
                        <a:spcBef>
                          <a:spcPts val="0"/>
                        </a:spcBef>
                        <a:spcAft>
                          <a:spcPts val="0"/>
                        </a:spcAft>
                        <a:buClr>
                          <a:schemeClr val="dk1"/>
                        </a:buClr>
                        <a:buSzPts val="2200"/>
                        <a:buFont typeface="Noto Sans Symbols"/>
                        <a:buNone/>
                      </a:pPr>
                      <a:endParaRPr lang="it-IT" sz="2200" b="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it-IT" sz="2200" b="0" u="none" strike="noStrike" cap="none" dirty="0" smtClean="0">
                          <a:solidFill>
                            <a:schemeClr val="dk1"/>
                          </a:solidFill>
                          <a:latin typeface="Calibri"/>
                          <a:ea typeface="Calibri"/>
                          <a:cs typeface="Calibri"/>
                          <a:sym typeface="Calibri"/>
                        </a:rPr>
                        <a:t>Il capitale può essere ottenuto a </a:t>
                      </a:r>
                      <a:r>
                        <a:rPr lang="it-IT" sz="2200" b="1" u="none" strike="noStrike" cap="none" dirty="0" smtClean="0">
                          <a:solidFill>
                            <a:schemeClr val="dk1"/>
                          </a:solidFill>
                          <a:latin typeface="Calibri"/>
                          <a:ea typeface="Calibri"/>
                          <a:cs typeface="Calibri"/>
                          <a:sym typeface="Calibri"/>
                        </a:rPr>
                        <a:t>costi effettivi inferiori e rapidamente</a:t>
                      </a:r>
                      <a:endParaRPr lang="it-IT" sz="2200" b="1" u="none" strike="noStrike" cap="none" dirty="0">
                        <a:solidFill>
                          <a:schemeClr val="dk1"/>
                        </a:solidFill>
                        <a:latin typeface="Calibri"/>
                        <a:ea typeface="Calibri"/>
                        <a:cs typeface="Calibri"/>
                        <a:sym typeface="Calibri"/>
                      </a:endParaRPr>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200"/>
                        <a:buFont typeface="Noto Sans Symbols"/>
                        <a:buChar char="▪"/>
                      </a:pPr>
                      <a:r>
                        <a:rPr lang="it-IT" sz="2200" b="1" i="0" u="none" strike="noStrike" cap="none" dirty="0" smtClean="0">
                          <a:solidFill>
                            <a:schemeClr val="dk1"/>
                          </a:solidFill>
                          <a:latin typeface="Calibri"/>
                          <a:ea typeface="Calibri"/>
                          <a:cs typeface="Calibri"/>
                          <a:sym typeface="Calibri"/>
                        </a:rPr>
                        <a:t>Capitale in cambio di capitale proprio </a:t>
                      </a:r>
                      <a:r>
                        <a:rPr lang="it-IT" sz="2200" b="0" i="0" u="none" strike="noStrike" cap="none" dirty="0" smtClean="0">
                          <a:solidFill>
                            <a:schemeClr val="dk1"/>
                          </a:solidFill>
                          <a:latin typeface="Calibri"/>
                          <a:ea typeface="Calibri"/>
                          <a:cs typeface="Calibri"/>
                          <a:sym typeface="Calibri"/>
                        </a:rPr>
                        <a:t>(% della proprietà nell'azienda)</a:t>
                      </a:r>
                    </a:p>
                    <a:p>
                      <a:pPr marL="0" marR="0" lvl="0" indent="0" algn="l" rtl="0">
                        <a:spcBef>
                          <a:spcPts val="0"/>
                        </a:spcBef>
                        <a:spcAft>
                          <a:spcPts val="0"/>
                        </a:spcAft>
                        <a:buClr>
                          <a:schemeClr val="dk1"/>
                        </a:buClr>
                        <a:buSzPts val="2200"/>
                        <a:buFont typeface="Noto Sans Symbols"/>
                        <a:buNone/>
                      </a:pPr>
                      <a:endParaRPr lang="it-IT" sz="22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it-IT" sz="2200" b="0" i="0" u="none" strike="noStrike" cap="none" dirty="0" smtClean="0">
                          <a:solidFill>
                            <a:schemeClr val="dk1"/>
                          </a:solidFill>
                          <a:latin typeface="Calibri"/>
                          <a:ea typeface="Calibri"/>
                          <a:cs typeface="Calibri"/>
                          <a:sym typeface="Calibri"/>
                        </a:rPr>
                        <a:t>Nessun pagamento del debito </a:t>
                      </a:r>
                      <a:r>
                        <a:rPr lang="it-IT" sz="2200" b="1" i="0" u="none" strike="noStrike" cap="none" dirty="0" smtClean="0">
                          <a:solidFill>
                            <a:schemeClr val="dk1"/>
                          </a:solidFill>
                          <a:latin typeface="Calibri"/>
                          <a:ea typeface="Calibri"/>
                          <a:cs typeface="Calibri"/>
                          <a:sym typeface="Calibri"/>
                        </a:rPr>
                        <a:t>richiesto</a:t>
                      </a:r>
                    </a:p>
                    <a:p>
                      <a:pPr marL="0" marR="0" lvl="0" indent="0" algn="l" rtl="0">
                        <a:spcBef>
                          <a:spcPts val="0"/>
                        </a:spcBef>
                        <a:spcAft>
                          <a:spcPts val="0"/>
                        </a:spcAft>
                        <a:buClr>
                          <a:schemeClr val="dk1"/>
                        </a:buClr>
                        <a:buSzPts val="2200"/>
                        <a:buFont typeface="Noto Sans Symbols"/>
                        <a:buNone/>
                      </a:pPr>
                      <a:endParaRPr lang="it-IT" sz="2200" b="1"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it-IT" sz="2200" b="1" i="0" u="none" strike="noStrike" cap="none" dirty="0" smtClean="0">
                          <a:solidFill>
                            <a:schemeClr val="dk1"/>
                          </a:solidFill>
                          <a:latin typeface="Calibri"/>
                          <a:ea typeface="Calibri"/>
                          <a:cs typeface="Calibri"/>
                          <a:sym typeface="Calibri"/>
                        </a:rPr>
                        <a:t>Costo </a:t>
                      </a:r>
                      <a:r>
                        <a:rPr lang="it-IT" sz="2200" b="0" i="0" u="none" strike="noStrike" cap="none" dirty="0" smtClean="0">
                          <a:solidFill>
                            <a:schemeClr val="dk1"/>
                          </a:solidFill>
                          <a:latin typeface="Calibri"/>
                          <a:ea typeface="Calibri"/>
                          <a:cs typeface="Calibri"/>
                          <a:sym typeface="Calibri"/>
                        </a:rPr>
                        <a:t>del finanziamento: </a:t>
                      </a:r>
                      <a:r>
                        <a:rPr lang="it-IT" sz="2200" b="1" i="0" u="none" strike="noStrike" cap="none" dirty="0" smtClean="0">
                          <a:solidFill>
                            <a:schemeClr val="dk1"/>
                          </a:solidFill>
                          <a:latin typeface="Calibri"/>
                          <a:ea typeface="Calibri"/>
                          <a:cs typeface="Calibri"/>
                          <a:sym typeface="Calibri"/>
                        </a:rPr>
                        <a:t>% dei guadagni </a:t>
                      </a:r>
                      <a:r>
                        <a:rPr lang="it-IT" sz="2200" b="0" i="0" u="none" strike="noStrike" cap="none" dirty="0" smtClean="0">
                          <a:solidFill>
                            <a:schemeClr val="dk1"/>
                          </a:solidFill>
                          <a:latin typeface="Calibri"/>
                          <a:ea typeface="Calibri"/>
                          <a:cs typeface="Calibri"/>
                          <a:sym typeface="Calibri"/>
                        </a:rPr>
                        <a:t>futuri</a:t>
                      </a:r>
                      <a:endParaRPr lang="it-IT" sz="2200" b="0" i="0" u="none" strike="noStrike" cap="none" dirty="0">
                        <a:solidFill>
                          <a:schemeClr val="dk1"/>
                        </a:solidFill>
                        <a:latin typeface="Calibri"/>
                        <a:ea typeface="Calibri"/>
                        <a:cs typeface="Calibri"/>
                        <a:sym typeface="Calibri"/>
                      </a:endParaRPr>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r>
            </a:tbl>
          </a:graphicData>
        </a:graphic>
      </p:graphicFrame>
      <p:sp>
        <p:nvSpPr>
          <p:cNvPr id="195" name="Google Shape;195;p10"/>
          <p:cNvSpPr txBox="1"/>
          <p:nvPr/>
        </p:nvSpPr>
        <p:spPr>
          <a:xfrm>
            <a:off x="1600200" y="6385798"/>
            <a:ext cx="7620000" cy="2339061"/>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a:p>
            <a:pPr lvl="0"/>
            <a:r>
              <a:rPr lang="it-IT" sz="2200" dirty="0" smtClean="0">
                <a:solidFill>
                  <a:schemeClr val="dk1"/>
                </a:solidFill>
                <a:latin typeface="Calibri"/>
                <a:ea typeface="Calibri"/>
                <a:cs typeface="Calibri"/>
                <a:sym typeface="Calibri"/>
              </a:rPr>
              <a:t>Il </a:t>
            </a:r>
            <a:r>
              <a:rPr lang="it-IT" sz="2200" dirty="0">
                <a:solidFill>
                  <a:schemeClr val="dk1"/>
                </a:solidFill>
                <a:latin typeface="Calibri"/>
                <a:ea typeface="Calibri"/>
                <a:cs typeface="Calibri"/>
                <a:sym typeface="Calibri"/>
              </a:rPr>
              <a:t>finanziamento mediante debito è suggerito quando</a:t>
            </a:r>
            <a:r>
              <a:rPr lang="it-IT" sz="2200" dirty="0" smtClean="0">
                <a:solidFill>
                  <a:schemeClr val="dk1"/>
                </a:solidFill>
                <a:latin typeface="Calibri"/>
                <a:ea typeface="Calibri"/>
                <a:cs typeface="Calibri"/>
                <a:sym typeface="Calibri"/>
              </a:rPr>
              <a:t>:</a:t>
            </a:r>
          </a:p>
          <a:p>
            <a:pPr lvl="0"/>
            <a:endParaRPr lang="it-IT" sz="2200" dirty="0">
              <a:solidFill>
                <a:schemeClr val="dk1"/>
              </a:solidFill>
              <a:latin typeface="Calibri"/>
              <a:ea typeface="Calibri"/>
              <a:cs typeface="Calibri"/>
              <a:sym typeface="Calibri"/>
            </a:endParaRPr>
          </a:p>
          <a:p>
            <a:pPr marL="457200" lvl="0" indent="-457200">
              <a:buFont typeface="+mj-lt"/>
              <a:buAutoNum type="arabicPeriod"/>
            </a:pPr>
            <a:r>
              <a:rPr lang="it-IT" sz="2200" dirty="0" smtClean="0">
                <a:solidFill>
                  <a:schemeClr val="dk1"/>
                </a:solidFill>
                <a:latin typeface="Calibri"/>
                <a:ea typeface="Calibri"/>
                <a:cs typeface="Calibri"/>
                <a:sym typeface="Calibri"/>
              </a:rPr>
              <a:t>Si </a:t>
            </a:r>
            <a:r>
              <a:rPr lang="it-IT" sz="2200" dirty="0">
                <a:solidFill>
                  <a:schemeClr val="dk1"/>
                </a:solidFill>
                <a:latin typeface="Calibri"/>
                <a:ea typeface="Calibri"/>
                <a:cs typeface="Calibri"/>
                <a:sym typeface="Calibri"/>
              </a:rPr>
              <a:t>prevede un rendimento </a:t>
            </a:r>
            <a:r>
              <a:rPr lang="it-IT" sz="2200" dirty="0" smtClean="0">
                <a:solidFill>
                  <a:schemeClr val="dk1"/>
                </a:solidFill>
                <a:latin typeface="Calibri"/>
                <a:ea typeface="Calibri"/>
                <a:cs typeface="Calibri"/>
                <a:sym typeface="Calibri"/>
              </a:rPr>
              <a:t>positivo</a:t>
            </a:r>
          </a:p>
          <a:p>
            <a:pPr marL="457200" lvl="0" indent="-457200">
              <a:buFont typeface="+mj-lt"/>
              <a:buAutoNum type="arabicPeriod"/>
            </a:pPr>
            <a:endParaRPr lang="it-IT" sz="2200" dirty="0">
              <a:solidFill>
                <a:schemeClr val="dk1"/>
              </a:solidFill>
              <a:latin typeface="Calibri"/>
              <a:ea typeface="Calibri"/>
              <a:cs typeface="Calibri"/>
              <a:sym typeface="Calibri"/>
            </a:endParaRPr>
          </a:p>
          <a:p>
            <a:pPr marL="457200" lvl="0" indent="-457200">
              <a:buFont typeface="+mj-lt"/>
              <a:buAutoNum type="arabicPeriod"/>
            </a:pPr>
            <a:r>
              <a:rPr lang="it-IT" sz="2200" dirty="0" smtClean="0">
                <a:solidFill>
                  <a:schemeClr val="dk1"/>
                </a:solidFill>
                <a:latin typeface="Calibri"/>
                <a:ea typeface="Calibri"/>
                <a:cs typeface="Calibri"/>
                <a:sym typeface="Calibri"/>
              </a:rPr>
              <a:t>C'è </a:t>
            </a:r>
            <a:r>
              <a:rPr lang="it-IT" sz="2200" dirty="0">
                <a:solidFill>
                  <a:schemeClr val="dk1"/>
                </a:solidFill>
                <a:latin typeface="Calibri"/>
                <a:ea typeface="Calibri"/>
                <a:cs typeface="Calibri"/>
                <a:sym typeface="Calibri"/>
              </a:rPr>
              <a:t>la possibilità di affrontare il </a:t>
            </a:r>
            <a:r>
              <a:rPr lang="it-IT" sz="2200" dirty="0" smtClean="0">
                <a:solidFill>
                  <a:schemeClr val="dk1"/>
                </a:solidFill>
                <a:latin typeface="Calibri"/>
                <a:ea typeface="Calibri"/>
                <a:cs typeface="Calibri"/>
                <a:sym typeface="Calibri"/>
              </a:rPr>
              <a:t>rischio</a:t>
            </a:r>
          </a:p>
          <a:p>
            <a:pPr lvl="0"/>
            <a:r>
              <a:rPr lang="it-IT" sz="2200" dirty="0" smtClean="0">
                <a:solidFill>
                  <a:schemeClr val="dk1"/>
                </a:solidFill>
                <a:latin typeface="Calibri"/>
                <a:ea typeface="Calibri"/>
                <a:cs typeface="Calibri"/>
                <a:sym typeface="Calibri"/>
              </a:rPr>
              <a:t>(in </a:t>
            </a:r>
            <a:r>
              <a:rPr lang="it-IT" sz="2200" dirty="0">
                <a:solidFill>
                  <a:schemeClr val="dk1"/>
                </a:solidFill>
                <a:latin typeface="Calibri"/>
                <a:ea typeface="Calibri"/>
                <a:cs typeface="Calibri"/>
                <a:sym typeface="Calibri"/>
              </a:rPr>
              <a:t>caso di garanzia e mancato rimborso del debito</a:t>
            </a:r>
            <a:r>
              <a:rPr lang="it-IT" sz="2200" dirty="0" smtClean="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p:txBody>
      </p:sp>
      <p:cxnSp>
        <p:nvCxnSpPr>
          <p:cNvPr id="196" name="Google Shape;196;p10"/>
          <p:cNvCxnSpPr/>
          <p:nvPr/>
        </p:nvCxnSpPr>
        <p:spPr>
          <a:xfrm>
            <a:off x="13335000" y="5676900"/>
            <a:ext cx="0" cy="6858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
        <p:nvSpPr>
          <p:cNvPr id="197" name="Google Shape;197;p10"/>
          <p:cNvSpPr txBox="1"/>
          <p:nvPr/>
        </p:nvSpPr>
        <p:spPr>
          <a:xfrm>
            <a:off x="9855199" y="6362700"/>
            <a:ext cx="7696200" cy="2339061"/>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a:p>
            <a:pPr lvl="0"/>
            <a:r>
              <a:rPr lang="it-IT" sz="2200" dirty="0">
                <a:solidFill>
                  <a:schemeClr val="dk1"/>
                </a:solidFill>
                <a:latin typeface="Calibri"/>
                <a:ea typeface="Calibri"/>
                <a:cs typeface="Calibri"/>
                <a:sym typeface="Calibri"/>
              </a:rPr>
              <a:t>Il finanziamento azionario è suggerito quando</a:t>
            </a:r>
            <a:r>
              <a:rPr lang="it-IT" sz="2200" dirty="0" smtClean="0">
                <a:solidFill>
                  <a:schemeClr val="dk1"/>
                </a:solidFill>
                <a:latin typeface="Calibri"/>
                <a:ea typeface="Calibri"/>
                <a:cs typeface="Calibri"/>
                <a:sym typeface="Calibri"/>
              </a:rPr>
              <a:t>:</a:t>
            </a:r>
          </a:p>
          <a:p>
            <a:pPr lvl="0"/>
            <a:endParaRPr lang="it-IT" sz="2200" dirty="0">
              <a:solidFill>
                <a:schemeClr val="dk1"/>
              </a:solidFill>
              <a:latin typeface="Calibri"/>
              <a:ea typeface="Calibri"/>
              <a:cs typeface="Calibri"/>
              <a:sym typeface="Calibri"/>
            </a:endParaRPr>
          </a:p>
          <a:p>
            <a:pPr marL="457200" lvl="0" indent="-457200">
              <a:buAutoNum type="arabicPeriod"/>
            </a:pPr>
            <a:r>
              <a:rPr lang="it-IT" sz="2200" dirty="0" smtClean="0">
                <a:solidFill>
                  <a:schemeClr val="dk1"/>
                </a:solidFill>
                <a:latin typeface="Calibri"/>
                <a:ea typeface="Calibri"/>
                <a:cs typeface="Calibri"/>
                <a:sym typeface="Calibri"/>
              </a:rPr>
              <a:t>Si </a:t>
            </a:r>
            <a:r>
              <a:rPr lang="it-IT" sz="2200" dirty="0">
                <a:solidFill>
                  <a:schemeClr val="dk1"/>
                </a:solidFill>
                <a:latin typeface="Calibri"/>
                <a:ea typeface="Calibri"/>
                <a:cs typeface="Calibri"/>
                <a:sym typeface="Calibri"/>
              </a:rPr>
              <a:t>è disposti ad evitare il debito che può danneggiare il flusso di cassa </a:t>
            </a:r>
            <a:r>
              <a:rPr lang="it-IT" sz="2200" dirty="0" smtClean="0">
                <a:solidFill>
                  <a:schemeClr val="dk1"/>
                </a:solidFill>
                <a:latin typeface="Calibri"/>
                <a:ea typeface="Calibri"/>
                <a:cs typeface="Calibri"/>
                <a:sym typeface="Calibri"/>
              </a:rPr>
              <a:t>dell'azienda</a:t>
            </a:r>
          </a:p>
          <a:p>
            <a:pPr marL="457200" lvl="0" indent="-457200">
              <a:buAutoNum type="arabicPeriod"/>
            </a:pPr>
            <a:endParaRPr lang="it-IT" sz="2200" dirty="0">
              <a:solidFill>
                <a:schemeClr val="dk1"/>
              </a:solidFill>
              <a:latin typeface="Calibri"/>
              <a:ea typeface="Calibri"/>
              <a:cs typeface="Calibri"/>
              <a:sym typeface="Calibri"/>
            </a:endParaRPr>
          </a:p>
          <a:p>
            <a:pPr lvl="0"/>
            <a:r>
              <a:rPr lang="it-IT" sz="2200" dirty="0">
                <a:solidFill>
                  <a:schemeClr val="dk1"/>
                </a:solidFill>
                <a:latin typeface="Calibri"/>
                <a:ea typeface="Calibri"/>
                <a:cs typeface="Calibri"/>
                <a:sym typeface="Calibri"/>
              </a:rPr>
              <a:t>2. L'attività non è ancora redditizia o è una start-up</a:t>
            </a:r>
          </a:p>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p:txBody>
      </p:sp>
      <p:cxnSp>
        <p:nvCxnSpPr>
          <p:cNvPr id="198" name="Google Shape;198;p10"/>
          <p:cNvCxnSpPr/>
          <p:nvPr/>
        </p:nvCxnSpPr>
        <p:spPr>
          <a:xfrm>
            <a:off x="4724400" y="5829300"/>
            <a:ext cx="0" cy="5334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it-IT" sz="4000" b="1" dirty="0" smtClean="0">
                <a:solidFill>
                  <a:srgbClr val="FD4FB4"/>
                </a:solidFill>
                <a:latin typeface="Calibri"/>
                <a:ea typeface="Calibri"/>
                <a:cs typeface="Calibri"/>
                <a:sym typeface="Calibri"/>
              </a:rPr>
              <a:t>Alfabetizzazione finanziaria </a:t>
            </a:r>
            <a:r>
              <a:rPr lang="it-IT" sz="4000" b="1" i="1" dirty="0" smtClean="0">
                <a:solidFill>
                  <a:srgbClr val="FD4FB4"/>
                </a:solidFill>
                <a:latin typeface="Calibri"/>
                <a:ea typeface="Calibri"/>
                <a:cs typeface="Calibri"/>
                <a:sym typeface="Calibri"/>
              </a:rPr>
              <a:t>– </a:t>
            </a:r>
            <a:r>
              <a:rPr lang="it-IT" sz="3600" b="1" i="1" dirty="0" smtClean="0">
                <a:solidFill>
                  <a:srgbClr val="FD4FB4"/>
                </a:solidFill>
                <a:latin typeface="Calibri"/>
                <a:ea typeface="Calibri"/>
                <a:cs typeface="Calibri"/>
                <a:sym typeface="Calibri"/>
              </a:rPr>
              <a:t>Rischio e rendimento</a:t>
            </a:r>
            <a:endParaRPr lang="it-IT" sz="3600" b="1" i="1" dirty="0">
              <a:solidFill>
                <a:srgbClr val="FD4FB4"/>
              </a:solidFill>
              <a:latin typeface="Calibri"/>
              <a:ea typeface="Calibri"/>
              <a:cs typeface="Calibri"/>
              <a:sym typeface="Calibri"/>
            </a:endParaRPr>
          </a:p>
        </p:txBody>
      </p:sp>
      <p:sp>
        <p:nvSpPr>
          <p:cNvPr id="204" name="Google Shape;204;p11"/>
          <p:cNvSpPr/>
          <p:nvPr/>
        </p:nvSpPr>
        <p:spPr>
          <a:xfrm>
            <a:off x="609600" y="1790700"/>
            <a:ext cx="12954000"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Il rapporto rischio/rendimento, a volte noto come rapporto R/R, è una misura che confronta il potenziale profitto di un'operazione con la sua potenziale perdita.</a:t>
            </a:r>
            <a:endParaRPr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sz="2800" dirty="0">
              <a:solidFill>
                <a:srgbClr val="000000"/>
              </a:solidFill>
              <a:latin typeface="Calibri"/>
              <a:ea typeface="Calibri"/>
              <a:cs typeface="Calibri"/>
              <a:sym typeface="Calibri"/>
            </a:endParaRPr>
          </a:p>
        </p:txBody>
      </p:sp>
      <p:pic>
        <p:nvPicPr>
          <p:cNvPr id="205" name="Google Shape;205;p11"/>
          <p:cNvPicPr preferRelativeResize="0"/>
          <p:nvPr/>
        </p:nvPicPr>
        <p:blipFill rotWithShape="1">
          <a:blip r:embed="rId3">
            <a:alphaModFix/>
          </a:blip>
          <a:srcRect/>
          <a:stretch/>
        </p:blipFill>
        <p:spPr>
          <a:xfrm>
            <a:off x="10284760" y="2329350"/>
            <a:ext cx="7620000" cy="6086476"/>
          </a:xfrm>
          <a:prstGeom prst="rect">
            <a:avLst/>
          </a:prstGeom>
          <a:noFill/>
          <a:ln>
            <a:noFill/>
          </a:ln>
        </p:spPr>
      </p:pic>
      <p:sp>
        <p:nvSpPr>
          <p:cNvPr id="206" name="Google Shape;206;p11"/>
          <p:cNvSpPr/>
          <p:nvPr/>
        </p:nvSpPr>
        <p:spPr>
          <a:xfrm>
            <a:off x="1066800" y="3333078"/>
            <a:ext cx="9008100" cy="4832052"/>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0000"/>
              </a:buClr>
              <a:buSzPts val="3200"/>
              <a:buFont typeface="Arial"/>
              <a:buChar char="•"/>
            </a:pPr>
            <a:r>
              <a:rPr lang="it-IT" sz="2800" b="1" dirty="0" smtClean="0">
                <a:solidFill>
                  <a:srgbClr val="000000"/>
                </a:solidFill>
                <a:latin typeface="Calibri"/>
                <a:ea typeface="Calibri"/>
                <a:cs typeface="Calibri"/>
                <a:sym typeface="Calibri"/>
              </a:rPr>
              <a:t>Il rischio di tasso d'interesse: </a:t>
            </a:r>
            <a:r>
              <a:rPr lang="it-IT" sz="2800" dirty="0" smtClean="0">
                <a:solidFill>
                  <a:srgbClr val="000000"/>
                </a:solidFill>
                <a:latin typeface="Calibri"/>
                <a:ea typeface="Calibri"/>
                <a:cs typeface="Calibri"/>
                <a:sym typeface="Calibri"/>
              </a:rPr>
              <a:t>possibilità che una variazione dei tassi di interesse complessivi riduca il valore di un'obbligazione o di un altro investimento a tasso fisso</a:t>
            </a:r>
          </a:p>
          <a:p>
            <a:pPr marL="457200" marR="0" lvl="0" indent="-457200" algn="just" rtl="0">
              <a:spcBef>
                <a:spcPts val="0"/>
              </a:spcBef>
              <a:spcAft>
                <a:spcPts val="0"/>
              </a:spcAft>
              <a:buClr>
                <a:srgbClr val="000000"/>
              </a:buClr>
              <a:buSzPts val="3200"/>
              <a:buFont typeface="Arial"/>
              <a:buChar char="•"/>
            </a:pPr>
            <a:r>
              <a:rPr lang="it-IT" sz="2800" b="1" dirty="0" smtClean="0">
                <a:solidFill>
                  <a:srgbClr val="000000"/>
                </a:solidFill>
                <a:latin typeface="Calibri"/>
                <a:ea typeface="Calibri"/>
                <a:cs typeface="Calibri"/>
                <a:sym typeface="Calibri"/>
              </a:rPr>
              <a:t>Il rischio di inflazione: </a:t>
            </a:r>
            <a:r>
              <a:rPr lang="it-IT" sz="2800" dirty="0" smtClean="0">
                <a:solidFill>
                  <a:srgbClr val="000000"/>
                </a:solidFill>
                <a:latin typeface="Calibri"/>
                <a:ea typeface="Calibri"/>
                <a:cs typeface="Calibri"/>
                <a:sym typeface="Calibri"/>
              </a:rPr>
              <a:t>il rischio che il tuo potere d'acquisto venga ridotto se il valore dei tuoi investimenti non tiene il passo con l'inflazione</a:t>
            </a:r>
          </a:p>
          <a:p>
            <a:pPr marL="457200" marR="0" lvl="0" indent="-457200" algn="just" rtl="0">
              <a:spcBef>
                <a:spcPts val="0"/>
              </a:spcBef>
              <a:spcAft>
                <a:spcPts val="0"/>
              </a:spcAft>
              <a:buClr>
                <a:srgbClr val="000000"/>
              </a:buClr>
              <a:buSzPts val="3200"/>
              <a:buFont typeface="Arial"/>
              <a:buChar char="•"/>
            </a:pPr>
            <a:r>
              <a:rPr lang="it-IT" sz="2800" b="1" dirty="0" smtClean="0">
                <a:solidFill>
                  <a:srgbClr val="000000"/>
                </a:solidFill>
                <a:latin typeface="Calibri"/>
                <a:ea typeface="Calibri"/>
                <a:cs typeface="Calibri"/>
                <a:sym typeface="Calibri"/>
              </a:rPr>
              <a:t>Il rischio di credito: </a:t>
            </a:r>
            <a:r>
              <a:rPr lang="it-IT" sz="2800" dirty="0" smtClean="0">
                <a:solidFill>
                  <a:srgbClr val="000000"/>
                </a:solidFill>
                <a:latin typeface="Calibri"/>
                <a:ea typeface="Calibri"/>
                <a:cs typeface="Calibri"/>
                <a:sym typeface="Calibri"/>
              </a:rPr>
              <a:t>possibilità di una perdita derivante dal mancato rimborso di un prestito da parte di un mutuatario o del mancato rispetto degli obblighi contrattuali</a:t>
            </a:r>
            <a:endParaRPr sz="1800" dirty="0">
              <a:solidFill>
                <a:srgbClr val="FF0000"/>
              </a:solidFill>
              <a:latin typeface="Calibri"/>
              <a:ea typeface="Calibri"/>
              <a:cs typeface="Calibri"/>
              <a:sym typeface="Calibri"/>
            </a:endParaRPr>
          </a:p>
        </p:txBody>
      </p:sp>
      <p:sp>
        <p:nvSpPr>
          <p:cNvPr id="207" name="Google Shape;207;p11"/>
          <p:cNvSpPr txBox="1"/>
          <p:nvPr/>
        </p:nvSpPr>
        <p:spPr>
          <a:xfrm>
            <a:off x="10845344" y="8415826"/>
            <a:ext cx="631224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solidFill>
                <a:latin typeface="Calibri"/>
                <a:ea typeface="Calibri"/>
                <a:cs typeface="Calibri"/>
                <a:sym typeface="Calibri"/>
              </a:rPr>
              <a:t>https://www.investopedia.com/terms/r/riskrewardratio.asp</a:t>
            </a:r>
            <a:endParaRPr sz="1800" b="1" dirty="0">
              <a:solidFill>
                <a:schemeClr val="tx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p:nvPr/>
        </p:nvSpPr>
        <p:spPr>
          <a:xfrm>
            <a:off x="533399" y="571500"/>
            <a:ext cx="1360232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it-IT" sz="4000" b="1" dirty="0" smtClean="0">
                <a:solidFill>
                  <a:srgbClr val="FD4FB4"/>
                </a:solidFill>
                <a:latin typeface="Calibri"/>
                <a:ea typeface="Calibri"/>
                <a:cs typeface="Calibri"/>
                <a:sym typeface="Calibri"/>
              </a:rPr>
              <a:t>Alfabetizzazione finanziaria </a:t>
            </a:r>
            <a:r>
              <a:rPr lang="it-IT" sz="4000" b="1" i="1" dirty="0" smtClean="0">
                <a:solidFill>
                  <a:srgbClr val="FD4FB4"/>
                </a:solidFill>
                <a:latin typeface="Calibri"/>
                <a:ea typeface="Calibri"/>
                <a:cs typeface="Calibri"/>
                <a:sym typeface="Calibri"/>
              </a:rPr>
              <a:t>– </a:t>
            </a:r>
            <a:r>
              <a:rPr lang="it-IT" sz="3600" b="1" i="1" dirty="0" smtClean="0">
                <a:solidFill>
                  <a:srgbClr val="FD4FB4"/>
                </a:solidFill>
                <a:latin typeface="Calibri"/>
                <a:ea typeface="Calibri"/>
                <a:cs typeface="Calibri"/>
                <a:sym typeface="Calibri"/>
              </a:rPr>
              <a:t>Rete di sicurezza finanziaria</a:t>
            </a:r>
            <a:endParaRPr lang="it-IT" sz="4000" b="1" i="1" dirty="0">
              <a:solidFill>
                <a:srgbClr val="FD4FB4"/>
              </a:solidFill>
              <a:latin typeface="Calibri"/>
              <a:ea typeface="Calibri"/>
              <a:cs typeface="Calibri"/>
              <a:sym typeface="Calibri"/>
            </a:endParaRPr>
          </a:p>
        </p:txBody>
      </p:sp>
      <p:sp>
        <p:nvSpPr>
          <p:cNvPr id="213" name="Google Shape;213;p12"/>
          <p:cNvSpPr/>
          <p:nvPr/>
        </p:nvSpPr>
        <p:spPr>
          <a:xfrm>
            <a:off x="577754" y="4420220"/>
            <a:ext cx="17024446"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smtClean="0">
                <a:solidFill>
                  <a:srgbClr val="1B1B1F"/>
                </a:solidFill>
                <a:latin typeface="Calibri"/>
                <a:ea typeface="Calibri"/>
                <a:cs typeface="Calibri"/>
                <a:sym typeface="Calibri"/>
              </a:rPr>
              <a:t>Stabilità finanziaria</a:t>
            </a:r>
            <a:endParaRPr dirty="0"/>
          </a:p>
          <a:p>
            <a:pPr marL="0" marR="0" lvl="0" indent="0" algn="just" rtl="0">
              <a:spcBef>
                <a:spcPts val="0"/>
              </a:spcBef>
              <a:spcAft>
                <a:spcPts val="0"/>
              </a:spcAft>
              <a:buNone/>
            </a:pPr>
            <a:r>
              <a:rPr lang="it-IT" sz="2800" dirty="0" smtClean="0">
                <a:solidFill>
                  <a:srgbClr val="1B1B1F"/>
                </a:solidFill>
                <a:latin typeface="Calibri"/>
                <a:ea typeface="Calibri"/>
                <a:cs typeface="Calibri"/>
                <a:sym typeface="Calibri"/>
              </a:rPr>
              <a:t>Una rete di sicurezza finanziaria ti dà stabilità finanziaria fornendo un cuscinetto per qualsiasi emergenza finanziaria. Con un piano finanziario, tutte le tue entrate e uscite sono strutturate per raggiungere il tuo obiettivo finanziario. Qualsiasi piccolo cambiamento nella routine potrebbe mettere le tue finanze fuori equilibrio.</a:t>
            </a:r>
            <a:endParaRPr sz="2800" dirty="0">
              <a:solidFill>
                <a:srgbClr val="FD4FB4"/>
              </a:solidFill>
              <a:latin typeface="Calibri"/>
              <a:ea typeface="Calibri"/>
              <a:cs typeface="Calibri"/>
              <a:sym typeface="Calibri"/>
            </a:endParaRPr>
          </a:p>
        </p:txBody>
      </p:sp>
      <p:sp>
        <p:nvSpPr>
          <p:cNvPr id="214" name="Google Shape;214;p12"/>
          <p:cNvSpPr/>
          <p:nvPr/>
        </p:nvSpPr>
        <p:spPr>
          <a:xfrm>
            <a:off x="555008" y="1714500"/>
            <a:ext cx="13999191"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dirty="0" smtClean="0">
                <a:solidFill>
                  <a:srgbClr val="1B1B1F"/>
                </a:solidFill>
                <a:latin typeface="Calibri"/>
                <a:ea typeface="Calibri"/>
                <a:cs typeface="Calibri"/>
                <a:sym typeface="Calibri"/>
              </a:rPr>
              <a:t>Un piano di sicurezza finanziaria è una combinazione di varie polizze assicurative e un conto di risparmio.</a:t>
            </a:r>
            <a:endParaRPr dirty="0"/>
          </a:p>
        </p:txBody>
      </p:sp>
      <p:sp>
        <p:nvSpPr>
          <p:cNvPr id="215" name="Google Shape;215;p12"/>
          <p:cNvSpPr/>
          <p:nvPr/>
        </p:nvSpPr>
        <p:spPr>
          <a:xfrm>
            <a:off x="555008" y="2798999"/>
            <a:ext cx="17047192"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dirty="0" smtClean="0">
                <a:solidFill>
                  <a:srgbClr val="1B1B1F"/>
                </a:solidFill>
                <a:latin typeface="Calibri"/>
                <a:ea typeface="Calibri"/>
                <a:cs typeface="Calibri"/>
                <a:sym typeface="Calibri"/>
              </a:rPr>
              <a:t>La sua funzione è quella di aiutarti a ridurre i rischi finanziari che possono essere causati da spese impreviste. Protegge te e gli obiettivi finanziari a lungo termine della tua famiglia offrendoti un piano B non farà deragliare il tuo piano finanziario complessivo.</a:t>
            </a:r>
            <a:endParaRPr sz="2800" b="1" dirty="0">
              <a:solidFill>
                <a:srgbClr val="FD4FB4"/>
              </a:solidFill>
              <a:latin typeface="Calibri"/>
              <a:ea typeface="Calibri"/>
              <a:cs typeface="Calibri"/>
              <a:sym typeface="Calibri"/>
            </a:endParaRPr>
          </a:p>
        </p:txBody>
      </p:sp>
      <p:sp>
        <p:nvSpPr>
          <p:cNvPr id="216" name="Google Shape;216;p12"/>
          <p:cNvSpPr/>
          <p:nvPr/>
        </p:nvSpPr>
        <p:spPr>
          <a:xfrm>
            <a:off x="1524000" y="6538008"/>
            <a:ext cx="16078200"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smtClean="0">
                <a:solidFill>
                  <a:srgbClr val="1B1B1F"/>
                </a:solidFill>
                <a:latin typeface="Calibri"/>
                <a:ea typeface="Calibri"/>
                <a:cs typeface="Calibri"/>
                <a:sym typeface="Calibri"/>
              </a:rPr>
              <a:t>Ti aiuta a organizzare il tuo piano finanziario</a:t>
            </a:r>
          </a:p>
          <a:p>
            <a:pPr marL="0" marR="0" lvl="0" indent="0" algn="just" rtl="0">
              <a:spcBef>
                <a:spcPts val="0"/>
              </a:spcBef>
              <a:spcAft>
                <a:spcPts val="0"/>
              </a:spcAft>
              <a:buNone/>
            </a:pPr>
            <a:r>
              <a:rPr lang="it-IT" sz="2800" dirty="0" smtClean="0">
                <a:solidFill>
                  <a:srgbClr val="1B1B1F"/>
                </a:solidFill>
                <a:latin typeface="Calibri"/>
                <a:ea typeface="Calibri"/>
                <a:cs typeface="Calibri"/>
                <a:sym typeface="Calibri"/>
              </a:rPr>
              <a:t>Un piano di rete di sicurezza fa parte del tuo piano finanziario. Averlo incluso nel tuo piano finanziario gli dà struttura e organizzazione. Una rete di sicurezza può essere classificata come una delle strategie per raggiungere i tuoi obiettivi finanziari a medio e lungo termine.</a:t>
            </a:r>
            <a:endParaRPr sz="2800" b="1" dirty="0">
              <a:solidFill>
                <a:srgbClr val="FD4FB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smtClean="0">
                <a:solidFill>
                  <a:srgbClr val="FD4FB4"/>
                </a:solidFill>
                <a:latin typeface="Calibri"/>
                <a:ea typeface="Calibri"/>
                <a:cs typeface="Calibri"/>
                <a:sym typeface="Calibri"/>
              </a:rPr>
              <a:t>2</a:t>
            </a:r>
            <a:r>
              <a:rPr lang="it-IT" sz="4000" b="1" dirty="0" smtClean="0">
                <a:solidFill>
                  <a:srgbClr val="FD4FB4"/>
                </a:solidFill>
                <a:latin typeface="Calibri"/>
                <a:ea typeface="Calibri"/>
                <a:cs typeface="Calibri"/>
                <a:sym typeface="Calibri"/>
              </a:rPr>
              <a:t>.  Mezzi alternativi al credito – </a:t>
            </a:r>
            <a:r>
              <a:rPr lang="it-IT" sz="3600" b="1" i="1" dirty="0" smtClean="0">
                <a:solidFill>
                  <a:srgbClr val="FD4FB4"/>
                </a:solidFill>
                <a:latin typeface="Calibri"/>
                <a:ea typeface="Calibri"/>
                <a:cs typeface="Calibri"/>
                <a:sym typeface="Calibri"/>
              </a:rPr>
              <a:t>Crowdfunding</a:t>
            </a:r>
            <a:endParaRPr lang="it-IT" sz="3600" b="1" i="1" dirty="0">
              <a:solidFill>
                <a:srgbClr val="FD4FB4"/>
              </a:solidFill>
              <a:latin typeface="Calibri"/>
              <a:ea typeface="Calibri"/>
              <a:cs typeface="Calibri"/>
              <a:sym typeface="Calibri"/>
            </a:endParaRPr>
          </a:p>
        </p:txBody>
      </p:sp>
      <p:sp>
        <p:nvSpPr>
          <p:cNvPr id="222" name="Google Shape;222;p13"/>
          <p:cNvSpPr txBox="1"/>
          <p:nvPr/>
        </p:nvSpPr>
        <p:spPr>
          <a:xfrm>
            <a:off x="1084290" y="4413366"/>
            <a:ext cx="16230600" cy="2492950"/>
          </a:xfrm>
          <a:prstGeom prst="rect">
            <a:avLst/>
          </a:prstGeom>
          <a:noFill/>
          <a:ln>
            <a:noFill/>
          </a:ln>
        </p:spPr>
        <p:txBody>
          <a:bodyPr spcFirstLastPara="1" wrap="square" lIns="91425" tIns="45700" rIns="91425" bIns="45700" anchor="t" anchorCtr="0">
            <a:spAutoFit/>
          </a:bodyPr>
          <a:lstStyle/>
          <a:p>
            <a:pPr marL="457200" lvl="0" indent="-457200" algn="just">
              <a:buSzPts val="2600"/>
              <a:buFont typeface="Arial" panose="020B0604020202020204" pitchFamily="34" charset="0"/>
              <a:buChar char="•"/>
            </a:pPr>
            <a:r>
              <a:rPr lang="it-IT" sz="2600" b="1" dirty="0" smtClean="0">
                <a:latin typeface="Calibri"/>
                <a:ea typeface="Calibri"/>
                <a:cs typeface="Calibri"/>
                <a:sym typeface="Calibri"/>
              </a:rPr>
              <a:t>Investimenti </a:t>
            </a:r>
            <a:r>
              <a:rPr lang="it-IT" sz="2600" b="1" dirty="0">
                <a:latin typeface="Calibri"/>
                <a:ea typeface="Calibri"/>
                <a:cs typeface="Calibri"/>
                <a:sym typeface="Calibri"/>
              </a:rPr>
              <a:t>basati sulla </a:t>
            </a:r>
            <a:r>
              <a:rPr lang="it-IT" sz="2600" b="1" dirty="0" smtClean="0">
                <a:latin typeface="Calibri"/>
                <a:ea typeface="Calibri"/>
                <a:cs typeface="Calibri"/>
                <a:sym typeface="Calibri"/>
              </a:rPr>
              <a:t>ricompensa </a:t>
            </a:r>
            <a:r>
              <a:rPr lang="it-IT" sz="2600" dirty="0" smtClean="0">
                <a:latin typeface="Calibri"/>
                <a:ea typeface="Calibri"/>
                <a:cs typeface="Calibri"/>
                <a:sym typeface="Calibri"/>
              </a:rPr>
              <a:t>(Gli </a:t>
            </a:r>
            <a:r>
              <a:rPr lang="it-IT" sz="2600" dirty="0">
                <a:latin typeface="Calibri"/>
                <a:ea typeface="Calibri"/>
                <a:cs typeface="Calibri"/>
                <a:sym typeface="Calibri"/>
              </a:rPr>
              <a:t>investitori ricevono un prodotto finale piuttosto che un </a:t>
            </a:r>
            <a:r>
              <a:rPr lang="it-IT" sz="2600" dirty="0" smtClean="0">
                <a:latin typeface="Calibri"/>
                <a:ea typeface="Calibri"/>
                <a:cs typeface="Calibri"/>
                <a:sym typeface="Calibri"/>
              </a:rPr>
              <a:t>rimborso)</a:t>
            </a:r>
          </a:p>
          <a:p>
            <a:pPr marL="457200" lvl="0" indent="-457200" algn="just">
              <a:buSzPts val="2600"/>
              <a:buFont typeface="Arial" panose="020B0604020202020204" pitchFamily="34" charset="0"/>
              <a:buChar char="•"/>
            </a:pPr>
            <a:endParaRPr lang="it-IT" sz="2600" dirty="0" smtClean="0">
              <a:latin typeface="Calibri"/>
              <a:ea typeface="Calibri"/>
              <a:cs typeface="Calibri"/>
              <a:sym typeface="Calibri"/>
            </a:endParaRPr>
          </a:p>
          <a:p>
            <a:pPr marL="457200" lvl="0" indent="-457200" algn="just">
              <a:buSzPts val="2600"/>
              <a:buFont typeface="Arial" panose="020B0604020202020204" pitchFamily="34" charset="0"/>
              <a:buChar char="•"/>
            </a:pPr>
            <a:r>
              <a:rPr lang="it-IT" sz="2600" dirty="0" smtClean="0">
                <a:latin typeface="Calibri"/>
                <a:ea typeface="Calibri"/>
                <a:cs typeface="Calibri"/>
                <a:sym typeface="Calibri"/>
              </a:rPr>
              <a:t>Formula </a:t>
            </a:r>
            <a:r>
              <a:rPr lang="it-IT" sz="2600" dirty="0">
                <a:latin typeface="Calibri"/>
                <a:ea typeface="Calibri"/>
                <a:cs typeface="Calibri"/>
                <a:sym typeface="Calibri"/>
              </a:rPr>
              <a:t>più adatta per </a:t>
            </a:r>
            <a:r>
              <a:rPr lang="it-IT" sz="2600" b="1" dirty="0">
                <a:latin typeface="Calibri"/>
                <a:ea typeface="Calibri"/>
                <a:cs typeface="Calibri"/>
                <a:sym typeface="Calibri"/>
              </a:rPr>
              <a:t>aziende basate sui prodotti </a:t>
            </a:r>
            <a:r>
              <a:rPr lang="it-IT" sz="2600" dirty="0">
                <a:latin typeface="Calibri"/>
                <a:ea typeface="Calibri"/>
                <a:cs typeface="Calibri"/>
                <a:sym typeface="Calibri"/>
              </a:rPr>
              <a:t>piuttosto che per attività basate sui </a:t>
            </a:r>
            <a:r>
              <a:rPr lang="it-IT" sz="2600" dirty="0" smtClean="0">
                <a:latin typeface="Calibri"/>
                <a:ea typeface="Calibri"/>
                <a:cs typeface="Calibri"/>
                <a:sym typeface="Calibri"/>
              </a:rPr>
              <a:t>servizi</a:t>
            </a:r>
          </a:p>
          <a:p>
            <a:pPr marL="457200" lvl="0" indent="-457200" algn="just">
              <a:buSzPts val="2600"/>
              <a:buFont typeface="Arial" panose="020B0604020202020204" pitchFamily="34" charset="0"/>
              <a:buChar char="•"/>
            </a:pPr>
            <a:endParaRPr lang="it-IT" sz="2600" dirty="0">
              <a:latin typeface="Calibri"/>
              <a:ea typeface="Calibri"/>
              <a:cs typeface="Calibri"/>
              <a:sym typeface="Calibri"/>
            </a:endParaRPr>
          </a:p>
          <a:p>
            <a:pPr marL="457200" lvl="0" indent="-457200" algn="just">
              <a:buSzPts val="2600"/>
              <a:buFont typeface="Arial" panose="020B0604020202020204" pitchFamily="34" charset="0"/>
              <a:buChar char="•"/>
            </a:pPr>
            <a:r>
              <a:rPr lang="it-IT" sz="2600" dirty="0" smtClean="0">
                <a:latin typeface="Calibri"/>
                <a:ea typeface="Calibri"/>
                <a:cs typeface="Calibri"/>
                <a:sym typeface="Calibri"/>
              </a:rPr>
              <a:t>Necessarie </a:t>
            </a:r>
            <a:r>
              <a:rPr lang="it-IT" sz="2600" b="1" dirty="0" smtClean="0">
                <a:latin typeface="Calibri"/>
                <a:ea typeface="Calibri"/>
                <a:cs typeface="Calibri"/>
                <a:sym typeface="Calibri"/>
              </a:rPr>
              <a:t>buone </a:t>
            </a:r>
            <a:r>
              <a:rPr lang="it-IT" sz="2600" b="1" dirty="0">
                <a:latin typeface="Calibri"/>
                <a:ea typeface="Calibri"/>
                <a:cs typeface="Calibri"/>
                <a:sym typeface="Calibri"/>
              </a:rPr>
              <a:t>capacità di </a:t>
            </a:r>
            <a:r>
              <a:rPr lang="it-IT" sz="2600" b="1" dirty="0" smtClean="0">
                <a:latin typeface="Calibri"/>
                <a:ea typeface="Calibri"/>
                <a:cs typeface="Calibri"/>
                <a:sym typeface="Calibri"/>
              </a:rPr>
              <a:t>marketing/comunicazione</a:t>
            </a:r>
            <a:endParaRPr lang="it-IT" sz="2600" b="1" dirty="0">
              <a:latin typeface="Calibri"/>
              <a:ea typeface="Calibri"/>
              <a:cs typeface="Calibri"/>
              <a:sym typeface="Calibri"/>
            </a:endParaRPr>
          </a:p>
          <a:p>
            <a:pPr marL="457200" lvl="0" indent="-457200" algn="just">
              <a:buSzPts val="2600"/>
              <a:buFont typeface="Arial"/>
              <a:buChar char="•"/>
            </a:pPr>
            <a:endParaRPr lang="it-IT" sz="2600" b="1" dirty="0">
              <a:latin typeface="Calibri"/>
              <a:ea typeface="Calibri"/>
              <a:cs typeface="Calibri"/>
              <a:sym typeface="Calibri"/>
            </a:endParaRPr>
          </a:p>
        </p:txBody>
      </p:sp>
      <p:sp>
        <p:nvSpPr>
          <p:cNvPr id="223" name="Google Shape;223;p13"/>
          <p:cNvSpPr/>
          <p:nvPr/>
        </p:nvSpPr>
        <p:spPr>
          <a:xfrm>
            <a:off x="609600" y="1790700"/>
            <a:ext cx="14173200" cy="13388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600" dirty="0" smtClean="0">
                <a:solidFill>
                  <a:srgbClr val="000000"/>
                </a:solidFill>
                <a:latin typeface="Calibri"/>
                <a:ea typeface="Calibri"/>
                <a:cs typeface="Calibri"/>
                <a:sym typeface="Calibri"/>
              </a:rPr>
              <a:t>Tra i mezzi alternativi più popolari al credito, c'è il crowdfunding, che include iniziative basate su internet volte a finanziare un progetto / idea imprenditoriale raccogliendo piccole somme di denaro da un gran numero di persone.</a:t>
            </a:r>
            <a:endParaRPr dirty="0"/>
          </a:p>
        </p:txBody>
      </p:sp>
      <p:graphicFrame>
        <p:nvGraphicFramePr>
          <p:cNvPr id="224" name="Google Shape;224;p13"/>
          <p:cNvGraphicFramePr/>
          <p:nvPr>
            <p:extLst>
              <p:ext uri="{D42A27DB-BD31-4B8C-83A1-F6EECF244321}">
                <p14:modId xmlns:p14="http://schemas.microsoft.com/office/powerpoint/2010/main" val="4254569249"/>
              </p:ext>
            </p:extLst>
          </p:nvPr>
        </p:nvGraphicFramePr>
        <p:xfrm>
          <a:off x="9525000" y="6210299"/>
          <a:ext cx="8763000" cy="2698345"/>
        </p:xfrm>
        <a:graphic>
          <a:graphicData uri="http://schemas.openxmlformats.org/drawingml/2006/table">
            <a:tbl>
              <a:tblPr firstRow="1" bandRow="1">
                <a:noFill/>
                <a:tableStyleId>{1FF5C7AF-9B0F-4E0D-9C11-2F6CE36D9D76}</a:tableStyleId>
              </a:tblPr>
              <a:tblGrid>
                <a:gridCol w="4081400"/>
                <a:gridCol w="4681600"/>
              </a:tblGrid>
              <a:tr h="307250">
                <a:tc>
                  <a:txBody>
                    <a:bodyPr/>
                    <a:lstStyle/>
                    <a:p>
                      <a:pPr marL="0" marR="0" lvl="0" indent="0" algn="ctr" rtl="0">
                        <a:spcBef>
                          <a:spcPts val="0"/>
                        </a:spcBef>
                        <a:spcAft>
                          <a:spcPts val="0"/>
                        </a:spcAft>
                        <a:buNone/>
                      </a:pPr>
                      <a:endParaRPr sz="1800" u="none" strike="noStrike" cap="none" dirty="0"/>
                    </a:p>
                  </a:txBody>
                  <a:tcPr marL="91450" marR="91450" marT="45725" marB="45725">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endParaRPr sz="1800" u="none" strike="noStrike" cap="none"/>
                    </a:p>
                  </a:txBody>
                  <a:tcPr marL="91450" marR="91450" marT="45725" marB="45725">
                    <a:lnT w="12700" cap="flat" cmpd="sng">
                      <a:solidFill>
                        <a:srgbClr val="AC7BDC"/>
                      </a:solidFill>
                      <a:prstDash val="solid"/>
                      <a:round/>
                      <a:headEnd type="none" w="sm" len="sm"/>
                      <a:tailEnd type="none" w="sm" len="sm"/>
                    </a:lnT>
                    <a:solidFill>
                      <a:srgbClr val="AC7BDC"/>
                    </a:solidFill>
                  </a:tcPr>
                </a:tc>
              </a:tr>
              <a:tr h="2332575">
                <a:tc>
                  <a:txBody>
                    <a:bodyPr/>
                    <a:lstStyle/>
                    <a:p>
                      <a:pPr marL="342900" marR="0" lvl="0" indent="-215900" algn="l" rtl="0">
                        <a:spcBef>
                          <a:spcPts val="0"/>
                        </a:spcBef>
                        <a:spcAft>
                          <a:spcPts val="0"/>
                        </a:spcAft>
                        <a:buSzPts val="2000"/>
                        <a:buFont typeface="Noto Sans Symbols"/>
                        <a:buNone/>
                      </a:pPr>
                      <a:endParaRPr sz="2000" b="0" i="0" u="none" strike="noStrike" cap="none" dirty="0">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it-IT" sz="2000" b="0" i="0" u="none" strike="noStrike" cap="none" dirty="0" smtClean="0">
                          <a:solidFill>
                            <a:srgbClr val="0C1139"/>
                          </a:solidFill>
                          <a:latin typeface="Calibri"/>
                          <a:ea typeface="Calibri"/>
                          <a:cs typeface="Calibri"/>
                          <a:sym typeface="Calibri"/>
                        </a:rPr>
                        <a:t>Poche barriere all'ingresso</a:t>
                      </a:r>
                    </a:p>
                    <a:p>
                      <a:pPr marL="0" marR="0" lvl="0" indent="0" algn="ctr" rtl="0">
                        <a:spcBef>
                          <a:spcPts val="0"/>
                        </a:spcBef>
                        <a:spcAft>
                          <a:spcPts val="0"/>
                        </a:spcAft>
                        <a:buClr>
                          <a:srgbClr val="0C1139"/>
                        </a:buClr>
                        <a:buSzPts val="2000"/>
                        <a:buFont typeface="Noto Sans Symbols"/>
                        <a:buNone/>
                      </a:pPr>
                      <a:endParaRPr lang="it-IT" sz="2000" b="0" i="0" u="none" strike="noStrike" cap="none" dirty="0" smtClean="0">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it-IT" sz="2000" b="0" i="0" u="none" strike="noStrike" cap="none" dirty="0" smtClean="0">
                          <a:solidFill>
                            <a:srgbClr val="0C1139"/>
                          </a:solidFill>
                          <a:latin typeface="Calibri"/>
                          <a:ea typeface="Calibri"/>
                          <a:cs typeface="Calibri"/>
                          <a:sym typeface="Calibri"/>
                        </a:rPr>
                        <a:t>Ingaggio di clienti durante il crowdfunding</a:t>
                      </a:r>
                    </a:p>
                    <a:p>
                      <a:pPr marL="0" marR="0" lvl="0" indent="0" algn="ctr" rtl="0">
                        <a:spcBef>
                          <a:spcPts val="0"/>
                        </a:spcBef>
                        <a:spcAft>
                          <a:spcPts val="0"/>
                        </a:spcAft>
                        <a:buClr>
                          <a:srgbClr val="0C1139"/>
                        </a:buClr>
                        <a:buSzPts val="2000"/>
                        <a:buFont typeface="Noto Sans Symbols"/>
                        <a:buNone/>
                      </a:pPr>
                      <a:endParaRPr lang="it-IT" sz="2000" b="0" i="0" u="none" strike="noStrike" cap="none" dirty="0" smtClean="0">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it-IT" sz="2000" b="0" i="0" u="none" strike="noStrike" cap="none" dirty="0" smtClean="0">
                          <a:solidFill>
                            <a:srgbClr val="0C1139"/>
                          </a:solidFill>
                          <a:latin typeface="Calibri"/>
                          <a:ea typeface="Calibri"/>
                          <a:cs typeface="Calibri"/>
                          <a:sym typeface="Calibri"/>
                        </a:rPr>
                        <a:t>Nessun requisito di rimborso</a:t>
                      </a:r>
                      <a:endParaRPr lang="it-IT" sz="2000" b="0" i="0" u="none" strike="noStrike" cap="none" dirty="0">
                        <a:solidFill>
                          <a:srgbClr val="0C1139"/>
                        </a:solidFill>
                        <a:latin typeface="Calibri"/>
                        <a:ea typeface="Calibri"/>
                        <a:cs typeface="Calibri"/>
                        <a:sym typeface="Calibri"/>
                      </a:endParaRPr>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marR="0" lvl="0" indent="-215900" algn="l" rtl="0">
                        <a:spcBef>
                          <a:spcPts val="0"/>
                        </a:spcBef>
                        <a:spcAft>
                          <a:spcPts val="0"/>
                        </a:spcAft>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it-IT" sz="2000" b="0" i="0" u="none" strike="noStrike" cap="none" dirty="0" smtClean="0">
                          <a:solidFill>
                            <a:schemeClr val="dk1"/>
                          </a:solidFill>
                          <a:latin typeface="Calibri"/>
                          <a:ea typeface="Calibri"/>
                          <a:cs typeface="Calibri"/>
                          <a:sym typeface="Calibri"/>
                        </a:rPr>
                        <a:t>Commissioni sulle piattaforme</a:t>
                      </a:r>
                    </a:p>
                    <a:p>
                      <a:pPr marL="0" marR="0" lvl="0" indent="0" algn="ctr" rtl="0">
                        <a:spcBef>
                          <a:spcPts val="0"/>
                        </a:spcBef>
                        <a:spcAft>
                          <a:spcPts val="0"/>
                        </a:spcAft>
                        <a:buClr>
                          <a:schemeClr val="dk1"/>
                        </a:buClr>
                        <a:buSzPts val="2000"/>
                        <a:buFont typeface="Noto Sans Symbols"/>
                        <a:buNone/>
                      </a:pPr>
                      <a:endParaRPr lang="it-IT" sz="2000" b="0" i="0" u="none" strike="noStrike" cap="none" dirty="0" smtClean="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it-IT" sz="2000" b="0" i="0" u="none" strike="noStrike" cap="none" dirty="0" smtClean="0">
                          <a:solidFill>
                            <a:schemeClr val="dk1"/>
                          </a:solidFill>
                          <a:latin typeface="Calibri"/>
                          <a:ea typeface="Calibri"/>
                          <a:cs typeface="Calibri"/>
                          <a:sym typeface="Calibri"/>
                        </a:rPr>
                        <a:t>Elevato sforzo per organizzare una campagna di successo</a:t>
                      </a:r>
                    </a:p>
                    <a:p>
                      <a:pPr marL="0" marR="0" lvl="0" indent="0" algn="ctr" rtl="0">
                        <a:spcBef>
                          <a:spcPts val="0"/>
                        </a:spcBef>
                        <a:spcAft>
                          <a:spcPts val="0"/>
                        </a:spcAft>
                        <a:buClr>
                          <a:schemeClr val="dk1"/>
                        </a:buClr>
                        <a:buSzPts val="2000"/>
                        <a:buFont typeface="Noto Sans Symbols"/>
                        <a:buNone/>
                      </a:pPr>
                      <a:endParaRPr lang="it-IT" sz="2000" b="0" i="0" u="none" strike="noStrike" cap="none" dirty="0" smtClean="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it-IT" sz="2000" b="0" i="0" u="none" strike="noStrike" cap="none" dirty="0" smtClean="0">
                          <a:solidFill>
                            <a:schemeClr val="dk1"/>
                          </a:solidFill>
                          <a:latin typeface="Calibri"/>
                          <a:ea typeface="Calibri"/>
                          <a:cs typeface="Calibri"/>
                          <a:sym typeface="Calibri"/>
                        </a:rPr>
                        <a:t>Idoneità solo per alcune aziende</a:t>
                      </a:r>
                      <a:endParaRPr lang="it-IT" sz="2000" b="0" i="0" u="none" strike="noStrike" cap="none" dirty="0">
                        <a:solidFill>
                          <a:schemeClr val="dk1"/>
                        </a:solidFill>
                        <a:latin typeface="Calibri"/>
                        <a:ea typeface="Calibri"/>
                        <a:cs typeface="Calibri"/>
                        <a:sym typeface="Calibri"/>
                      </a:endParaRPr>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r>
            </a:tbl>
          </a:graphicData>
        </a:graphic>
      </p:graphicFrame>
      <p:sp>
        <p:nvSpPr>
          <p:cNvPr id="225" name="Google Shape;225;p13"/>
          <p:cNvSpPr/>
          <p:nvPr/>
        </p:nvSpPr>
        <p:spPr>
          <a:xfrm>
            <a:off x="609600" y="3317676"/>
            <a:ext cx="17221200" cy="8925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600" dirty="0" smtClean="0">
                <a:solidFill>
                  <a:srgbClr val="000000"/>
                </a:solidFill>
                <a:latin typeface="Calibri"/>
                <a:ea typeface="Calibri"/>
                <a:cs typeface="Calibri"/>
                <a:sym typeface="Calibri"/>
              </a:rPr>
              <a:t>Questo meccanismo di finanziamento è caratterizzato da minori costi di intermediazione e minore enfasi sulla valutazione del rischio. Altre caratteristiche:</a:t>
            </a:r>
            <a:endParaRPr dirty="0"/>
          </a:p>
        </p:txBody>
      </p:sp>
      <p:pic>
        <p:nvPicPr>
          <p:cNvPr id="226" name="Google Shape;226;p13"/>
          <p:cNvPicPr preferRelativeResize="0"/>
          <p:nvPr/>
        </p:nvPicPr>
        <p:blipFill rotWithShape="1">
          <a:blip r:embed="rId3">
            <a:alphaModFix/>
          </a:blip>
          <a:srcRect/>
          <a:stretch/>
        </p:blipFill>
        <p:spPr>
          <a:xfrm>
            <a:off x="10744200" y="6090920"/>
            <a:ext cx="1492345" cy="630102"/>
          </a:xfrm>
          <a:prstGeom prst="rect">
            <a:avLst/>
          </a:prstGeom>
          <a:noFill/>
          <a:ln>
            <a:noFill/>
          </a:ln>
        </p:spPr>
      </p:pic>
      <p:pic>
        <p:nvPicPr>
          <p:cNvPr id="227" name="Google Shape;227;p13"/>
          <p:cNvPicPr preferRelativeResize="0"/>
          <p:nvPr/>
        </p:nvPicPr>
        <p:blipFill rotWithShape="1">
          <a:blip r:embed="rId4">
            <a:alphaModFix/>
          </a:blip>
          <a:srcRect/>
          <a:stretch/>
        </p:blipFill>
        <p:spPr>
          <a:xfrm>
            <a:off x="15163800" y="6090920"/>
            <a:ext cx="1412384" cy="5613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p:nvPr/>
        </p:nvSpPr>
        <p:spPr>
          <a:xfrm>
            <a:off x="609600" y="571500"/>
            <a:ext cx="14935200" cy="126184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dirty="0" smtClean="0">
                <a:solidFill>
                  <a:srgbClr val="FD4FB4"/>
                </a:solidFill>
                <a:latin typeface="Calibri"/>
                <a:ea typeface="Calibri"/>
                <a:cs typeface="Calibri"/>
                <a:sym typeface="Calibri"/>
              </a:rPr>
              <a:t>2. </a:t>
            </a:r>
            <a:r>
              <a:rPr lang="it-IT" sz="4000" b="1" dirty="0" smtClean="0">
                <a:solidFill>
                  <a:srgbClr val="FD4FB4"/>
                </a:solidFill>
                <a:latin typeface="Calibri"/>
                <a:ea typeface="Calibri"/>
                <a:cs typeface="Calibri"/>
                <a:sym typeface="Calibri"/>
              </a:rPr>
              <a:t>Mezzi alternativi al credito</a:t>
            </a:r>
            <a:endParaRPr lang="it-IT" sz="4000" b="1" dirty="0" smtClean="0">
              <a:solidFill>
                <a:srgbClr val="FD4FB4"/>
              </a:solidFill>
              <a:latin typeface="Calibri"/>
              <a:ea typeface="Calibri"/>
              <a:cs typeface="Calibri"/>
              <a:sym typeface="Calibri"/>
            </a:endParaRPr>
          </a:p>
          <a:p>
            <a:pPr marR="0" lvl="0" algn="l" rtl="0">
              <a:spcBef>
                <a:spcPts val="0"/>
              </a:spcBef>
              <a:spcAft>
                <a:spcPts val="0"/>
              </a:spcAft>
            </a:pPr>
            <a:r>
              <a:rPr lang="it-IT" sz="3600" b="1" i="1" dirty="0" smtClean="0">
                <a:solidFill>
                  <a:srgbClr val="FD4FB4"/>
                </a:solidFill>
                <a:latin typeface="Calibri"/>
                <a:ea typeface="Calibri"/>
                <a:cs typeface="Calibri"/>
                <a:sym typeface="Calibri"/>
              </a:rPr>
              <a:t>Come avviare una campagna di crowdfunding</a:t>
            </a:r>
            <a:endParaRPr lang="it-IT" sz="3600" b="1" i="1" dirty="0">
              <a:solidFill>
                <a:srgbClr val="FD4FB4"/>
              </a:solidFill>
              <a:latin typeface="Calibri"/>
              <a:ea typeface="Calibri"/>
              <a:cs typeface="Calibri"/>
              <a:sym typeface="Calibri"/>
            </a:endParaRPr>
          </a:p>
        </p:txBody>
      </p:sp>
      <p:sp>
        <p:nvSpPr>
          <p:cNvPr id="233" name="Google Shape;233;p14"/>
          <p:cNvSpPr/>
          <p:nvPr/>
        </p:nvSpPr>
        <p:spPr>
          <a:xfrm>
            <a:off x="609600" y="2029290"/>
            <a:ext cx="9982200" cy="4093388"/>
          </a:xfrm>
          <a:prstGeom prst="rect">
            <a:avLst/>
          </a:prstGeom>
          <a:noFill/>
          <a:ln>
            <a:noFill/>
          </a:ln>
        </p:spPr>
        <p:txBody>
          <a:bodyPr spcFirstLastPara="1" wrap="square" lIns="91425" tIns="45700" rIns="91425" bIns="45700" anchor="t" anchorCtr="0">
            <a:spAutoFit/>
          </a:bodyPr>
          <a:lstStyle/>
          <a:p>
            <a:pPr lvl="0" algn="just"/>
            <a:r>
              <a:rPr lang="it-IT" sz="2600" dirty="0">
                <a:latin typeface="Calibri"/>
                <a:ea typeface="Calibri"/>
                <a:cs typeface="Calibri"/>
                <a:sym typeface="Calibri"/>
              </a:rPr>
              <a:t>Per scegliere la piattaforma giusta per una campagna di crowdfunding, è necessario porsi le seguenti domande:</a:t>
            </a:r>
          </a:p>
          <a:p>
            <a:pPr lvl="0" algn="just"/>
            <a:endParaRPr lang="it-IT" sz="2600" dirty="0">
              <a:latin typeface="Calibri"/>
              <a:ea typeface="Calibri"/>
              <a:cs typeface="Calibri"/>
              <a:sym typeface="Calibri"/>
            </a:endParaRPr>
          </a:p>
          <a:p>
            <a:pPr lvl="0" algn="just"/>
            <a:r>
              <a:rPr lang="it-IT" sz="2600" dirty="0">
                <a:latin typeface="Calibri"/>
                <a:ea typeface="Calibri"/>
                <a:cs typeface="Calibri"/>
                <a:sym typeface="Calibri"/>
              </a:rPr>
              <a:t>1. </a:t>
            </a:r>
            <a:r>
              <a:rPr lang="it-IT" sz="2600" b="1" dirty="0">
                <a:latin typeface="Calibri"/>
                <a:ea typeface="Calibri"/>
                <a:cs typeface="Calibri"/>
                <a:sym typeface="Calibri"/>
              </a:rPr>
              <a:t>Qual è il modello di crowdfunding della piattaforma?</a:t>
            </a:r>
          </a:p>
          <a:p>
            <a:pPr lvl="0" algn="just"/>
            <a:r>
              <a:rPr lang="it-IT" sz="2400" dirty="0">
                <a:latin typeface="Calibri"/>
                <a:ea typeface="Calibri"/>
                <a:cs typeface="Calibri"/>
                <a:sym typeface="Calibri"/>
              </a:rPr>
              <a:t>Reward-based (il più adatto per le piccole imprese)? Modello basato sulle azioni? Modello basato sulle donazioni?</a:t>
            </a:r>
          </a:p>
          <a:p>
            <a:pPr lvl="0" algn="just"/>
            <a:endParaRPr lang="it-IT" sz="2600" dirty="0">
              <a:latin typeface="Calibri"/>
              <a:ea typeface="Calibri"/>
              <a:cs typeface="Calibri"/>
              <a:sym typeface="Calibri"/>
            </a:endParaRPr>
          </a:p>
          <a:p>
            <a:pPr lvl="0" algn="just"/>
            <a:r>
              <a:rPr lang="it-IT" sz="2600" dirty="0">
                <a:latin typeface="Calibri"/>
                <a:ea typeface="Calibri"/>
                <a:cs typeface="Calibri"/>
                <a:sym typeface="Calibri"/>
              </a:rPr>
              <a:t>2</a:t>
            </a:r>
            <a:r>
              <a:rPr lang="it-IT" sz="2600" b="1" dirty="0">
                <a:latin typeface="Calibri"/>
                <a:ea typeface="Calibri"/>
                <a:cs typeface="Calibri"/>
                <a:sym typeface="Calibri"/>
              </a:rPr>
              <a:t>. Cosa succede se non si raggiunge la somma sperata?</a:t>
            </a:r>
          </a:p>
          <a:p>
            <a:pPr lvl="0" algn="just"/>
            <a:r>
              <a:rPr lang="it-IT" sz="2400" dirty="0">
                <a:latin typeface="Calibri"/>
                <a:ea typeface="Calibri"/>
                <a:cs typeface="Calibri"/>
                <a:sym typeface="Calibri"/>
              </a:rPr>
              <a:t>Tieni presente che le campagne "tutto o niente" hanno spesso più successo delle campagne </a:t>
            </a:r>
            <a:r>
              <a:rPr lang="it-IT" sz="2400" dirty="0" err="1">
                <a:latin typeface="Calibri"/>
                <a:ea typeface="Calibri"/>
                <a:cs typeface="Calibri"/>
                <a:sym typeface="Calibri"/>
              </a:rPr>
              <a:t>keep-it</a:t>
            </a:r>
            <a:r>
              <a:rPr lang="it-IT" sz="2400" dirty="0">
                <a:latin typeface="Calibri"/>
                <a:ea typeface="Calibri"/>
                <a:cs typeface="Calibri"/>
                <a:sym typeface="Calibri"/>
              </a:rPr>
              <a:t> </a:t>
            </a:r>
            <a:r>
              <a:rPr lang="it-IT" sz="2400" dirty="0" err="1" smtClean="0">
                <a:latin typeface="Calibri"/>
                <a:ea typeface="Calibri"/>
                <a:cs typeface="Calibri"/>
                <a:sym typeface="Calibri"/>
              </a:rPr>
              <a:t>all</a:t>
            </a:r>
            <a:endParaRPr lang="it-IT" sz="2400" dirty="0">
              <a:latin typeface="Calibri"/>
              <a:ea typeface="Calibri"/>
              <a:cs typeface="Calibri"/>
              <a:sym typeface="Calibri"/>
            </a:endParaRPr>
          </a:p>
        </p:txBody>
      </p:sp>
      <p:grpSp>
        <p:nvGrpSpPr>
          <p:cNvPr id="234" name="Google Shape;234;p14"/>
          <p:cNvGrpSpPr/>
          <p:nvPr/>
        </p:nvGrpSpPr>
        <p:grpSpPr>
          <a:xfrm>
            <a:off x="11071223" y="2654975"/>
            <a:ext cx="6911976" cy="2488485"/>
            <a:chOff x="12611099" y="4745076"/>
            <a:chExt cx="4914901" cy="2488485"/>
          </a:xfrm>
        </p:grpSpPr>
        <p:sp>
          <p:nvSpPr>
            <p:cNvPr id="235" name="Google Shape;235;p14"/>
            <p:cNvSpPr txBox="1"/>
            <p:nvPr/>
          </p:nvSpPr>
          <p:spPr>
            <a:xfrm>
              <a:off x="12611099" y="4745076"/>
              <a:ext cx="4332205" cy="461624"/>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smtClean="0">
                  <a:solidFill>
                    <a:schemeClr val="lt1"/>
                  </a:solidFill>
                  <a:latin typeface="Calibri"/>
                  <a:ea typeface="Calibri"/>
                  <a:cs typeface="Calibri"/>
                  <a:sym typeface="Calibri"/>
                </a:rPr>
                <a:t>Una piattaforme specializzata per le donne</a:t>
              </a:r>
              <a:endParaRPr lang="it-IT" sz="2400" b="1" dirty="0">
                <a:solidFill>
                  <a:schemeClr val="lt1"/>
                </a:solidFill>
                <a:latin typeface="Calibri"/>
                <a:ea typeface="Calibri"/>
                <a:cs typeface="Calibri"/>
                <a:sym typeface="Calibri"/>
              </a:endParaRPr>
            </a:p>
          </p:txBody>
        </p:sp>
        <p:sp>
          <p:nvSpPr>
            <p:cNvPr id="236" name="Google Shape;236;p14"/>
            <p:cNvSpPr/>
            <p:nvPr/>
          </p:nvSpPr>
          <p:spPr>
            <a:xfrm>
              <a:off x="12611100" y="5202276"/>
              <a:ext cx="4914900" cy="2031285"/>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lvl="0" algn="just"/>
              <a:r>
                <a:rPr lang="en-US" sz="2200" u="sng" dirty="0">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IFundWomen</a:t>
              </a:r>
              <a:r>
                <a:rPr lang="en-US" sz="2200" dirty="0">
                  <a:solidFill>
                    <a:srgbClr val="000000"/>
                  </a:solidFill>
                  <a:latin typeface="Calibri"/>
                  <a:ea typeface="Calibri"/>
                  <a:cs typeface="Calibri"/>
                  <a:sym typeface="Calibri"/>
                </a:rPr>
                <a:t> </a:t>
              </a:r>
              <a:r>
                <a:rPr lang="it-IT" sz="2200" dirty="0">
                  <a:solidFill>
                    <a:schemeClr val="dk1"/>
                  </a:solidFill>
                  <a:latin typeface="Calibri"/>
                  <a:ea typeface="Calibri"/>
                  <a:cs typeface="Calibri"/>
                  <a:sym typeface="Calibri"/>
                </a:rPr>
                <a:t>è ampiamente riconosciuta come leader nel crowdfunding per le donne fondatrici di imprese. Offre inoltre ai suoi membri un corso online su come raccogliere fondi</a:t>
              </a:r>
              <a:r>
                <a:rPr lang="it-IT" sz="2200" dirty="0" smtClean="0">
                  <a:solidFill>
                    <a:schemeClr val="dk1"/>
                  </a:solidFill>
                  <a:latin typeface="Calibri"/>
                  <a:ea typeface="Calibri"/>
                  <a:cs typeface="Calibri"/>
                  <a:sym typeface="Calibri"/>
                </a:rPr>
                <a:t>.</a:t>
              </a:r>
            </a:p>
            <a:p>
              <a:pPr lvl="0" algn="just"/>
              <a:endParaRPr sz="20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dirty="0" smtClean="0">
                  <a:latin typeface="Calibri"/>
                  <a:ea typeface="Calibri"/>
                  <a:cs typeface="Calibri"/>
                  <a:sym typeface="Calibri"/>
                </a:rPr>
                <a:t>Fonte</a:t>
              </a:r>
              <a:r>
                <a:rPr lang="en-US" sz="1800" dirty="0" smtClean="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IFundWomen website </a:t>
              </a:r>
              <a:endParaRPr dirty="0"/>
            </a:p>
          </p:txBody>
        </p:sp>
      </p:grpSp>
      <p:pic>
        <p:nvPicPr>
          <p:cNvPr id="237" name="Google Shape;237;p14"/>
          <p:cNvPicPr preferRelativeResize="0"/>
          <p:nvPr/>
        </p:nvPicPr>
        <p:blipFill rotWithShape="1">
          <a:blip r:embed="rId4">
            <a:alphaModFix/>
          </a:blip>
          <a:srcRect/>
          <a:stretch/>
        </p:blipFill>
        <p:spPr>
          <a:xfrm>
            <a:off x="11071225" y="5143500"/>
            <a:ext cx="6924675" cy="3714750"/>
          </a:xfrm>
          <a:prstGeom prst="rect">
            <a:avLst/>
          </a:prstGeom>
          <a:noFill/>
          <a:ln>
            <a:noFill/>
          </a:ln>
        </p:spPr>
      </p:pic>
      <p:sp>
        <p:nvSpPr>
          <p:cNvPr id="238" name="Google Shape;238;p14"/>
          <p:cNvSpPr/>
          <p:nvPr/>
        </p:nvSpPr>
        <p:spPr>
          <a:xfrm>
            <a:off x="1447800" y="6258664"/>
            <a:ext cx="9144000" cy="2831504"/>
          </a:xfrm>
          <a:prstGeom prst="rect">
            <a:avLst/>
          </a:prstGeom>
          <a:noFill/>
          <a:ln>
            <a:noFill/>
          </a:ln>
        </p:spPr>
        <p:txBody>
          <a:bodyPr spcFirstLastPara="1" wrap="square" lIns="91425" tIns="45700" rIns="91425" bIns="45700" anchor="t" anchorCtr="0">
            <a:spAutoFit/>
          </a:bodyPr>
          <a:lstStyle/>
          <a:p>
            <a:pPr lvl="0" algn="just"/>
            <a:r>
              <a:rPr lang="it-IT" sz="2600" b="1" dirty="0" smtClean="0">
                <a:latin typeface="Calibri"/>
                <a:ea typeface="Calibri"/>
                <a:cs typeface="Calibri"/>
                <a:sym typeface="Calibri"/>
              </a:rPr>
              <a:t>3. Quali </a:t>
            </a:r>
            <a:r>
              <a:rPr lang="it-IT" sz="2600" b="1" dirty="0">
                <a:latin typeface="Calibri"/>
                <a:ea typeface="Calibri"/>
                <a:cs typeface="Calibri"/>
                <a:sym typeface="Calibri"/>
              </a:rPr>
              <a:t>sono i target di riferimento della piattaforma?</a:t>
            </a:r>
          </a:p>
          <a:p>
            <a:pPr lvl="0" algn="just"/>
            <a:r>
              <a:rPr lang="it-IT" sz="2400" dirty="0">
                <a:latin typeface="Calibri"/>
                <a:ea typeface="Calibri"/>
                <a:cs typeface="Calibri"/>
                <a:sym typeface="Calibri"/>
              </a:rPr>
              <a:t>Piattaforma generalizzata vs piattaforma </a:t>
            </a:r>
            <a:r>
              <a:rPr lang="it-IT" sz="2400" dirty="0" smtClean="0">
                <a:latin typeface="Calibri"/>
                <a:ea typeface="Calibri"/>
                <a:cs typeface="Calibri"/>
                <a:sym typeface="Calibri"/>
              </a:rPr>
              <a:t>specializzata</a:t>
            </a:r>
            <a:endParaRPr lang="it-IT" sz="2400" dirty="0">
              <a:latin typeface="Calibri"/>
              <a:ea typeface="Calibri"/>
              <a:cs typeface="Calibri"/>
              <a:sym typeface="Calibri"/>
            </a:endParaRPr>
          </a:p>
          <a:p>
            <a:pPr marL="0" marR="0" lvl="0" indent="0" algn="just" rtl="0">
              <a:spcBef>
                <a:spcPts val="0"/>
              </a:spcBef>
              <a:spcAft>
                <a:spcPts val="0"/>
              </a:spcAft>
              <a:buNone/>
            </a:pPr>
            <a:endParaRPr lang="en-US" sz="2600" b="1" dirty="0" smtClean="0">
              <a:solidFill>
                <a:srgbClr val="000000"/>
              </a:solidFill>
              <a:latin typeface="Calibri"/>
              <a:ea typeface="Calibri"/>
              <a:cs typeface="Calibri"/>
              <a:sym typeface="Calibri"/>
            </a:endParaRPr>
          </a:p>
          <a:p>
            <a:pPr lvl="0" algn="just"/>
            <a:r>
              <a:rPr lang="it-IT" sz="2600" b="1" dirty="0" smtClean="0">
                <a:latin typeface="Calibri"/>
                <a:ea typeface="Calibri"/>
                <a:cs typeface="Calibri"/>
                <a:sym typeface="Calibri"/>
              </a:rPr>
              <a:t>4</a:t>
            </a:r>
            <a:r>
              <a:rPr lang="it-IT" sz="2600" b="1" dirty="0">
                <a:latin typeface="Calibri"/>
                <a:ea typeface="Calibri"/>
                <a:cs typeface="Calibri"/>
                <a:sym typeface="Calibri"/>
              </a:rPr>
              <a:t>. Quanto costerà?</a:t>
            </a:r>
          </a:p>
          <a:p>
            <a:pPr lvl="0" algn="just"/>
            <a:r>
              <a:rPr lang="it-IT" sz="2400" dirty="0">
                <a:latin typeface="Calibri"/>
                <a:ea typeface="Calibri"/>
                <a:cs typeface="Calibri"/>
                <a:sym typeface="Calibri"/>
              </a:rPr>
              <a:t>Cerca le tariffe esatte della piattaforma, considerando anche le tasse sulla somma raccolta.</a:t>
            </a:r>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it-IT" sz="4000" b="1" dirty="0" smtClean="0">
                <a:solidFill>
                  <a:srgbClr val="FD4FB4"/>
                </a:solidFill>
                <a:latin typeface="Calibri"/>
                <a:ea typeface="Calibri"/>
                <a:cs typeface="Calibri"/>
                <a:sym typeface="Calibri"/>
              </a:rPr>
              <a:t>Mezzi alternative la credito </a:t>
            </a:r>
            <a:r>
              <a:rPr lang="en-US" sz="4000" b="1" dirty="0" smtClean="0">
                <a:solidFill>
                  <a:srgbClr val="FD4FB4"/>
                </a:solidFill>
                <a:latin typeface="Calibri"/>
                <a:ea typeface="Calibri"/>
                <a:cs typeface="Calibri"/>
                <a:sym typeface="Calibri"/>
              </a:rPr>
              <a:t>– </a:t>
            </a:r>
            <a:r>
              <a:rPr lang="en-US" sz="3600" b="1" i="1" dirty="0">
                <a:solidFill>
                  <a:srgbClr val="FD4FB4"/>
                </a:solidFill>
                <a:latin typeface="Calibri"/>
                <a:ea typeface="Calibri"/>
                <a:cs typeface="Calibri"/>
                <a:sym typeface="Calibri"/>
              </a:rPr>
              <a:t>Business Angels &amp; Venture Capitalists</a:t>
            </a:r>
            <a:endParaRPr sz="3600" b="1" i="1" dirty="0">
              <a:solidFill>
                <a:srgbClr val="FD4FB4"/>
              </a:solidFill>
              <a:latin typeface="Calibri"/>
              <a:ea typeface="Calibri"/>
              <a:cs typeface="Calibri"/>
              <a:sym typeface="Calibri"/>
            </a:endParaRPr>
          </a:p>
        </p:txBody>
      </p:sp>
      <p:sp>
        <p:nvSpPr>
          <p:cNvPr id="245" name="Google Shape;245;p15"/>
          <p:cNvSpPr txBox="1"/>
          <p:nvPr/>
        </p:nvSpPr>
        <p:spPr>
          <a:xfrm>
            <a:off x="609600" y="1931566"/>
            <a:ext cx="11430000" cy="34624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700" b="1" dirty="0">
                <a:solidFill>
                  <a:srgbClr val="000000"/>
                </a:solidFill>
                <a:latin typeface="Calibri"/>
                <a:ea typeface="Calibri"/>
                <a:cs typeface="Calibri"/>
                <a:sym typeface="Calibri"/>
              </a:rPr>
              <a:t>BUSINESS ANGELS</a:t>
            </a:r>
            <a:endParaRPr dirty="0"/>
          </a:p>
          <a:p>
            <a:pPr marL="0" marR="0" lvl="0" indent="0" algn="just" rtl="0">
              <a:spcBef>
                <a:spcPts val="0"/>
              </a:spcBef>
              <a:spcAft>
                <a:spcPts val="0"/>
              </a:spcAft>
              <a:buNone/>
            </a:pPr>
            <a:endParaRPr sz="2400" b="1" dirty="0">
              <a:solidFill>
                <a:srgbClr val="000000"/>
              </a:solidFill>
              <a:latin typeface="Calibri"/>
              <a:ea typeface="Calibri"/>
              <a:cs typeface="Calibri"/>
              <a:sym typeface="Calibri"/>
            </a:endParaRPr>
          </a:p>
          <a:p>
            <a:pPr marL="342900" lvl="0" indent="-342900" algn="just">
              <a:buSzPts val="2400"/>
              <a:buFont typeface="Arial" panose="020B0604020202020204" pitchFamily="34" charset="0"/>
              <a:buChar char="•"/>
            </a:pPr>
            <a:r>
              <a:rPr lang="it-IT" sz="2400" b="1" dirty="0" smtClean="0">
                <a:latin typeface="Calibri"/>
                <a:ea typeface="Calibri"/>
                <a:cs typeface="Calibri"/>
                <a:sym typeface="Calibri"/>
              </a:rPr>
              <a:t>Investitori </a:t>
            </a:r>
            <a:r>
              <a:rPr lang="it-IT" sz="2400" b="1" dirty="0">
                <a:latin typeface="Calibri"/>
                <a:ea typeface="Calibri"/>
                <a:cs typeface="Calibri"/>
                <a:sym typeface="Calibri"/>
              </a:rPr>
              <a:t>privati</a:t>
            </a:r>
            <a:r>
              <a:rPr lang="it-IT" sz="2400" dirty="0">
                <a:latin typeface="Calibri"/>
                <a:ea typeface="Calibri"/>
                <a:cs typeface="Calibri"/>
                <a:sym typeface="Calibri"/>
              </a:rPr>
              <a:t> (tipicamente manager o imprenditori) che investono il proprio denaro in idee innovative con un elevato potenziale di redditività, </a:t>
            </a:r>
            <a:r>
              <a:rPr lang="it-IT" sz="2400" b="1" dirty="0">
                <a:latin typeface="Calibri"/>
                <a:ea typeface="Calibri"/>
                <a:cs typeface="Calibri"/>
                <a:sym typeface="Calibri"/>
              </a:rPr>
              <a:t>in cambio di capitale proprio;</a:t>
            </a:r>
          </a:p>
          <a:p>
            <a:pPr marL="457200" lvl="0" indent="-457200" algn="just">
              <a:buSzPts val="2400"/>
              <a:buFont typeface="Arial"/>
              <a:buChar char="•"/>
            </a:pPr>
            <a:endParaRPr lang="it-IT" sz="2400" dirty="0">
              <a:latin typeface="Calibri"/>
              <a:ea typeface="Calibri"/>
              <a:cs typeface="Calibri"/>
              <a:sym typeface="Calibri"/>
            </a:endParaRPr>
          </a:p>
          <a:p>
            <a:pPr marL="342900" lvl="0" indent="-342900" algn="just">
              <a:buSzPts val="2400"/>
              <a:buFont typeface="Arial" panose="020B0604020202020204" pitchFamily="34" charset="0"/>
              <a:buChar char="•"/>
            </a:pPr>
            <a:r>
              <a:rPr lang="it-IT" sz="2400" dirty="0" smtClean="0">
                <a:latin typeface="Calibri"/>
                <a:ea typeface="Calibri"/>
                <a:cs typeface="Calibri"/>
                <a:sym typeface="Calibri"/>
              </a:rPr>
              <a:t>Nella </a:t>
            </a:r>
            <a:r>
              <a:rPr lang="it-IT" sz="2400" b="1" dirty="0">
                <a:latin typeface="Calibri"/>
                <a:ea typeface="Calibri"/>
                <a:cs typeface="Calibri"/>
                <a:sym typeface="Calibri"/>
              </a:rPr>
              <a:t>prima fase della raccolta</a:t>
            </a:r>
            <a:r>
              <a:rPr lang="it-IT" sz="2400" dirty="0">
                <a:latin typeface="Calibri"/>
                <a:ea typeface="Calibri"/>
                <a:cs typeface="Calibri"/>
                <a:sym typeface="Calibri"/>
              </a:rPr>
              <a:t> fondi tendono a investire </a:t>
            </a:r>
            <a:r>
              <a:rPr lang="it-IT" sz="2400" b="1" dirty="0">
                <a:latin typeface="Calibri"/>
                <a:ea typeface="Calibri"/>
                <a:cs typeface="Calibri"/>
                <a:sym typeface="Calibri"/>
              </a:rPr>
              <a:t>importi inferiori</a:t>
            </a:r>
            <a:r>
              <a:rPr lang="it-IT" sz="2400" dirty="0">
                <a:latin typeface="Calibri"/>
                <a:ea typeface="Calibri"/>
                <a:cs typeface="Calibri"/>
                <a:sym typeface="Calibri"/>
              </a:rPr>
              <a:t>;</a:t>
            </a:r>
          </a:p>
          <a:p>
            <a:pPr marL="457200" lvl="0" indent="-457200" algn="just">
              <a:buSzPts val="2400"/>
              <a:buFont typeface="Arial"/>
              <a:buChar char="•"/>
            </a:pPr>
            <a:endParaRPr lang="it-IT" sz="2400" dirty="0">
              <a:latin typeface="Calibri"/>
              <a:ea typeface="Calibri"/>
              <a:cs typeface="Calibri"/>
              <a:sym typeface="Calibri"/>
            </a:endParaRPr>
          </a:p>
          <a:p>
            <a:pPr marL="342900" lvl="0" indent="-342900" algn="just">
              <a:buSzPts val="2400"/>
              <a:buFont typeface="Arial" panose="020B0604020202020204" pitchFamily="34" charset="0"/>
              <a:buChar char="•"/>
            </a:pPr>
            <a:r>
              <a:rPr lang="it-IT" sz="2400" dirty="0" smtClean="0">
                <a:latin typeface="Calibri"/>
                <a:ea typeface="Calibri"/>
                <a:cs typeface="Calibri"/>
                <a:sym typeface="Calibri"/>
              </a:rPr>
              <a:t>All'interno </a:t>
            </a:r>
            <a:r>
              <a:rPr lang="it-IT" sz="2400" dirty="0">
                <a:latin typeface="Calibri"/>
                <a:ea typeface="Calibri"/>
                <a:cs typeface="Calibri"/>
                <a:sym typeface="Calibri"/>
              </a:rPr>
              <a:t>dell'azienda, forniranno </a:t>
            </a:r>
            <a:r>
              <a:rPr lang="it-IT" sz="2400" b="1" dirty="0">
                <a:latin typeface="Calibri"/>
                <a:ea typeface="Calibri"/>
                <a:cs typeface="Calibri"/>
                <a:sym typeface="Calibri"/>
              </a:rPr>
              <a:t>opportunità di tutoraggio e networking</a:t>
            </a:r>
            <a:r>
              <a:rPr lang="it-IT" sz="2400" dirty="0">
                <a:latin typeface="Calibri"/>
                <a:ea typeface="Calibri"/>
                <a:cs typeface="Calibri"/>
                <a:sym typeface="Calibri"/>
              </a:rPr>
              <a:t>.</a:t>
            </a:r>
            <a:endParaRPr lang="it-IT" sz="2400" dirty="0">
              <a:latin typeface="Calibri"/>
              <a:ea typeface="Calibri"/>
              <a:cs typeface="Calibri"/>
              <a:sym typeface="Calibri"/>
            </a:endParaRPr>
          </a:p>
        </p:txBody>
      </p:sp>
      <p:sp>
        <p:nvSpPr>
          <p:cNvPr id="246" name="Google Shape;246;p15"/>
          <p:cNvSpPr/>
          <p:nvPr/>
        </p:nvSpPr>
        <p:spPr>
          <a:xfrm>
            <a:off x="12649200" y="2552700"/>
            <a:ext cx="5162550" cy="6186269"/>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lvl="0" algn="just"/>
            <a:r>
              <a:rPr lang="it-IT" sz="2200" dirty="0">
                <a:latin typeface="Calibri"/>
                <a:ea typeface="Calibri"/>
                <a:cs typeface="Calibri"/>
                <a:sym typeface="Calibri"/>
              </a:rPr>
              <a:t>Per iniziare a finanziare un'idea imprenditoriale, i Business Angels possono offrire un grande supporto.</a:t>
            </a:r>
          </a:p>
          <a:p>
            <a:pPr lvl="0" algn="just"/>
            <a:endParaRPr lang="it-IT" sz="2200" dirty="0">
              <a:latin typeface="Calibri"/>
              <a:ea typeface="Calibri"/>
              <a:cs typeface="Calibri"/>
              <a:sym typeface="Calibri"/>
            </a:endParaRPr>
          </a:p>
          <a:p>
            <a:pPr lvl="0" algn="just"/>
            <a:r>
              <a:rPr lang="it-IT" sz="2200" dirty="0">
                <a:latin typeface="Calibri"/>
                <a:ea typeface="Calibri"/>
                <a:cs typeface="Calibri"/>
                <a:sym typeface="Calibri"/>
              </a:rPr>
              <a:t>Tuttavia, ci sono alcuni fattori impegnativi come la ricerca di questi investitori o la modalità con cui approcciarvisi. Ecco alcuni suggerimenti:</a:t>
            </a:r>
          </a:p>
          <a:p>
            <a:pPr lvl="0" algn="just"/>
            <a:endParaRPr lang="it-IT" sz="2200" dirty="0">
              <a:latin typeface="Calibri"/>
              <a:ea typeface="Calibri"/>
              <a:cs typeface="Calibri"/>
              <a:sym typeface="Calibri"/>
            </a:endParaRPr>
          </a:p>
          <a:p>
            <a:pPr marL="342900" lvl="0" indent="-342900" algn="just">
              <a:buFont typeface="Arial" panose="020B0604020202020204" pitchFamily="34" charset="0"/>
              <a:buChar char="•"/>
            </a:pPr>
            <a:r>
              <a:rPr lang="it-IT" sz="2200" dirty="0" smtClean="0">
                <a:latin typeface="Calibri"/>
                <a:ea typeface="Calibri"/>
                <a:cs typeface="Calibri"/>
                <a:sym typeface="Calibri"/>
              </a:rPr>
              <a:t>Assicurati </a:t>
            </a:r>
            <a:r>
              <a:rPr lang="it-IT" sz="2200" dirty="0">
                <a:latin typeface="Calibri"/>
                <a:ea typeface="Calibri"/>
                <a:cs typeface="Calibri"/>
                <a:sym typeface="Calibri"/>
              </a:rPr>
              <a:t>di conoscere il background e l'esperienza del tuo potenziale Angel</a:t>
            </a:r>
            <a:r>
              <a:rPr lang="it-IT" sz="2200" dirty="0" smtClean="0">
                <a:latin typeface="Calibri"/>
                <a:ea typeface="Calibri"/>
                <a:cs typeface="Calibri"/>
                <a:sym typeface="Calibri"/>
              </a:rPr>
              <a:t>;</a:t>
            </a:r>
          </a:p>
          <a:p>
            <a:pPr lvl="0" algn="just"/>
            <a:endParaRPr lang="it-IT" sz="2200" dirty="0">
              <a:latin typeface="Calibri"/>
              <a:ea typeface="Calibri"/>
              <a:cs typeface="Calibri"/>
              <a:sym typeface="Calibri"/>
            </a:endParaRPr>
          </a:p>
          <a:p>
            <a:pPr marL="342900" lvl="0" indent="-342900" algn="just">
              <a:buFont typeface="Arial" panose="020B0604020202020204" pitchFamily="34" charset="0"/>
              <a:buChar char="•"/>
            </a:pPr>
            <a:r>
              <a:rPr lang="it-IT" sz="2200" dirty="0" smtClean="0">
                <a:latin typeface="Calibri"/>
                <a:ea typeface="Calibri"/>
                <a:cs typeface="Calibri"/>
                <a:sym typeface="Calibri"/>
              </a:rPr>
              <a:t>Comunica </a:t>
            </a:r>
            <a:r>
              <a:rPr lang="it-IT" sz="2200" dirty="0">
                <a:latin typeface="Calibri"/>
                <a:ea typeface="Calibri"/>
                <a:cs typeface="Calibri"/>
                <a:sym typeface="Calibri"/>
              </a:rPr>
              <a:t>l'importanza del tuo prodotto</a:t>
            </a:r>
          </a:p>
          <a:p>
            <a:pPr lvl="0" algn="just"/>
            <a:r>
              <a:rPr lang="it-IT" sz="2200" dirty="0">
                <a:latin typeface="Calibri"/>
                <a:ea typeface="Calibri"/>
                <a:cs typeface="Calibri"/>
                <a:sym typeface="Calibri"/>
              </a:rPr>
              <a:t>(Un buon Business Plan è la chiave</a:t>
            </a:r>
            <a:r>
              <a:rPr lang="it-IT" sz="2200" dirty="0" smtClean="0">
                <a:latin typeface="Calibri"/>
                <a:ea typeface="Calibri"/>
                <a:cs typeface="Calibri"/>
                <a:sym typeface="Calibri"/>
              </a:rPr>
              <a:t>);</a:t>
            </a:r>
          </a:p>
          <a:p>
            <a:pPr lvl="0" algn="just"/>
            <a:endParaRPr lang="it-IT" sz="2200" dirty="0">
              <a:latin typeface="Calibri"/>
              <a:ea typeface="Calibri"/>
              <a:cs typeface="Calibri"/>
              <a:sym typeface="Calibri"/>
            </a:endParaRPr>
          </a:p>
          <a:p>
            <a:pPr marL="342900" lvl="0" indent="-342900" algn="just">
              <a:buFont typeface="Arial" panose="020B0604020202020204" pitchFamily="34" charset="0"/>
              <a:buChar char="•"/>
            </a:pPr>
            <a:r>
              <a:rPr lang="it-IT" sz="2200" dirty="0" smtClean="0">
                <a:latin typeface="Calibri"/>
                <a:ea typeface="Calibri"/>
                <a:cs typeface="Calibri"/>
                <a:sym typeface="Calibri"/>
              </a:rPr>
              <a:t>Falla </a:t>
            </a:r>
            <a:r>
              <a:rPr lang="it-IT" sz="2200" dirty="0">
                <a:latin typeface="Calibri"/>
                <a:ea typeface="Calibri"/>
                <a:cs typeface="Calibri"/>
                <a:sym typeface="Calibri"/>
              </a:rPr>
              <a:t>semplice!</a:t>
            </a:r>
          </a:p>
          <a:p>
            <a:pPr lvl="0" algn="just"/>
            <a:r>
              <a:rPr lang="it-IT" sz="2200" dirty="0" smtClean="0">
                <a:latin typeface="Calibri"/>
                <a:ea typeface="Calibri"/>
                <a:cs typeface="Calibri"/>
                <a:sym typeface="Calibri"/>
              </a:rPr>
              <a:t>Un </a:t>
            </a:r>
            <a:r>
              <a:rPr lang="it-IT" sz="2200" dirty="0">
                <a:latin typeface="Calibri"/>
                <a:ea typeface="Calibri"/>
                <a:cs typeface="Calibri"/>
                <a:sym typeface="Calibri"/>
              </a:rPr>
              <a:t>bambino capirebbe la tua proposta commerciale</a:t>
            </a:r>
            <a:r>
              <a:rPr lang="it-IT" sz="2200" dirty="0" smtClean="0">
                <a:latin typeface="Calibri"/>
                <a:ea typeface="Calibri"/>
                <a:cs typeface="Calibri"/>
                <a:sym typeface="Calibri"/>
              </a:rPr>
              <a:t>?</a:t>
            </a:r>
            <a:endParaRPr lang="it-IT" sz="2200" dirty="0">
              <a:latin typeface="Calibri"/>
              <a:ea typeface="Calibri"/>
              <a:cs typeface="Calibri"/>
              <a:sym typeface="Calibri"/>
            </a:endParaRPr>
          </a:p>
        </p:txBody>
      </p:sp>
      <p:sp>
        <p:nvSpPr>
          <p:cNvPr id="247" name="Google Shape;247;p15"/>
          <p:cNvSpPr/>
          <p:nvPr/>
        </p:nvSpPr>
        <p:spPr>
          <a:xfrm>
            <a:off x="952500" y="6515100"/>
            <a:ext cx="11277600" cy="2308284"/>
          </a:xfrm>
          <a:prstGeom prst="rect">
            <a:avLst/>
          </a:prstGeom>
          <a:noFill/>
          <a:ln>
            <a:noFill/>
          </a:ln>
        </p:spPr>
        <p:txBody>
          <a:bodyPr spcFirstLastPara="1" wrap="square" lIns="91425" tIns="45700" rIns="91425" bIns="45700" anchor="t" anchorCtr="0">
            <a:spAutoFit/>
          </a:bodyPr>
          <a:lstStyle/>
          <a:p>
            <a:pPr marL="800100" lvl="1" indent="-342900" algn="just">
              <a:buSzPts val="2400"/>
              <a:buFont typeface="Arial" panose="020B0604020202020204" pitchFamily="34" charset="0"/>
              <a:buChar char="•"/>
            </a:pPr>
            <a:r>
              <a:rPr lang="it-IT" sz="2400" dirty="0" smtClean="0">
                <a:latin typeface="Calibri"/>
                <a:ea typeface="Calibri"/>
                <a:cs typeface="Calibri"/>
                <a:sym typeface="Calibri"/>
              </a:rPr>
              <a:t>Investitori </a:t>
            </a:r>
            <a:r>
              <a:rPr lang="it-IT" sz="2400" dirty="0">
                <a:latin typeface="Calibri"/>
                <a:ea typeface="Calibri"/>
                <a:cs typeface="Calibri"/>
                <a:sym typeface="Calibri"/>
              </a:rPr>
              <a:t>istituzionali che investono </a:t>
            </a:r>
            <a:r>
              <a:rPr lang="it-IT" sz="2400" b="1" dirty="0">
                <a:latin typeface="Calibri"/>
                <a:ea typeface="Calibri"/>
                <a:cs typeface="Calibri"/>
                <a:sym typeface="Calibri"/>
              </a:rPr>
              <a:t>ingenti somme </a:t>
            </a:r>
            <a:r>
              <a:rPr lang="it-IT" sz="2400" dirty="0">
                <a:latin typeface="Calibri"/>
                <a:ea typeface="Calibri"/>
                <a:cs typeface="Calibri"/>
                <a:sym typeface="Calibri"/>
              </a:rPr>
              <a:t>in una </a:t>
            </a:r>
            <a:r>
              <a:rPr lang="it-IT" sz="2400" b="1" dirty="0">
                <a:latin typeface="Calibri"/>
                <a:ea typeface="Calibri"/>
                <a:cs typeface="Calibri"/>
                <a:sym typeface="Calibri"/>
              </a:rPr>
              <a:t>fase più avanzat</a:t>
            </a:r>
            <a:r>
              <a:rPr lang="it-IT" sz="2400" dirty="0">
                <a:latin typeface="Calibri"/>
                <a:ea typeface="Calibri"/>
                <a:cs typeface="Calibri"/>
                <a:sym typeface="Calibri"/>
              </a:rPr>
              <a:t>a del processo di raccolta fondi e in cambio di più equity (azioni)</a:t>
            </a:r>
          </a:p>
          <a:p>
            <a:pPr marL="914400" lvl="1" indent="-457200" algn="just">
              <a:buSzPts val="2400"/>
              <a:buFont typeface="Arial"/>
              <a:buChar char="•"/>
            </a:pPr>
            <a:endParaRPr lang="it-IT" sz="2400" dirty="0">
              <a:latin typeface="Calibri"/>
              <a:ea typeface="Calibri"/>
              <a:cs typeface="Calibri"/>
              <a:sym typeface="Calibri"/>
            </a:endParaRPr>
          </a:p>
          <a:p>
            <a:pPr marL="800100" lvl="1" indent="-342900" algn="just">
              <a:buSzPts val="2400"/>
              <a:buFont typeface="Arial" panose="020B0604020202020204" pitchFamily="34" charset="0"/>
              <a:buChar char="•"/>
            </a:pPr>
            <a:r>
              <a:rPr lang="it-IT" sz="2400" dirty="0" smtClean="0">
                <a:latin typeface="Calibri"/>
                <a:ea typeface="Calibri"/>
                <a:cs typeface="Calibri"/>
                <a:sym typeface="Calibri"/>
              </a:rPr>
              <a:t>Tendono </a:t>
            </a:r>
            <a:r>
              <a:rPr lang="it-IT" sz="2400" dirty="0">
                <a:latin typeface="Calibri"/>
                <a:ea typeface="Calibri"/>
                <a:cs typeface="Calibri"/>
                <a:sym typeface="Calibri"/>
              </a:rPr>
              <a:t>a ignorare le piccole imprese</a:t>
            </a:r>
          </a:p>
          <a:p>
            <a:pPr marL="914400" lvl="1" indent="-457200" algn="just">
              <a:buSzPts val="2400"/>
              <a:buFont typeface="Arial"/>
              <a:buChar char="•"/>
            </a:pPr>
            <a:endParaRPr lang="it-IT" sz="2400" dirty="0">
              <a:latin typeface="Calibri"/>
              <a:ea typeface="Calibri"/>
              <a:cs typeface="Calibri"/>
              <a:sym typeface="Calibri"/>
            </a:endParaRPr>
          </a:p>
          <a:p>
            <a:pPr marL="800100" lvl="1" indent="-342900" algn="just">
              <a:buSzPts val="2400"/>
              <a:buFont typeface="Arial" panose="020B0604020202020204" pitchFamily="34" charset="0"/>
              <a:buChar char="•"/>
            </a:pPr>
            <a:r>
              <a:rPr lang="it-IT" sz="2400" dirty="0" smtClean="0">
                <a:latin typeface="Calibri"/>
                <a:ea typeface="Calibri"/>
                <a:cs typeface="Calibri"/>
                <a:sym typeface="Calibri"/>
              </a:rPr>
              <a:t>Possono </a:t>
            </a:r>
            <a:r>
              <a:rPr lang="it-IT" sz="2400" dirty="0">
                <a:latin typeface="Calibri"/>
                <a:ea typeface="Calibri"/>
                <a:cs typeface="Calibri"/>
                <a:sym typeface="Calibri"/>
              </a:rPr>
              <a:t>portare a una </a:t>
            </a:r>
            <a:r>
              <a:rPr lang="it-IT" sz="2400" b="1" dirty="0">
                <a:latin typeface="Calibri"/>
                <a:ea typeface="Calibri"/>
                <a:cs typeface="Calibri"/>
                <a:sym typeface="Calibri"/>
              </a:rPr>
              <a:t>perdita di controllo aziendale</a:t>
            </a:r>
            <a:endParaRPr lang="it-IT" sz="2400" b="1" dirty="0">
              <a:latin typeface="Calibri"/>
              <a:ea typeface="Calibri"/>
              <a:cs typeface="Calibri"/>
              <a:sym typeface="Calibri"/>
            </a:endParaRPr>
          </a:p>
        </p:txBody>
      </p:sp>
      <p:sp>
        <p:nvSpPr>
          <p:cNvPr id="248" name="Google Shape;248;p15"/>
          <p:cNvSpPr/>
          <p:nvPr/>
        </p:nvSpPr>
        <p:spPr>
          <a:xfrm>
            <a:off x="609600" y="5676900"/>
            <a:ext cx="3382401" cy="5078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700" b="1">
                <a:solidFill>
                  <a:srgbClr val="000000"/>
                </a:solidFill>
                <a:latin typeface="Calibri"/>
                <a:ea typeface="Calibri"/>
                <a:cs typeface="Calibri"/>
                <a:sym typeface="Calibri"/>
              </a:rPr>
              <a:t>VENTURE CAPITALISTS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it-IT" sz="4000" b="1" dirty="0" smtClean="0">
                <a:solidFill>
                  <a:srgbClr val="FD4FB4"/>
                </a:solidFill>
                <a:latin typeface="Calibri"/>
                <a:ea typeface="Calibri"/>
                <a:cs typeface="Calibri"/>
                <a:sym typeface="Calibri"/>
              </a:rPr>
              <a:t>Mezzi alternativi al credito – </a:t>
            </a:r>
            <a:r>
              <a:rPr lang="it-IT" sz="3600" b="1" i="1" dirty="0" smtClean="0">
                <a:solidFill>
                  <a:srgbClr val="FD4FB4"/>
                </a:solidFill>
                <a:latin typeface="Calibri"/>
                <a:ea typeface="Calibri"/>
                <a:cs typeface="Calibri"/>
                <a:sym typeface="Calibri"/>
              </a:rPr>
              <a:t>Rete di supporto dell’UE</a:t>
            </a:r>
            <a:endParaRPr lang="it-IT" sz="4000" b="1" i="1" dirty="0">
              <a:solidFill>
                <a:srgbClr val="FD4FB4"/>
              </a:solidFill>
              <a:latin typeface="Calibri"/>
              <a:ea typeface="Calibri"/>
              <a:cs typeface="Calibri"/>
              <a:sym typeface="Calibri"/>
            </a:endParaRPr>
          </a:p>
        </p:txBody>
      </p:sp>
      <p:sp>
        <p:nvSpPr>
          <p:cNvPr id="254" name="Google Shape;254;p16"/>
          <p:cNvSpPr/>
          <p:nvPr/>
        </p:nvSpPr>
        <p:spPr>
          <a:xfrm>
            <a:off x="584200" y="1715455"/>
            <a:ext cx="128016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smtClean="0">
                <a:solidFill>
                  <a:srgbClr val="000000"/>
                </a:solidFill>
                <a:latin typeface="Calibri"/>
                <a:ea typeface="Calibri"/>
                <a:cs typeface="Calibri"/>
                <a:sym typeface="Calibri"/>
              </a:rPr>
              <a:t>È possibile raggiungere i Business Angels consultando una delle tante </a:t>
            </a:r>
            <a:r>
              <a:rPr lang="it-IT" sz="2400" b="1" dirty="0" smtClean="0">
                <a:solidFill>
                  <a:srgbClr val="000000"/>
                </a:solidFill>
                <a:latin typeface="Calibri"/>
                <a:ea typeface="Calibri"/>
                <a:cs typeface="Calibri"/>
                <a:sym typeface="Calibri"/>
              </a:rPr>
              <a:t>piattaforme specializzate </a:t>
            </a:r>
            <a:r>
              <a:rPr lang="it-IT" sz="2400" dirty="0" smtClean="0">
                <a:solidFill>
                  <a:srgbClr val="000000"/>
                </a:solidFill>
                <a:latin typeface="Calibri"/>
                <a:ea typeface="Calibri"/>
                <a:cs typeface="Calibri"/>
                <a:sym typeface="Calibri"/>
              </a:rPr>
              <a:t>o partecipando a </a:t>
            </a:r>
            <a:r>
              <a:rPr lang="it-IT" sz="2400" b="1" dirty="0" smtClean="0">
                <a:solidFill>
                  <a:srgbClr val="000000"/>
                </a:solidFill>
                <a:latin typeface="Calibri"/>
                <a:ea typeface="Calibri"/>
                <a:cs typeface="Calibri"/>
                <a:sym typeface="Calibri"/>
              </a:rPr>
              <a:t>eventi di networking </a:t>
            </a:r>
            <a:r>
              <a:rPr lang="it-IT" sz="2400" dirty="0" smtClean="0">
                <a:solidFill>
                  <a:srgbClr val="000000"/>
                </a:solidFill>
                <a:latin typeface="Calibri"/>
                <a:ea typeface="Calibri"/>
                <a:cs typeface="Calibri"/>
                <a:sym typeface="Calibri"/>
              </a:rPr>
              <a:t>per incontrare faccia a faccia i potenziali investitori.</a:t>
            </a:r>
            <a:endParaRPr sz="2400" dirty="0">
              <a:solidFill>
                <a:srgbClr val="000000"/>
              </a:solidFill>
              <a:latin typeface="Calibri"/>
              <a:ea typeface="Calibri"/>
              <a:cs typeface="Calibri"/>
              <a:sym typeface="Calibri"/>
            </a:endParaRPr>
          </a:p>
        </p:txBody>
      </p:sp>
      <p:sp>
        <p:nvSpPr>
          <p:cNvPr id="255" name="Google Shape;255;p16"/>
          <p:cNvSpPr/>
          <p:nvPr/>
        </p:nvSpPr>
        <p:spPr>
          <a:xfrm>
            <a:off x="15614523" y="2683996"/>
            <a:ext cx="2209800" cy="3385542"/>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endParaRPr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Crunchbase</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Angel List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Seed Invest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Funders Club</a:t>
            </a:r>
            <a:r>
              <a:rPr lang="en-US" sz="2400">
                <a:solidFill>
                  <a:srgbClr val="000000"/>
                </a:solidFill>
                <a:latin typeface="Calibri"/>
                <a:ea typeface="Calibri"/>
                <a:cs typeface="Calibri"/>
                <a:sym typeface="Calibri"/>
              </a:rPr>
              <a:t> </a:t>
            </a:r>
            <a:endParaRPr/>
          </a:p>
          <a:p>
            <a:pPr marL="0" marR="0" lvl="0" indent="0" algn="ctr" rtl="0">
              <a:spcBef>
                <a:spcPts val="0"/>
              </a:spcBef>
              <a:spcAft>
                <a:spcPts val="0"/>
              </a:spcAft>
              <a:buNone/>
            </a:pPr>
            <a:endParaRPr sz="2200">
              <a:solidFill>
                <a:schemeClr val="dk1"/>
              </a:solidFill>
              <a:latin typeface="Calibri"/>
              <a:ea typeface="Calibri"/>
              <a:cs typeface="Calibri"/>
              <a:sym typeface="Calibri"/>
            </a:endParaRPr>
          </a:p>
        </p:txBody>
      </p:sp>
      <p:cxnSp>
        <p:nvCxnSpPr>
          <p:cNvPr id="256" name="Google Shape;256;p16"/>
          <p:cNvCxnSpPr/>
          <p:nvPr/>
        </p:nvCxnSpPr>
        <p:spPr>
          <a:xfrm>
            <a:off x="12951502" y="2128603"/>
            <a:ext cx="2936198" cy="738728"/>
          </a:xfrm>
          <a:prstGeom prst="straightConnector1">
            <a:avLst/>
          </a:prstGeom>
          <a:noFill/>
          <a:ln w="38100" cap="flat" cmpd="sng">
            <a:solidFill>
              <a:srgbClr val="AC7BDC"/>
            </a:solidFill>
            <a:prstDash val="solid"/>
            <a:round/>
            <a:headEnd type="none" w="sm" len="sm"/>
            <a:tailEnd type="triangle" w="med" len="med"/>
          </a:ln>
          <a:effectLst>
            <a:outerShdw blurRad="40000" dist="23000" dir="5400000" rotWithShape="0">
              <a:srgbClr val="000000">
                <a:alpha val="34901"/>
              </a:srgbClr>
            </a:outerShdw>
          </a:effectLst>
        </p:spPr>
      </p:cxnSp>
      <p:sp>
        <p:nvSpPr>
          <p:cNvPr id="257" name="Google Shape;257;p16"/>
          <p:cNvSpPr/>
          <p:nvPr/>
        </p:nvSpPr>
        <p:spPr>
          <a:xfrm>
            <a:off x="15614523" y="6813303"/>
            <a:ext cx="2133600" cy="1631216"/>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dirty="0" smtClean="0">
                <a:solidFill>
                  <a:schemeClr val="dk1"/>
                </a:solidFill>
                <a:latin typeface="Calibri"/>
                <a:ea typeface="Calibri"/>
                <a:cs typeface="Calibri"/>
                <a:sym typeface="Calibri"/>
                <a:hlinkClick r:id="rId7"/>
              </a:rPr>
              <a:t>Top 40 business angels in UE</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u="sng" dirty="0" smtClean="0">
                <a:solidFill>
                  <a:schemeClr val="dk1"/>
                </a:solidFill>
                <a:latin typeface="Calibri"/>
                <a:ea typeface="Calibri"/>
                <a:cs typeface="Calibri"/>
                <a:sym typeface="Calibri"/>
                <a:hlinkClick r:id="rId8"/>
              </a:rPr>
              <a:t>Donne Business Angels </a:t>
            </a:r>
            <a:endParaRPr sz="2000" dirty="0">
              <a:solidFill>
                <a:schemeClr val="dk1"/>
              </a:solidFill>
              <a:latin typeface="Calibri"/>
              <a:ea typeface="Calibri"/>
              <a:cs typeface="Calibri"/>
              <a:sym typeface="Calibri"/>
            </a:endParaRPr>
          </a:p>
        </p:txBody>
      </p:sp>
      <p:sp>
        <p:nvSpPr>
          <p:cNvPr id="258" name="Google Shape;258;p16"/>
          <p:cNvSpPr/>
          <p:nvPr/>
        </p:nvSpPr>
        <p:spPr>
          <a:xfrm>
            <a:off x="586475" y="2695938"/>
            <a:ext cx="14325600" cy="2123618"/>
          </a:xfrm>
          <a:prstGeom prst="rect">
            <a:avLst/>
          </a:prstGeom>
          <a:noFill/>
          <a:ln>
            <a:noFill/>
          </a:ln>
        </p:spPr>
        <p:txBody>
          <a:bodyPr spcFirstLastPara="1" wrap="square" lIns="91425" tIns="45700" rIns="91425" bIns="45700" anchor="t" anchorCtr="0">
            <a:spAutoFit/>
          </a:bodyPr>
          <a:lstStyle/>
          <a:p>
            <a:pPr lvl="0" algn="just"/>
            <a:r>
              <a:rPr lang="it-IT" sz="2400" dirty="0">
                <a:latin typeface="Calibri"/>
                <a:ea typeface="Calibri"/>
                <a:cs typeface="Calibri"/>
                <a:sym typeface="Calibri"/>
              </a:rPr>
              <a:t>La Commissione europea offre numerose iniziative di networking per le donne imprenditrici, che possono aiutarle anche a trovare il giusto Business Angel</a:t>
            </a:r>
            <a:r>
              <a:rPr lang="it-IT" sz="2400" dirty="0" smtClean="0">
                <a:latin typeface="Calibri"/>
                <a:ea typeface="Calibri"/>
                <a:cs typeface="Calibri"/>
                <a:sym typeface="Calibri"/>
              </a:rPr>
              <a:t>:</a:t>
            </a:r>
          </a:p>
          <a:p>
            <a:pPr lvl="0" algn="just"/>
            <a:endParaRPr sz="20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400" b="1" u="sng" dirty="0" smtClean="0">
                <a:solidFill>
                  <a:srgbClr val="000000"/>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WA4E</a:t>
            </a:r>
            <a:endParaRPr lang="en-US" sz="2400" b="1" u="sng" dirty="0" smtClean="0">
              <a:solidFill>
                <a:srgbClr val="000000"/>
              </a:solidFill>
              <a:latin typeface="Calibri"/>
              <a:ea typeface="Calibri"/>
              <a:cs typeface="Calibri"/>
              <a:sym typeface="Calibri"/>
            </a:endParaRPr>
          </a:p>
          <a:p>
            <a:pPr lvl="0" algn="just"/>
            <a:r>
              <a:rPr lang="it-IT" sz="2000" dirty="0">
                <a:latin typeface="Calibri"/>
                <a:ea typeface="Calibri"/>
                <a:cs typeface="Calibri"/>
                <a:sym typeface="Calibri"/>
              </a:rPr>
              <a:t>Women Business Angels for Europe's Entrepreneurs (WA4E) è il programma di </a:t>
            </a:r>
            <a:r>
              <a:rPr lang="en-GB" sz="2000" dirty="0" smtClean="0">
                <a:hlinkClick r:id="rId10"/>
              </a:rPr>
              <a:t>Business Angels Europe</a:t>
            </a:r>
            <a:r>
              <a:rPr lang="en-GB" sz="2000" dirty="0" smtClean="0"/>
              <a:t> </a:t>
            </a:r>
            <a:r>
              <a:rPr lang="it-IT" sz="2000" dirty="0" smtClean="0">
                <a:latin typeface="Calibri"/>
                <a:ea typeface="Calibri"/>
                <a:cs typeface="Calibri"/>
                <a:sym typeface="Calibri"/>
              </a:rPr>
              <a:t>dedicato </a:t>
            </a:r>
            <a:r>
              <a:rPr lang="it-IT" sz="2000" dirty="0">
                <a:latin typeface="Calibri"/>
                <a:ea typeface="Calibri"/>
                <a:cs typeface="Calibri"/>
                <a:sym typeface="Calibri"/>
              </a:rPr>
              <a:t>alle donne imprenditrici per sbloccare gli investimenti delle donne angels e l'accesso al capitale di rischio</a:t>
            </a:r>
            <a:r>
              <a:rPr lang="it-IT" sz="2000" dirty="0" smtClean="0">
                <a:latin typeface="Calibri"/>
                <a:ea typeface="Calibri"/>
                <a:cs typeface="Calibri"/>
                <a:sym typeface="Calibri"/>
              </a:rPr>
              <a:t>.</a:t>
            </a:r>
            <a:endParaRPr sz="2000" dirty="0">
              <a:solidFill>
                <a:srgbClr val="000000"/>
              </a:solidFill>
              <a:latin typeface="Calibri"/>
              <a:ea typeface="Calibri"/>
              <a:cs typeface="Calibri"/>
              <a:sym typeface="Calibri"/>
            </a:endParaRPr>
          </a:p>
        </p:txBody>
      </p:sp>
      <p:sp>
        <p:nvSpPr>
          <p:cNvPr id="259" name="Google Shape;259;p16"/>
          <p:cNvSpPr/>
          <p:nvPr/>
        </p:nvSpPr>
        <p:spPr>
          <a:xfrm>
            <a:off x="1371600" y="6972300"/>
            <a:ext cx="13676952"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u="sng" dirty="0">
                <a:solidFill>
                  <a:srgbClr val="004494"/>
                </a:solidFill>
                <a:latin typeface="Calibri"/>
                <a:ea typeface="Calibri"/>
                <a:cs typeface="Calibri"/>
                <a:sym typeface="Calibri"/>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women entrepreneurship group of the EEN</a:t>
            </a:r>
            <a:r>
              <a:rPr lang="en-US" sz="2400" b="1" dirty="0">
                <a:solidFill>
                  <a:srgbClr val="404040"/>
                </a:solidFill>
                <a:latin typeface="Calibri"/>
                <a:ea typeface="Calibri"/>
                <a:cs typeface="Calibri"/>
                <a:sym typeface="Calibri"/>
              </a:rPr>
              <a:t> </a:t>
            </a:r>
            <a:endParaRPr sz="2400" b="1" dirty="0">
              <a:solidFill>
                <a:srgbClr val="404040"/>
              </a:solidFill>
              <a:latin typeface="Calibri"/>
              <a:ea typeface="Calibri"/>
              <a:cs typeface="Calibri"/>
              <a:sym typeface="Calibri"/>
            </a:endParaRPr>
          </a:p>
          <a:p>
            <a:pPr lvl="0" algn="just"/>
            <a:r>
              <a:rPr lang="it-IT" sz="2000" dirty="0">
                <a:solidFill>
                  <a:srgbClr val="404040"/>
                </a:solidFill>
                <a:latin typeface="Calibri"/>
                <a:ea typeface="Calibri"/>
                <a:cs typeface="Calibri"/>
                <a:sym typeface="Calibri"/>
              </a:rPr>
              <a:t>Il gruppo collega le donne imprenditrici alla rete Enterprise Europe Network e fornisce servizi concreti (partnership commerciali, accesso ai mercati esteri, cooperazione con le reti locali e accesso ai finanziamenti dell'UE)</a:t>
            </a:r>
            <a:endParaRPr sz="2000" dirty="0">
              <a:solidFill>
                <a:srgbClr val="404040"/>
              </a:solidFill>
              <a:latin typeface="Calibri"/>
              <a:ea typeface="Calibri"/>
              <a:cs typeface="Calibri"/>
              <a:sym typeface="Calibri"/>
            </a:endParaRPr>
          </a:p>
        </p:txBody>
      </p:sp>
      <p:sp>
        <p:nvSpPr>
          <p:cNvPr id="260" name="Google Shape;260;p16"/>
          <p:cNvSpPr txBox="1"/>
          <p:nvPr/>
        </p:nvSpPr>
        <p:spPr>
          <a:xfrm>
            <a:off x="15614522" y="6400493"/>
            <a:ext cx="1923969" cy="400069"/>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smtClean="0">
                <a:solidFill>
                  <a:schemeClr val="lt1"/>
                </a:solidFill>
                <a:latin typeface="Calibri"/>
                <a:ea typeface="Calibri"/>
                <a:cs typeface="Calibri"/>
                <a:sym typeface="Calibri"/>
              </a:rPr>
              <a:t>Vedi anche…</a:t>
            </a:r>
            <a:endParaRPr lang="it-IT" sz="2000" b="1" dirty="0">
              <a:solidFill>
                <a:schemeClr val="lt1"/>
              </a:solidFill>
              <a:latin typeface="Calibri"/>
              <a:ea typeface="Calibri"/>
              <a:cs typeface="Calibri"/>
              <a:sym typeface="Calibri"/>
            </a:endParaRPr>
          </a:p>
        </p:txBody>
      </p:sp>
      <p:sp>
        <p:nvSpPr>
          <p:cNvPr id="261" name="Google Shape;261;p16"/>
          <p:cNvSpPr/>
          <p:nvPr/>
        </p:nvSpPr>
        <p:spPr>
          <a:xfrm>
            <a:off x="1220338" y="5064334"/>
            <a:ext cx="13691737" cy="16927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u="sng" dirty="0">
                <a:solidFill>
                  <a:srgbClr val="000000"/>
                </a:solidFill>
                <a:latin typeface="Calibri"/>
                <a:ea typeface="Calibri"/>
                <a:cs typeface="Calibri"/>
                <a:sym typeface="Calibri"/>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WEgate Platform</a:t>
            </a:r>
            <a:endParaRPr sz="2400" dirty="0">
              <a:solidFill>
                <a:srgbClr val="000000"/>
              </a:solidFill>
              <a:latin typeface="Calibri"/>
              <a:ea typeface="Calibri"/>
              <a:cs typeface="Calibri"/>
              <a:sym typeface="Calibri"/>
            </a:endParaRPr>
          </a:p>
          <a:p>
            <a:pPr lvl="0" algn="just"/>
            <a:r>
              <a:rPr lang="it-IT" sz="2000" dirty="0">
                <a:latin typeface="Calibri"/>
                <a:ea typeface="Calibri"/>
                <a:cs typeface="Calibri"/>
                <a:sym typeface="Calibri"/>
              </a:rPr>
              <a:t>Il portale europeo per l'imprenditoria femminile WEgate è una piattaforma elettronica lanciata dalla Commissione europea, una rete crescente di parti interessate che si stanno impegnando a sostenere le donne imprenditrici in tutta Europa. WEgate fornisce informazioni e link sull'accesso alla formazione, al tutoraggio, alla consulenza e alle opportunità di networking aziendale a livello europeo e nazionale.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it-IT" sz="4000" b="1" dirty="0" smtClean="0">
                <a:solidFill>
                  <a:srgbClr val="FD4FB4"/>
                </a:solidFill>
                <a:latin typeface="Calibri"/>
                <a:ea typeface="Calibri"/>
                <a:cs typeface="Calibri"/>
                <a:sym typeface="Calibri"/>
              </a:rPr>
              <a:t>Mezzi alternative al credito – </a:t>
            </a:r>
            <a:r>
              <a:rPr lang="it-IT" sz="3600" b="1" i="1" dirty="0" smtClean="0">
                <a:solidFill>
                  <a:srgbClr val="FD4FB4"/>
                </a:solidFill>
                <a:latin typeface="Calibri"/>
                <a:ea typeface="Calibri"/>
                <a:cs typeface="Calibri"/>
                <a:sym typeface="Calibri"/>
              </a:rPr>
              <a:t>Sovvenzioni</a:t>
            </a:r>
            <a:endParaRPr lang="it-IT" sz="3600" b="1" i="1" dirty="0">
              <a:solidFill>
                <a:srgbClr val="FD4FB4"/>
              </a:solidFill>
              <a:latin typeface="Calibri"/>
              <a:ea typeface="Calibri"/>
              <a:cs typeface="Calibri"/>
              <a:sym typeface="Calibri"/>
            </a:endParaRPr>
          </a:p>
        </p:txBody>
      </p:sp>
      <p:sp>
        <p:nvSpPr>
          <p:cNvPr id="267" name="Google Shape;267;p17"/>
          <p:cNvSpPr/>
          <p:nvPr/>
        </p:nvSpPr>
        <p:spPr>
          <a:xfrm>
            <a:off x="762000" y="4942486"/>
            <a:ext cx="17068800" cy="892512"/>
          </a:xfrm>
          <a:prstGeom prst="rect">
            <a:avLst/>
          </a:prstGeom>
          <a:noFill/>
          <a:ln>
            <a:noFill/>
          </a:ln>
        </p:spPr>
        <p:txBody>
          <a:bodyPr spcFirstLastPara="1" wrap="square" lIns="91425" tIns="45700" rIns="91425" bIns="45700" anchor="t" anchorCtr="0">
            <a:spAutoFit/>
          </a:bodyPr>
          <a:lstStyle/>
          <a:p>
            <a:pPr lvl="0" algn="just"/>
            <a:r>
              <a:rPr lang="it-IT" sz="2600" dirty="0" smtClean="0">
                <a:latin typeface="Calibri"/>
                <a:ea typeface="Calibri"/>
                <a:cs typeface="Calibri"/>
                <a:sym typeface="Calibri"/>
              </a:rPr>
              <a:t>Le </a:t>
            </a:r>
            <a:r>
              <a:rPr lang="it-IT" sz="2600" dirty="0">
                <a:latin typeface="Calibri"/>
                <a:ea typeface="Calibri"/>
                <a:cs typeface="Calibri"/>
                <a:sym typeface="Calibri"/>
              </a:rPr>
              <a:t>sovvenzioni sono spesso indirizzate a gruppi che incontrano ostacoli nell'ottenere prestiti tradizionali, come nel caso delle donne, in particolare se provengono da aree svantaggiate come le aree rurali.</a:t>
            </a:r>
            <a:endParaRPr lang="it-IT" sz="2600" dirty="0">
              <a:latin typeface="Calibri"/>
              <a:ea typeface="Calibri"/>
              <a:cs typeface="Calibri"/>
              <a:sym typeface="Calibri"/>
            </a:endParaRPr>
          </a:p>
        </p:txBody>
      </p:sp>
      <p:sp>
        <p:nvSpPr>
          <p:cNvPr id="268" name="Google Shape;268;p17"/>
          <p:cNvSpPr/>
          <p:nvPr/>
        </p:nvSpPr>
        <p:spPr>
          <a:xfrm>
            <a:off x="914400" y="2748557"/>
            <a:ext cx="16764000" cy="2092840"/>
          </a:xfrm>
          <a:prstGeom prst="rect">
            <a:avLst/>
          </a:prstGeom>
          <a:noFill/>
          <a:ln>
            <a:noFill/>
          </a:ln>
        </p:spPr>
        <p:txBody>
          <a:bodyPr spcFirstLastPara="1" wrap="square" lIns="91425" tIns="45700" rIns="91425" bIns="45700" anchor="t" anchorCtr="0">
            <a:spAutoFit/>
          </a:bodyPr>
          <a:lstStyle/>
          <a:p>
            <a:pPr marL="457200" lvl="0" indent="-457200" algn="just">
              <a:buSzPts val="2600"/>
              <a:buFont typeface="Arial" panose="020B0604020202020204" pitchFamily="34" charset="0"/>
              <a:buChar char="•"/>
            </a:pPr>
            <a:r>
              <a:rPr lang="it-IT" sz="2600" dirty="0" smtClean="0">
                <a:latin typeface="Calibri"/>
                <a:ea typeface="Calibri"/>
                <a:cs typeface="Calibri"/>
                <a:sym typeface="Calibri"/>
              </a:rPr>
              <a:t>Requisiti </a:t>
            </a:r>
            <a:r>
              <a:rPr lang="it-IT" sz="2600" dirty="0">
                <a:latin typeface="Calibri"/>
                <a:ea typeface="Calibri"/>
                <a:cs typeface="Calibri"/>
                <a:sym typeface="Calibri"/>
              </a:rPr>
              <a:t>di </a:t>
            </a:r>
            <a:r>
              <a:rPr lang="it-IT" sz="2600" dirty="0" smtClean="0">
                <a:latin typeface="Calibri"/>
                <a:ea typeface="Calibri"/>
                <a:cs typeface="Calibri"/>
                <a:sym typeface="Calibri"/>
              </a:rPr>
              <a:t>ammissibilità;</a:t>
            </a:r>
          </a:p>
          <a:p>
            <a:pPr marL="457200" lvl="0" indent="-457200" algn="just">
              <a:buSzPts val="2600"/>
              <a:buFont typeface="Arial" panose="020B0604020202020204" pitchFamily="34" charset="0"/>
              <a:buChar char="•"/>
            </a:pPr>
            <a:r>
              <a:rPr lang="it-IT" sz="2600" dirty="0" smtClean="0">
                <a:latin typeface="Calibri"/>
                <a:ea typeface="Calibri"/>
                <a:cs typeface="Calibri"/>
                <a:sym typeface="Calibri"/>
              </a:rPr>
              <a:t>Concorrenza </a:t>
            </a:r>
            <a:r>
              <a:rPr lang="it-IT" sz="2600" dirty="0">
                <a:latin typeface="Calibri"/>
                <a:ea typeface="Calibri"/>
                <a:cs typeface="Calibri"/>
                <a:sym typeface="Calibri"/>
              </a:rPr>
              <a:t>agguerrita;</a:t>
            </a:r>
          </a:p>
          <a:p>
            <a:pPr marL="457200" lvl="0" indent="-457200" algn="just">
              <a:buSzPts val="2600"/>
              <a:buFont typeface="Arial" panose="020B0604020202020204" pitchFamily="34" charset="0"/>
              <a:buChar char="•"/>
            </a:pPr>
            <a:r>
              <a:rPr lang="it-IT" sz="2600" dirty="0" smtClean="0">
                <a:latin typeface="Calibri"/>
                <a:ea typeface="Calibri"/>
                <a:cs typeface="Calibri"/>
                <a:sym typeface="Calibri"/>
              </a:rPr>
              <a:t>Processi </a:t>
            </a:r>
            <a:r>
              <a:rPr lang="it-IT" sz="2600" dirty="0">
                <a:latin typeface="Calibri"/>
                <a:ea typeface="Calibri"/>
                <a:cs typeface="Calibri"/>
                <a:sym typeface="Calibri"/>
              </a:rPr>
              <a:t>di applicazione lunghi e dettagliati che possono richiedere molto tempo;</a:t>
            </a:r>
          </a:p>
          <a:p>
            <a:pPr marL="457200" lvl="0" indent="-457200" algn="just">
              <a:buSzPts val="2600"/>
              <a:buFont typeface="Arial" panose="020B0604020202020204" pitchFamily="34" charset="0"/>
              <a:buChar char="•"/>
            </a:pPr>
            <a:r>
              <a:rPr lang="it-IT" sz="2600" dirty="0" smtClean="0">
                <a:latin typeface="Calibri"/>
                <a:ea typeface="Calibri"/>
                <a:cs typeface="Calibri"/>
                <a:sym typeface="Calibri"/>
              </a:rPr>
              <a:t>La </a:t>
            </a:r>
            <a:r>
              <a:rPr lang="it-IT" sz="2600" dirty="0">
                <a:latin typeface="Calibri"/>
                <a:ea typeface="Calibri"/>
                <a:cs typeface="Calibri"/>
                <a:sym typeface="Calibri"/>
              </a:rPr>
              <a:t>pianificazione e la stesura di una proposta potrebbe richiedere il supporto esterno di un consulente/esperto e quindi costi aggiuntivi.</a:t>
            </a:r>
            <a:endParaRPr lang="it-IT" sz="2600" dirty="0">
              <a:latin typeface="Calibri"/>
              <a:ea typeface="Calibri"/>
              <a:cs typeface="Calibri"/>
              <a:sym typeface="Calibri"/>
            </a:endParaRPr>
          </a:p>
        </p:txBody>
      </p:sp>
      <p:sp>
        <p:nvSpPr>
          <p:cNvPr id="269" name="Google Shape;269;p17"/>
          <p:cNvSpPr/>
          <p:nvPr/>
        </p:nvSpPr>
        <p:spPr>
          <a:xfrm>
            <a:off x="762000" y="1654540"/>
            <a:ext cx="13944600" cy="892552"/>
          </a:xfrm>
          <a:prstGeom prst="rect">
            <a:avLst/>
          </a:prstGeom>
          <a:noFill/>
          <a:ln>
            <a:noFill/>
          </a:ln>
        </p:spPr>
        <p:txBody>
          <a:bodyPr spcFirstLastPara="1" wrap="square" lIns="91425" tIns="45700" rIns="91425" bIns="45700" anchor="t" anchorCtr="0">
            <a:spAutoFit/>
          </a:bodyPr>
          <a:lstStyle/>
          <a:p>
            <a:pPr lvl="0" algn="just"/>
            <a:r>
              <a:rPr lang="it-IT" sz="2600" dirty="0">
                <a:latin typeface="Calibri"/>
                <a:ea typeface="Calibri"/>
                <a:cs typeface="Calibri"/>
                <a:sym typeface="Calibri"/>
              </a:rPr>
              <a:t>Ottenere una sovvenzione e ottenere denaro senza debiti sembra l'opzione più </a:t>
            </a:r>
            <a:r>
              <a:rPr lang="it-IT" sz="2600" dirty="0" smtClean="0">
                <a:latin typeface="Calibri"/>
                <a:ea typeface="Calibri"/>
                <a:cs typeface="Calibri"/>
                <a:sym typeface="Calibri"/>
              </a:rPr>
              <a:t>preferibile.</a:t>
            </a:r>
          </a:p>
          <a:p>
            <a:pPr lvl="0" algn="just"/>
            <a:r>
              <a:rPr lang="it-IT" sz="2600" dirty="0" smtClean="0">
                <a:latin typeface="Calibri"/>
                <a:ea typeface="Calibri"/>
                <a:cs typeface="Calibri"/>
                <a:sym typeface="Calibri"/>
              </a:rPr>
              <a:t>Tuttavia</a:t>
            </a:r>
            <a:r>
              <a:rPr lang="it-IT" sz="2600" dirty="0">
                <a:latin typeface="Calibri"/>
                <a:ea typeface="Calibri"/>
                <a:cs typeface="Calibri"/>
                <a:sym typeface="Calibri"/>
              </a:rPr>
              <a:t>, ci sono alcuni fattori da tenere a mente:</a:t>
            </a:r>
            <a:endParaRPr dirty="0"/>
          </a:p>
        </p:txBody>
      </p:sp>
      <p:sp>
        <p:nvSpPr>
          <p:cNvPr id="270" name="Google Shape;270;p17"/>
          <p:cNvSpPr/>
          <p:nvPr/>
        </p:nvSpPr>
        <p:spPr>
          <a:xfrm>
            <a:off x="1371600" y="5991427"/>
            <a:ext cx="16306800" cy="38779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600" b="1" dirty="0" smtClean="0">
                <a:solidFill>
                  <a:srgbClr val="000000"/>
                </a:solidFill>
                <a:latin typeface="Calibri"/>
                <a:ea typeface="Calibri"/>
                <a:cs typeface="Calibri"/>
                <a:sym typeface="Calibri"/>
              </a:rPr>
              <a:t>Dove cercare queste opportunità?</a:t>
            </a:r>
            <a:endParaRPr dirty="0"/>
          </a:p>
          <a:p>
            <a:pPr lvl="0" algn="just"/>
            <a:r>
              <a:rPr lang="it-IT" sz="2600" dirty="0">
                <a:latin typeface="Calibri"/>
                <a:ea typeface="Calibri"/>
                <a:cs typeface="Calibri"/>
                <a:sym typeface="Calibri"/>
              </a:rPr>
              <a:t>La piattaforma WEgate rappresenta uno strumento pratico anche per monitorare specifiche opportunità di sovvenzione per le donne a livello nazionale. Le informazioni possono essere filtrate per paese e parole chiave ai seguenti link</a:t>
            </a:r>
            <a:r>
              <a:rPr lang="it-IT" sz="2600" dirty="0" smtClean="0">
                <a:latin typeface="Calibri"/>
                <a:ea typeface="Calibri"/>
                <a:cs typeface="Calibri"/>
                <a:sym typeface="Calibri"/>
              </a:rPr>
              <a:t>:</a:t>
            </a:r>
          </a:p>
          <a:p>
            <a:pPr lvl="0" algn="just"/>
            <a:endParaRPr sz="2600" dirty="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dirty="0" smtClean="0">
                <a:solidFill>
                  <a:srgbClr val="000000"/>
                </a:solidFill>
                <a:latin typeface="Calibri"/>
                <a:ea typeface="Calibri"/>
                <a:cs typeface="Calibri"/>
                <a:sym typeface="Calibri"/>
              </a:rPr>
              <a:t>Sezione “Financing </a:t>
            </a:r>
            <a:r>
              <a:rPr lang="en-US" sz="2600" dirty="0">
                <a:solidFill>
                  <a:srgbClr val="000000"/>
                </a:solidFill>
                <a:latin typeface="Calibri"/>
                <a:ea typeface="Calibri"/>
                <a:cs typeface="Calibri"/>
                <a:sym typeface="Calibri"/>
              </a:rPr>
              <a:t>and funding</a:t>
            </a:r>
            <a:r>
              <a:rPr lang="en-US" sz="2600" dirty="0" smtClean="0">
                <a:solidFill>
                  <a:srgbClr val="000000"/>
                </a:solidFill>
                <a:latin typeface="Calibri"/>
                <a:ea typeface="Calibri"/>
                <a:cs typeface="Calibri"/>
                <a:sym typeface="Calibri"/>
              </a:rPr>
              <a:t>” </a:t>
            </a:r>
            <a:r>
              <a:rPr lang="en-US" sz="2600" dirty="0">
                <a:solidFill>
                  <a:srgbClr val="000000"/>
                </a:solidFill>
                <a:latin typeface="Calibri"/>
                <a:ea typeface="Calibri"/>
                <a:cs typeface="Calibri"/>
                <a:sym typeface="Calibri"/>
              </a:rPr>
              <a:t>		</a:t>
            </a:r>
            <a:r>
              <a:rPr lang="en-US" sz="2600" u="sng" dirty="0">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https://wegate.eu/start/financing-funding</a:t>
            </a:r>
            <a:r>
              <a:rPr lang="en-US" sz="2600" dirty="0">
                <a:solidFill>
                  <a:srgbClr val="000000"/>
                </a:solidFill>
                <a:latin typeface="Calibri"/>
                <a:ea typeface="Calibri"/>
                <a:cs typeface="Calibri"/>
                <a:sym typeface="Calibri"/>
              </a:rPr>
              <a:t> </a:t>
            </a:r>
            <a:endParaRPr dirty="0"/>
          </a:p>
          <a:p>
            <a:pPr marL="457200" marR="0" lvl="0" indent="-368300" algn="just" rtl="0">
              <a:spcBef>
                <a:spcPts val="0"/>
              </a:spcBef>
              <a:spcAft>
                <a:spcPts val="0"/>
              </a:spcAft>
              <a:buClr>
                <a:schemeClr val="dk1"/>
              </a:buClr>
              <a:buSzPts val="1400"/>
              <a:buFont typeface="Arial"/>
              <a:buNone/>
            </a:pPr>
            <a:endParaRPr sz="1400" dirty="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dirty="0" smtClean="0">
                <a:solidFill>
                  <a:srgbClr val="000000"/>
                </a:solidFill>
                <a:latin typeface="Calibri"/>
                <a:ea typeface="Calibri"/>
                <a:cs typeface="Calibri"/>
                <a:sym typeface="Calibri"/>
              </a:rPr>
              <a:t>Sezione “Starting </a:t>
            </a:r>
            <a:r>
              <a:rPr lang="en-US" sz="2600" dirty="0">
                <a:solidFill>
                  <a:srgbClr val="000000"/>
                </a:solidFill>
                <a:latin typeface="Calibri"/>
                <a:ea typeface="Calibri"/>
                <a:cs typeface="Calibri"/>
                <a:sym typeface="Calibri"/>
              </a:rPr>
              <a:t>a business</a:t>
            </a:r>
            <a:r>
              <a:rPr lang="en-US" sz="2600" dirty="0" smtClean="0">
                <a:solidFill>
                  <a:srgbClr val="000000"/>
                </a:solidFill>
                <a:latin typeface="Calibri"/>
                <a:ea typeface="Calibri"/>
                <a:cs typeface="Calibri"/>
                <a:sym typeface="Calibri"/>
              </a:rPr>
              <a:t>” </a:t>
            </a:r>
            <a:r>
              <a:rPr lang="en-US" sz="2600" dirty="0">
                <a:solidFill>
                  <a:srgbClr val="000000"/>
                </a:solidFill>
                <a:latin typeface="Calibri"/>
                <a:ea typeface="Calibri"/>
                <a:cs typeface="Calibri"/>
                <a:sym typeface="Calibri"/>
              </a:rPr>
              <a:t>			</a:t>
            </a:r>
            <a:r>
              <a:rPr lang="en-US" sz="2600" u="sng" dirty="0">
                <a:solidFill>
                  <a:srgbClr val="00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https://wegate.eu/start/starting-business</a:t>
            </a:r>
            <a:r>
              <a:rPr lang="en-US" sz="2600" dirty="0">
                <a:solidFill>
                  <a:srgbClr val="000000"/>
                </a:solidFill>
                <a:latin typeface="Calibri"/>
                <a:ea typeface="Calibri"/>
                <a:cs typeface="Calibri"/>
                <a:sym typeface="Calibri"/>
              </a:rPr>
              <a:t> </a:t>
            </a:r>
            <a:endParaRPr dirty="0"/>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2400" dirty="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p:nvPr/>
        </p:nvSpPr>
        <p:spPr>
          <a:xfrm>
            <a:off x="609600" y="571500"/>
            <a:ext cx="149352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it-IT" sz="4000" b="1" dirty="0" smtClean="0">
                <a:solidFill>
                  <a:srgbClr val="FD4FB4"/>
                </a:solidFill>
                <a:latin typeface="Calibri"/>
                <a:ea typeface="Calibri"/>
                <a:cs typeface="Calibri"/>
                <a:sym typeface="Calibri"/>
              </a:rPr>
              <a:t>Mezzi alternativi al credito – </a:t>
            </a:r>
            <a:r>
              <a:rPr lang="it-IT" sz="3600" b="1" i="1" dirty="0" smtClean="0">
                <a:solidFill>
                  <a:srgbClr val="FD4FB4"/>
                </a:solidFill>
                <a:latin typeface="Calibri"/>
                <a:ea typeface="Calibri"/>
                <a:cs typeface="Calibri"/>
                <a:sym typeface="Calibri"/>
              </a:rPr>
              <a:t>Sovvenzioni UE, due esempi</a:t>
            </a:r>
            <a:endParaRPr lang="it-IT" sz="3200" b="1" i="1" dirty="0">
              <a:solidFill>
                <a:srgbClr val="FD4FB4"/>
              </a:solidFill>
              <a:latin typeface="Calibri"/>
              <a:ea typeface="Calibri"/>
              <a:cs typeface="Calibri"/>
              <a:sym typeface="Calibri"/>
            </a:endParaRPr>
          </a:p>
        </p:txBody>
      </p:sp>
      <p:sp>
        <p:nvSpPr>
          <p:cNvPr id="276" name="Google Shape;276;p18"/>
          <p:cNvSpPr/>
          <p:nvPr/>
        </p:nvSpPr>
        <p:spPr>
          <a:xfrm>
            <a:off x="609600" y="1790700"/>
            <a:ext cx="16535400" cy="2092881"/>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rgbClr val="000000"/>
              </a:buClr>
              <a:buSzPts val="2600"/>
              <a:buFont typeface="Calibri"/>
              <a:buAutoNum type="arabicPeriod"/>
            </a:pPr>
            <a:r>
              <a:rPr lang="en-US" sz="2600" b="1" dirty="0">
                <a:solidFill>
                  <a:srgbClr val="000000"/>
                </a:solidFill>
                <a:latin typeface="Calibri"/>
                <a:ea typeface="Calibri"/>
                <a:cs typeface="Calibri"/>
                <a:sym typeface="Calibri"/>
              </a:rPr>
              <a:t>Women TechEU</a:t>
            </a:r>
            <a:endParaRPr sz="2600" b="1" dirty="0">
              <a:solidFill>
                <a:srgbClr val="000000"/>
              </a:solidFill>
              <a:latin typeface="Calibri"/>
              <a:ea typeface="Calibri"/>
              <a:cs typeface="Calibri"/>
              <a:sym typeface="Calibri"/>
            </a:endParaRPr>
          </a:p>
          <a:p>
            <a:pPr lvl="0" algn="just"/>
            <a:r>
              <a:rPr lang="it-IT" sz="2600" dirty="0">
                <a:latin typeface="Calibri"/>
                <a:ea typeface="Calibri"/>
                <a:cs typeface="Calibri"/>
                <a:sym typeface="Calibri"/>
              </a:rPr>
              <a:t>Una nuova iniziativa dell'Unione Europea finanziata dal programma Horizon Europe.</a:t>
            </a:r>
          </a:p>
          <a:p>
            <a:pPr lvl="0" algn="just"/>
            <a:endParaRPr lang="it-IT" sz="2600" dirty="0">
              <a:latin typeface="Calibri"/>
              <a:ea typeface="Calibri"/>
              <a:cs typeface="Calibri"/>
              <a:sym typeface="Calibri"/>
            </a:endParaRPr>
          </a:p>
          <a:p>
            <a:pPr lvl="0" algn="just"/>
            <a:r>
              <a:rPr lang="it-IT" sz="2600" dirty="0">
                <a:latin typeface="Calibri"/>
                <a:ea typeface="Calibri"/>
                <a:cs typeface="Calibri"/>
                <a:sym typeface="Calibri"/>
              </a:rPr>
              <a:t>Tra i suoi numerosi servizi, offre supporto finanziario alle imprese femminili come sovvenzione individuale di 75.000 euro per sostenere i primi passi nel processo di innovazione e la crescita </a:t>
            </a:r>
            <a:r>
              <a:rPr lang="it-IT" sz="2600" dirty="0" smtClean="0">
                <a:latin typeface="Calibri"/>
                <a:ea typeface="Calibri"/>
                <a:cs typeface="Calibri"/>
                <a:sym typeface="Calibri"/>
              </a:rPr>
              <a:t>dell'azienda.</a:t>
            </a:r>
            <a:endParaRPr lang="it-IT" sz="2600" dirty="0">
              <a:latin typeface="Calibri"/>
              <a:ea typeface="Calibri"/>
              <a:cs typeface="Calibri"/>
              <a:sym typeface="Calibri"/>
            </a:endParaRPr>
          </a:p>
        </p:txBody>
      </p:sp>
      <p:pic>
        <p:nvPicPr>
          <p:cNvPr id="277" name="Google Shape;277;p18">
            <a:hlinkClick r:id="rId3"/>
          </p:cNvPr>
          <p:cNvPicPr preferRelativeResize="0"/>
          <p:nvPr/>
        </p:nvPicPr>
        <p:blipFill rotWithShape="1">
          <a:blip r:embed="rId4">
            <a:alphaModFix/>
          </a:blip>
          <a:srcRect/>
          <a:stretch/>
        </p:blipFill>
        <p:spPr>
          <a:xfrm>
            <a:off x="7543800" y="5065682"/>
            <a:ext cx="10191369" cy="3451800"/>
          </a:xfrm>
          <a:prstGeom prst="rect">
            <a:avLst/>
          </a:prstGeom>
          <a:noFill/>
          <a:ln>
            <a:noFill/>
          </a:ln>
        </p:spPr>
      </p:pic>
      <p:sp>
        <p:nvSpPr>
          <p:cNvPr id="278" name="Google Shape;278;p18"/>
          <p:cNvSpPr/>
          <p:nvPr/>
        </p:nvSpPr>
        <p:spPr>
          <a:xfrm>
            <a:off x="1447800" y="5065682"/>
            <a:ext cx="6096000" cy="341627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lvl="0" algn="just"/>
            <a:r>
              <a:rPr lang="it-IT" sz="2400" dirty="0">
                <a:latin typeface="Calibri"/>
                <a:ea typeface="Calibri"/>
                <a:cs typeface="Calibri"/>
                <a:sym typeface="Calibri"/>
              </a:rPr>
              <a:t>Requisiti:</a:t>
            </a:r>
          </a:p>
          <a:p>
            <a:pPr lvl="0" algn="just"/>
            <a:endParaRPr lang="it-IT" sz="2400" dirty="0">
              <a:latin typeface="Calibri"/>
              <a:ea typeface="Calibri"/>
              <a:cs typeface="Calibri"/>
              <a:sym typeface="Calibri"/>
            </a:endParaRPr>
          </a:p>
          <a:p>
            <a:pPr marL="342900" lvl="0" indent="-342900" algn="just">
              <a:buFont typeface="Wingdings" panose="05000000000000000000" pitchFamily="2" charset="2"/>
              <a:buChar char="ü"/>
            </a:pPr>
            <a:r>
              <a:rPr lang="it-IT" sz="2400" dirty="0" smtClean="0">
                <a:latin typeface="Calibri"/>
                <a:ea typeface="Calibri"/>
                <a:cs typeface="Calibri"/>
                <a:sym typeface="Calibri"/>
              </a:rPr>
              <a:t>Essere </a:t>
            </a:r>
            <a:r>
              <a:rPr lang="it-IT" sz="2400" dirty="0">
                <a:latin typeface="Calibri"/>
                <a:ea typeface="Calibri"/>
                <a:cs typeface="Calibri"/>
                <a:sym typeface="Calibri"/>
              </a:rPr>
              <a:t>una </a:t>
            </a:r>
            <a:r>
              <a:rPr lang="it-IT" sz="2400" dirty="0" smtClean="0">
                <a:latin typeface="Calibri"/>
                <a:ea typeface="Calibri"/>
                <a:cs typeface="Calibri"/>
                <a:sym typeface="Calibri"/>
              </a:rPr>
              <a:t>donna</a:t>
            </a:r>
          </a:p>
          <a:p>
            <a:pPr marL="342900" lvl="0" indent="-342900" algn="just">
              <a:buFont typeface="Wingdings" panose="05000000000000000000" pitchFamily="2" charset="2"/>
              <a:buChar char="ü"/>
            </a:pPr>
            <a:endParaRPr lang="it-IT" sz="2400" dirty="0">
              <a:latin typeface="Calibri"/>
              <a:ea typeface="Calibri"/>
              <a:cs typeface="Calibri"/>
              <a:sym typeface="Calibri"/>
            </a:endParaRPr>
          </a:p>
          <a:p>
            <a:pPr marL="342900" lvl="0" indent="-342900" algn="just">
              <a:buFont typeface="Wingdings" panose="05000000000000000000" pitchFamily="2" charset="2"/>
              <a:buChar char="ü"/>
            </a:pPr>
            <a:r>
              <a:rPr lang="it-IT" sz="2400" dirty="0" smtClean="0">
                <a:latin typeface="Calibri"/>
                <a:ea typeface="Calibri"/>
                <a:cs typeface="Calibri"/>
                <a:sym typeface="Calibri"/>
              </a:rPr>
              <a:t>Essere </a:t>
            </a:r>
            <a:r>
              <a:rPr lang="it-IT" sz="2400" dirty="0">
                <a:latin typeface="Calibri"/>
                <a:ea typeface="Calibri"/>
                <a:cs typeface="Calibri"/>
                <a:sym typeface="Calibri"/>
              </a:rPr>
              <a:t>una fondatrice/co-fondatrice di una start-up deep tech in fase </a:t>
            </a:r>
            <a:r>
              <a:rPr lang="it-IT" sz="2400" dirty="0" smtClean="0">
                <a:latin typeface="Calibri"/>
                <a:ea typeface="Calibri"/>
                <a:cs typeface="Calibri"/>
                <a:sym typeface="Calibri"/>
              </a:rPr>
              <a:t>iniziale</a:t>
            </a:r>
          </a:p>
          <a:p>
            <a:pPr marL="342900" lvl="0" indent="-342900" algn="just">
              <a:buFont typeface="Wingdings" panose="05000000000000000000" pitchFamily="2" charset="2"/>
              <a:buChar char="ü"/>
            </a:pPr>
            <a:endParaRPr lang="it-IT" sz="2400" dirty="0" smtClean="0">
              <a:latin typeface="Calibri"/>
              <a:ea typeface="Calibri"/>
              <a:cs typeface="Calibri"/>
              <a:sym typeface="Calibri"/>
            </a:endParaRPr>
          </a:p>
          <a:p>
            <a:pPr marL="342900" lvl="0" indent="-342900" algn="just">
              <a:buFont typeface="Wingdings" panose="05000000000000000000" pitchFamily="2" charset="2"/>
              <a:buChar char="ü"/>
            </a:pPr>
            <a:r>
              <a:rPr lang="it-IT" sz="2400" dirty="0" smtClean="0">
                <a:latin typeface="Calibri"/>
                <a:ea typeface="Calibri"/>
                <a:cs typeface="Calibri"/>
                <a:sym typeface="Calibri"/>
              </a:rPr>
              <a:t>Ricoprire </a:t>
            </a:r>
            <a:r>
              <a:rPr lang="it-IT" sz="2400" dirty="0">
                <a:latin typeface="Calibri"/>
                <a:ea typeface="Calibri"/>
                <a:cs typeface="Calibri"/>
                <a:sym typeface="Calibri"/>
              </a:rPr>
              <a:t>una posizione dirigenziale (CEO, CTO o equivalente) in azienda</a:t>
            </a:r>
            <a:endParaRPr lang="it-IT" sz="2400" dirty="0">
              <a:latin typeface="Calibri"/>
              <a:ea typeface="Calibri"/>
              <a:cs typeface="Calibri"/>
              <a:sym typeface="Calibri"/>
            </a:endParaRPr>
          </a:p>
        </p:txBody>
      </p:sp>
      <p:sp>
        <p:nvSpPr>
          <p:cNvPr id="279" name="Google Shape;279;p18"/>
          <p:cNvSpPr/>
          <p:nvPr/>
        </p:nvSpPr>
        <p:spPr>
          <a:xfrm>
            <a:off x="7543799" y="4533900"/>
            <a:ext cx="5542613"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smtClean="0">
                <a:solidFill>
                  <a:srgbClr val="000000"/>
                </a:solidFill>
                <a:latin typeface="Calibri"/>
                <a:ea typeface="Calibri"/>
                <a:cs typeface="Calibri"/>
                <a:sym typeface="Calibri"/>
              </a:rPr>
              <a:t>Clicca sull’immagine per maggiori informazioni</a:t>
            </a:r>
            <a:endParaRPr lang="it-IT" sz="2000"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lvl="0"/>
            <a:r>
              <a:rPr lang="en-US" sz="4000" b="1" dirty="0">
                <a:solidFill>
                  <a:srgbClr val="FD4FB4"/>
                </a:solidFill>
                <a:latin typeface="Calibri"/>
                <a:ea typeface="Calibri"/>
                <a:cs typeface="Calibri"/>
                <a:sym typeface="Calibri"/>
              </a:rPr>
              <a:t>2. </a:t>
            </a:r>
            <a:r>
              <a:rPr lang="it-IT" sz="4000" b="1" dirty="0">
                <a:solidFill>
                  <a:srgbClr val="FD4FB4"/>
                </a:solidFill>
                <a:latin typeface="Calibri"/>
                <a:ea typeface="Calibri"/>
                <a:cs typeface="Calibri"/>
                <a:sym typeface="Calibri"/>
              </a:rPr>
              <a:t>Mezzi alternativi al credito – </a:t>
            </a:r>
            <a:r>
              <a:rPr lang="it-IT" sz="3600" b="1" i="1" dirty="0">
                <a:solidFill>
                  <a:srgbClr val="FD4FB4"/>
                </a:solidFill>
                <a:latin typeface="Calibri"/>
                <a:ea typeface="Calibri"/>
                <a:cs typeface="Calibri"/>
                <a:sym typeface="Calibri"/>
              </a:rPr>
              <a:t>Sovvenzioni UE, due esempi</a:t>
            </a:r>
            <a:endParaRPr sz="3200" b="1" i="1" dirty="0">
              <a:solidFill>
                <a:srgbClr val="FD4FB4"/>
              </a:solidFill>
              <a:latin typeface="Calibri"/>
              <a:ea typeface="Calibri"/>
              <a:cs typeface="Calibri"/>
              <a:sym typeface="Calibri"/>
            </a:endParaRPr>
          </a:p>
        </p:txBody>
      </p:sp>
      <p:sp>
        <p:nvSpPr>
          <p:cNvPr id="285" name="Google Shape;285;p19"/>
          <p:cNvSpPr/>
          <p:nvPr/>
        </p:nvSpPr>
        <p:spPr>
          <a:xfrm>
            <a:off x="609600" y="1790700"/>
            <a:ext cx="16535400" cy="40933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dirty="0">
                <a:solidFill>
                  <a:schemeClr val="dk1"/>
                </a:solidFill>
                <a:latin typeface="Calibri"/>
                <a:ea typeface="Calibri"/>
                <a:cs typeface="Calibri"/>
                <a:sym typeface="Calibri"/>
              </a:rPr>
              <a:t>2. EIC Accelerator</a:t>
            </a:r>
            <a:endParaRPr dirty="0"/>
          </a:p>
          <a:p>
            <a:pPr lvl="0" algn="just"/>
            <a:r>
              <a:rPr lang="it-IT" sz="2600" dirty="0">
                <a:solidFill>
                  <a:schemeClr val="dk1"/>
                </a:solidFill>
                <a:latin typeface="Calibri"/>
                <a:ea typeface="Calibri"/>
                <a:cs typeface="Calibri"/>
                <a:sym typeface="Calibri"/>
              </a:rPr>
              <a:t>L'iniziativa, che fa parte del progetto pilota del Consiglio europeo per l'innovazione, sostiene le piccole e medie imprese e gli innovatori ad </a:t>
            </a:r>
            <a:r>
              <a:rPr lang="it-IT" sz="2600" b="1" dirty="0">
                <a:solidFill>
                  <a:schemeClr val="dk1"/>
                </a:solidFill>
                <a:latin typeface="Calibri"/>
                <a:ea typeface="Calibri"/>
                <a:cs typeface="Calibri"/>
                <a:sym typeface="Calibri"/>
              </a:rPr>
              <a:t>alto rischio e ad alto potenziale </a:t>
            </a:r>
            <a:r>
              <a:rPr lang="it-IT" sz="2600" dirty="0">
                <a:solidFill>
                  <a:schemeClr val="dk1"/>
                </a:solidFill>
                <a:latin typeface="Calibri"/>
                <a:ea typeface="Calibri"/>
                <a:cs typeface="Calibri"/>
                <a:sym typeface="Calibri"/>
              </a:rPr>
              <a:t>per aiutarle a sviluppare e portare sul mercato nuovi prodotti, servizi e modelli di business innovativi. Le startup e le PMI con CEO donne sono particolarmente </a:t>
            </a:r>
            <a:r>
              <a:rPr lang="it-IT" sz="2600" dirty="0" smtClean="0">
                <a:solidFill>
                  <a:schemeClr val="dk1"/>
                </a:solidFill>
                <a:latin typeface="Calibri"/>
                <a:ea typeface="Calibri"/>
                <a:cs typeface="Calibri"/>
                <a:sym typeface="Calibri"/>
              </a:rPr>
              <a:t>benvenute</a:t>
            </a:r>
            <a:endParaRPr dirty="0"/>
          </a:p>
          <a:p>
            <a:pPr marL="0" marR="0" lvl="0" indent="0" algn="l" rtl="0">
              <a:spcBef>
                <a:spcPts val="0"/>
              </a:spcBef>
              <a:spcAft>
                <a:spcPts val="0"/>
              </a:spcAft>
              <a:buNone/>
            </a:pPr>
            <a:endParaRPr lang="it-IT" sz="2600" dirty="0">
              <a:solidFill>
                <a:srgbClr val="404040"/>
              </a:solidFill>
              <a:latin typeface="Calibri"/>
              <a:ea typeface="Calibri"/>
              <a:cs typeface="Calibri"/>
              <a:sym typeface="Calibri"/>
            </a:endParaRPr>
          </a:p>
          <a:p>
            <a:pPr lvl="0"/>
            <a:r>
              <a:rPr lang="it-IT" sz="2600" dirty="0">
                <a:solidFill>
                  <a:srgbClr val="404040"/>
                </a:solidFill>
                <a:latin typeface="Calibri"/>
                <a:ea typeface="Calibri"/>
                <a:cs typeface="Calibri"/>
                <a:sym typeface="Calibri"/>
              </a:rPr>
              <a:t>L'EIC Accelerator fornisce finanziamenti misti composti da:</a:t>
            </a:r>
          </a:p>
          <a:p>
            <a:pPr lvl="0"/>
            <a:endParaRPr lang="it-IT" sz="2600" dirty="0">
              <a:solidFill>
                <a:srgbClr val="404040"/>
              </a:solidFill>
              <a:latin typeface="Calibri"/>
              <a:ea typeface="Calibri"/>
              <a:cs typeface="Calibri"/>
              <a:sym typeface="Calibri"/>
            </a:endParaRPr>
          </a:p>
          <a:p>
            <a:pPr marL="457200" lvl="0" indent="-457200">
              <a:buFont typeface="Arial" panose="020B0604020202020204" pitchFamily="34" charset="0"/>
              <a:buChar char="•"/>
            </a:pPr>
            <a:r>
              <a:rPr lang="it-IT" sz="2600" dirty="0">
                <a:solidFill>
                  <a:srgbClr val="404040"/>
                </a:solidFill>
                <a:latin typeface="Calibri"/>
                <a:ea typeface="Calibri"/>
                <a:cs typeface="Calibri"/>
                <a:sym typeface="Calibri"/>
              </a:rPr>
              <a:t>U</a:t>
            </a:r>
            <a:r>
              <a:rPr lang="it-IT" sz="2600" dirty="0" smtClean="0">
                <a:solidFill>
                  <a:srgbClr val="404040"/>
                </a:solidFill>
                <a:latin typeface="Calibri"/>
                <a:ea typeface="Calibri"/>
                <a:cs typeface="Calibri"/>
                <a:sym typeface="Calibri"/>
              </a:rPr>
              <a:t>na </a:t>
            </a:r>
            <a:r>
              <a:rPr lang="it-IT" sz="2600" b="1" dirty="0">
                <a:solidFill>
                  <a:srgbClr val="404040"/>
                </a:solidFill>
                <a:latin typeface="Calibri"/>
                <a:ea typeface="Calibri"/>
                <a:cs typeface="Calibri"/>
                <a:sym typeface="Calibri"/>
              </a:rPr>
              <a:t>componente di investimento</a:t>
            </a:r>
          </a:p>
          <a:p>
            <a:pPr lvl="0"/>
            <a:r>
              <a:rPr lang="it-IT" sz="2600" dirty="0">
                <a:solidFill>
                  <a:srgbClr val="404040"/>
                </a:solidFill>
                <a:latin typeface="Calibri"/>
                <a:ea typeface="Calibri"/>
                <a:cs typeface="Calibri"/>
                <a:sym typeface="Calibri"/>
              </a:rPr>
              <a:t>(Equity o quasi-equity come i prestiti convertibili)</a:t>
            </a:r>
          </a:p>
          <a:p>
            <a:pPr marL="0" marR="0" lvl="0" indent="0" algn="l" rtl="0">
              <a:spcBef>
                <a:spcPts val="0"/>
              </a:spcBef>
              <a:spcAft>
                <a:spcPts val="0"/>
              </a:spcAft>
              <a:buNone/>
            </a:pPr>
            <a:endParaRPr sz="2600" dirty="0">
              <a:solidFill>
                <a:srgbClr val="404040"/>
              </a:solidFill>
              <a:latin typeface="Calibri"/>
              <a:ea typeface="Calibri"/>
              <a:cs typeface="Calibri"/>
              <a:sym typeface="Calibri"/>
            </a:endParaRPr>
          </a:p>
        </p:txBody>
      </p:sp>
      <p:sp>
        <p:nvSpPr>
          <p:cNvPr id="286" name="Google Shape;286;p19"/>
          <p:cNvSpPr/>
          <p:nvPr/>
        </p:nvSpPr>
        <p:spPr>
          <a:xfrm>
            <a:off x="1219200" y="5802005"/>
            <a:ext cx="7315200" cy="2893059"/>
          </a:xfrm>
          <a:prstGeom prst="rect">
            <a:avLst/>
          </a:prstGeom>
          <a:noFill/>
          <a:ln>
            <a:noFill/>
          </a:ln>
        </p:spPr>
        <p:txBody>
          <a:bodyPr spcFirstLastPara="1" wrap="square" lIns="91425" tIns="45700" rIns="91425" bIns="45700" anchor="t" anchorCtr="0">
            <a:spAutoFit/>
          </a:bodyPr>
          <a:lstStyle/>
          <a:p>
            <a:pPr marL="457200" lvl="0" indent="-457200" algn="just">
              <a:buClr>
                <a:srgbClr val="404040"/>
              </a:buClr>
              <a:buSzPts val="2600"/>
              <a:buFont typeface="Arial"/>
              <a:buChar char="•"/>
            </a:pPr>
            <a:r>
              <a:rPr lang="it-IT" sz="2600" dirty="0" smtClean="0">
                <a:solidFill>
                  <a:srgbClr val="404040"/>
                </a:solidFill>
                <a:latin typeface="Calibri"/>
                <a:ea typeface="Calibri"/>
                <a:cs typeface="Calibri"/>
                <a:sym typeface="Calibri"/>
              </a:rPr>
              <a:t>Una </a:t>
            </a:r>
            <a:r>
              <a:rPr lang="it-IT" sz="2600" b="1" dirty="0">
                <a:solidFill>
                  <a:srgbClr val="404040"/>
                </a:solidFill>
                <a:latin typeface="Calibri"/>
                <a:ea typeface="Calibri"/>
                <a:cs typeface="Calibri"/>
                <a:sym typeface="Calibri"/>
              </a:rPr>
              <a:t>componente di sovvenzione </a:t>
            </a:r>
            <a:r>
              <a:rPr lang="it-IT" sz="2600" dirty="0">
                <a:solidFill>
                  <a:srgbClr val="404040"/>
                </a:solidFill>
                <a:latin typeface="Calibri"/>
                <a:ea typeface="Calibri"/>
                <a:cs typeface="Calibri"/>
                <a:sym typeface="Calibri"/>
              </a:rPr>
              <a:t>per rimborsare i costi ammissibili sostenuti per le attività di innovazione (ad esempio, dimostrazione della tecnologia, prototipazione, ricerca e sviluppo e test necessari per soddisfare i requisiti normativi, gestione della proprietà intellettuale, approvazione alla commercializzazione, ecc.)</a:t>
            </a:r>
            <a:endParaRPr sz="2600" dirty="0">
              <a:solidFill>
                <a:srgbClr val="404040"/>
              </a:solidFill>
              <a:latin typeface="Calibri"/>
              <a:ea typeface="Calibri"/>
              <a:cs typeface="Calibri"/>
              <a:sym typeface="Calibri"/>
            </a:endParaRPr>
          </a:p>
        </p:txBody>
      </p:sp>
      <p:pic>
        <p:nvPicPr>
          <p:cNvPr id="287" name="Google Shape;287;p19">
            <a:hlinkClick r:id="rId3"/>
          </p:cNvPr>
          <p:cNvPicPr preferRelativeResize="0"/>
          <p:nvPr/>
        </p:nvPicPr>
        <p:blipFill rotWithShape="1">
          <a:blip r:embed="rId4">
            <a:alphaModFix/>
          </a:blip>
          <a:srcRect/>
          <a:stretch/>
        </p:blipFill>
        <p:spPr>
          <a:xfrm>
            <a:off x="9139451" y="4286692"/>
            <a:ext cx="9144000" cy="3030625"/>
          </a:xfrm>
          <a:prstGeom prst="rect">
            <a:avLst/>
          </a:prstGeom>
          <a:noFill/>
          <a:ln>
            <a:noFill/>
          </a:ln>
        </p:spPr>
      </p:pic>
      <p:sp>
        <p:nvSpPr>
          <p:cNvPr id="7" name="Google Shape;279;p18"/>
          <p:cNvSpPr/>
          <p:nvPr/>
        </p:nvSpPr>
        <p:spPr>
          <a:xfrm>
            <a:off x="10940144" y="7531933"/>
            <a:ext cx="5542613"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smtClean="0">
                <a:solidFill>
                  <a:srgbClr val="000000"/>
                </a:solidFill>
                <a:latin typeface="Calibri"/>
                <a:ea typeface="Calibri"/>
                <a:cs typeface="Calibri"/>
                <a:sym typeface="Calibri"/>
              </a:rPr>
              <a:t>Clicca sull’immagine per maggiori informazioni</a:t>
            </a:r>
            <a:endParaRPr lang="it-IT" sz="2000"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914400" y="638886"/>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smtClean="0">
                <a:solidFill>
                  <a:srgbClr val="FD4FB4"/>
                </a:solidFill>
                <a:latin typeface="Calibri"/>
                <a:ea typeface="Calibri"/>
                <a:cs typeface="Calibri"/>
                <a:sym typeface="Calibri"/>
              </a:rPr>
              <a:t>Obiettivi</a:t>
            </a:r>
            <a:endParaRPr dirty="0"/>
          </a:p>
        </p:txBody>
      </p:sp>
      <p:sp>
        <p:nvSpPr>
          <p:cNvPr id="115" name="Google Shape;115;p2"/>
          <p:cNvSpPr txBox="1"/>
          <p:nvPr/>
        </p:nvSpPr>
        <p:spPr>
          <a:xfrm>
            <a:off x="878006" y="139338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dirty="0" smtClean="0">
                <a:solidFill>
                  <a:schemeClr val="dk1"/>
                </a:solidFill>
                <a:latin typeface="Calibri"/>
                <a:ea typeface="Calibri"/>
                <a:cs typeface="Calibri"/>
                <a:sym typeface="Calibri"/>
              </a:rPr>
              <a:t>Alla fine di questo modulo sarai in grado di:</a:t>
            </a:r>
            <a:endParaRPr dirty="0"/>
          </a:p>
        </p:txBody>
      </p:sp>
      <p:sp>
        <p:nvSpPr>
          <p:cNvPr id="116" name="Google Shape;116;p2"/>
          <p:cNvSpPr txBox="1"/>
          <p:nvPr/>
        </p:nvSpPr>
        <p:spPr>
          <a:xfrm>
            <a:off x="1573823" y="2691652"/>
            <a:ext cx="11358567"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smtClean="0">
                <a:solidFill>
                  <a:srgbClr val="AC7BDC"/>
                </a:solidFill>
                <a:latin typeface="Calibri"/>
                <a:ea typeface="Calibri"/>
                <a:cs typeface="Calibri"/>
                <a:sym typeface="Calibri"/>
              </a:rPr>
              <a:t>Comprendere le basi e i principi dell'imprenditorialità</a:t>
            </a:r>
            <a:endParaRPr sz="2800" b="1" dirty="0">
              <a:solidFill>
                <a:srgbClr val="AC7BDC"/>
              </a:solidFill>
              <a:latin typeface="Calibri"/>
              <a:ea typeface="Calibri"/>
              <a:cs typeface="Calibri"/>
              <a:sym typeface="Calibri"/>
            </a:endParaRPr>
          </a:p>
        </p:txBody>
      </p:sp>
      <p:sp>
        <p:nvSpPr>
          <p:cNvPr id="117" name="Google Shape;117;p2"/>
          <p:cNvSpPr txBox="1"/>
          <p:nvPr/>
        </p:nvSpPr>
        <p:spPr>
          <a:xfrm>
            <a:off x="1598844" y="4147101"/>
            <a:ext cx="99090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smtClean="0">
                <a:solidFill>
                  <a:srgbClr val="AC7BDC"/>
                </a:solidFill>
                <a:latin typeface="Calibri"/>
                <a:ea typeface="Calibri"/>
                <a:cs typeface="Calibri"/>
                <a:sym typeface="Calibri"/>
              </a:rPr>
              <a:t>Acquisire capacità per scoprire opportunità di lavoro autonomo</a:t>
            </a:r>
            <a:endParaRPr sz="2800" b="1" dirty="0">
              <a:solidFill>
                <a:srgbClr val="AC7BDC"/>
              </a:solidFill>
              <a:latin typeface="Calibri"/>
              <a:ea typeface="Calibri"/>
              <a:cs typeface="Calibri"/>
              <a:sym typeface="Calibri"/>
            </a:endParaRPr>
          </a:p>
        </p:txBody>
      </p:sp>
      <p:grpSp>
        <p:nvGrpSpPr>
          <p:cNvPr id="118" name="Google Shape;118;p2"/>
          <p:cNvGrpSpPr/>
          <p:nvPr/>
        </p:nvGrpSpPr>
        <p:grpSpPr>
          <a:xfrm>
            <a:off x="1709382" y="7283873"/>
            <a:ext cx="10482618" cy="954067"/>
            <a:chOff x="6034526" y="1691703"/>
            <a:chExt cx="12006618" cy="954067"/>
          </a:xfrm>
        </p:grpSpPr>
        <p:sp>
          <p:nvSpPr>
            <p:cNvPr id="119" name="Google Shape;119;p2"/>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 name="Google Shape;120;p2"/>
            <p:cNvSpPr txBox="1"/>
            <p:nvPr/>
          </p:nvSpPr>
          <p:spPr>
            <a:xfrm>
              <a:off x="6034526" y="1691703"/>
              <a:ext cx="12006618"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smtClean="0">
                  <a:solidFill>
                    <a:srgbClr val="AC7BDC"/>
                  </a:solidFill>
                  <a:latin typeface="Calibri"/>
                  <a:ea typeface="Calibri"/>
                  <a:cs typeface="Calibri"/>
                  <a:sym typeface="Calibri"/>
                </a:rPr>
                <a:t>Cercare e sfruttare opportunità di finanziamento alternative legate al crowdfunding, business angels, venture capitalist o sovvenzioni</a:t>
              </a:r>
              <a:endParaRPr sz="2800" b="1" dirty="0">
                <a:solidFill>
                  <a:srgbClr val="AC7BDC"/>
                </a:solidFill>
                <a:latin typeface="Calibri"/>
                <a:ea typeface="Calibri"/>
                <a:cs typeface="Calibri"/>
                <a:sym typeface="Calibri"/>
              </a:endParaRPr>
            </a:p>
          </p:txBody>
        </p:sp>
      </p:grpSp>
      <p:pic>
        <p:nvPicPr>
          <p:cNvPr id="121" name="Google Shape;121;p2"/>
          <p:cNvPicPr preferRelativeResize="0"/>
          <p:nvPr/>
        </p:nvPicPr>
        <p:blipFill rotWithShape="1">
          <a:blip r:embed="rId3">
            <a:alphaModFix/>
          </a:blip>
          <a:srcRect/>
          <a:stretch/>
        </p:blipFill>
        <p:spPr>
          <a:xfrm>
            <a:off x="878006" y="2608904"/>
            <a:ext cx="581024" cy="581024"/>
          </a:xfrm>
          <a:prstGeom prst="rect">
            <a:avLst/>
          </a:prstGeom>
          <a:noFill/>
          <a:ln>
            <a:noFill/>
          </a:ln>
        </p:spPr>
      </p:pic>
      <p:pic>
        <p:nvPicPr>
          <p:cNvPr id="122" name="Google Shape;122;p2"/>
          <p:cNvPicPr preferRelativeResize="0"/>
          <p:nvPr/>
        </p:nvPicPr>
        <p:blipFill rotWithShape="1">
          <a:blip r:embed="rId3">
            <a:alphaModFix/>
          </a:blip>
          <a:srcRect/>
          <a:stretch/>
        </p:blipFill>
        <p:spPr>
          <a:xfrm>
            <a:off x="878006" y="7260321"/>
            <a:ext cx="581024" cy="581024"/>
          </a:xfrm>
          <a:prstGeom prst="rect">
            <a:avLst/>
          </a:prstGeom>
          <a:noFill/>
          <a:ln>
            <a:noFill/>
          </a:ln>
        </p:spPr>
      </p:pic>
      <p:pic>
        <p:nvPicPr>
          <p:cNvPr id="123" name="Google Shape;123;p2"/>
          <p:cNvPicPr preferRelativeResize="0"/>
          <p:nvPr/>
        </p:nvPicPr>
        <p:blipFill rotWithShape="1">
          <a:blip r:embed="rId4">
            <a:alphaModFix/>
          </a:blip>
          <a:srcRect r="11434"/>
          <a:stretch/>
        </p:blipFill>
        <p:spPr>
          <a:xfrm>
            <a:off x="12192000" y="5219700"/>
            <a:ext cx="6282261" cy="3578414"/>
          </a:xfrm>
          <a:prstGeom prst="rect">
            <a:avLst/>
          </a:prstGeom>
          <a:noFill/>
          <a:ln>
            <a:noFill/>
          </a:ln>
        </p:spPr>
      </p:pic>
      <p:pic>
        <p:nvPicPr>
          <p:cNvPr id="124" name="Google Shape;124;p2"/>
          <p:cNvPicPr preferRelativeResize="0"/>
          <p:nvPr/>
        </p:nvPicPr>
        <p:blipFill rotWithShape="1">
          <a:blip r:embed="rId3">
            <a:alphaModFix/>
          </a:blip>
          <a:srcRect/>
          <a:stretch/>
        </p:blipFill>
        <p:spPr>
          <a:xfrm>
            <a:off x="878006" y="5602921"/>
            <a:ext cx="581024" cy="581024"/>
          </a:xfrm>
          <a:prstGeom prst="rect">
            <a:avLst/>
          </a:prstGeom>
          <a:noFill/>
          <a:ln>
            <a:noFill/>
          </a:ln>
        </p:spPr>
      </p:pic>
      <p:sp>
        <p:nvSpPr>
          <p:cNvPr id="125" name="Google Shape;125;p2"/>
          <p:cNvSpPr txBox="1"/>
          <p:nvPr/>
        </p:nvSpPr>
        <p:spPr>
          <a:xfrm>
            <a:off x="1709382" y="5576764"/>
            <a:ext cx="10711218" cy="9541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smtClean="0">
                <a:solidFill>
                  <a:srgbClr val="AC7BDC"/>
                </a:solidFill>
                <a:latin typeface="Calibri"/>
                <a:ea typeface="Calibri"/>
                <a:cs typeface="Calibri"/>
                <a:sym typeface="Calibri"/>
              </a:rPr>
              <a:t>Acquisire conoscenza dei principali mezzi alternativi al credito e come scegliere tra questi</a:t>
            </a:r>
            <a:endParaRPr sz="2800" b="1" dirty="0">
              <a:solidFill>
                <a:srgbClr val="AC7BDC"/>
              </a:solidFill>
              <a:latin typeface="Calibri"/>
              <a:ea typeface="Calibri"/>
              <a:cs typeface="Calibri"/>
              <a:sym typeface="Calibri"/>
            </a:endParaRPr>
          </a:p>
        </p:txBody>
      </p:sp>
      <p:pic>
        <p:nvPicPr>
          <p:cNvPr id="126" name="Google Shape;126;p2"/>
          <p:cNvPicPr preferRelativeResize="0"/>
          <p:nvPr/>
        </p:nvPicPr>
        <p:blipFill rotWithShape="1">
          <a:blip r:embed="rId3">
            <a:alphaModFix/>
          </a:blip>
          <a:srcRect/>
          <a:stretch/>
        </p:blipFill>
        <p:spPr>
          <a:xfrm>
            <a:off x="878006" y="4087786"/>
            <a:ext cx="581024" cy="5810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0"/>
          <p:cNvSpPr txBox="1"/>
          <p:nvPr/>
        </p:nvSpPr>
        <p:spPr>
          <a:xfrm>
            <a:off x="381000" y="495300"/>
            <a:ext cx="16459200"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b="1" dirty="0" smtClean="0">
                <a:solidFill>
                  <a:srgbClr val="FD4FB4"/>
                </a:solidFill>
                <a:latin typeface="Calibri"/>
                <a:ea typeface="Calibri"/>
                <a:cs typeface="Calibri"/>
                <a:sym typeface="Calibri"/>
              </a:rPr>
              <a:t>EU database per cercare opportunità di finanziamento</a:t>
            </a:r>
            <a:endParaRPr lang="it-IT" dirty="0" smtClean="0"/>
          </a:p>
          <a:p>
            <a:pPr marL="0" marR="0" lvl="0" indent="0" algn="l" rtl="0">
              <a:spcBef>
                <a:spcPts val="0"/>
              </a:spcBef>
              <a:spcAft>
                <a:spcPts val="0"/>
              </a:spcAft>
              <a:buNone/>
            </a:pPr>
            <a:r>
              <a:rPr lang="it-IT" sz="3200" b="1" i="1" dirty="0" smtClean="0">
                <a:solidFill>
                  <a:srgbClr val="FD4FB4"/>
                </a:solidFill>
                <a:latin typeface="Calibri"/>
                <a:ea typeface="Calibri"/>
                <a:cs typeface="Calibri"/>
                <a:sym typeface="Calibri"/>
              </a:rPr>
              <a:t>Your Europe Business – </a:t>
            </a:r>
            <a:r>
              <a:rPr lang="it-IT" sz="3200" b="1" i="1" dirty="0" smtClean="0">
                <a:solidFill>
                  <a:srgbClr val="FD4FB4"/>
                </a:solidFill>
                <a:latin typeface="Calibri"/>
                <a:ea typeface="Calibri"/>
                <a:cs typeface="Calibri"/>
                <a:sym typeface="Calibri"/>
              </a:rPr>
              <a:t>Lo Strumento </a:t>
            </a:r>
            <a:r>
              <a:rPr lang="it-IT" sz="3200" b="1" i="1" dirty="0" smtClean="0">
                <a:solidFill>
                  <a:srgbClr val="FD4FB4"/>
                </a:solidFill>
                <a:latin typeface="Calibri"/>
                <a:ea typeface="Calibri"/>
                <a:cs typeface="Calibri"/>
                <a:sym typeface="Calibri"/>
              </a:rPr>
              <a:t>“Access to Finance”</a:t>
            </a:r>
          </a:p>
          <a:p>
            <a:pPr marL="0" marR="0" lvl="0" indent="0" algn="l" rtl="0">
              <a:spcBef>
                <a:spcPts val="0"/>
              </a:spcBef>
              <a:spcAft>
                <a:spcPts val="0"/>
              </a:spcAft>
              <a:buNone/>
            </a:pPr>
            <a:endParaRPr sz="4000" b="1" dirty="0">
              <a:solidFill>
                <a:srgbClr val="FD4FB4"/>
              </a:solidFill>
              <a:latin typeface="Calibri"/>
              <a:ea typeface="Calibri"/>
              <a:cs typeface="Calibri"/>
              <a:sym typeface="Calibri"/>
            </a:endParaRPr>
          </a:p>
        </p:txBody>
      </p:sp>
      <p:grpSp>
        <p:nvGrpSpPr>
          <p:cNvPr id="294" name="Google Shape;294;p20"/>
          <p:cNvGrpSpPr/>
          <p:nvPr/>
        </p:nvGrpSpPr>
        <p:grpSpPr>
          <a:xfrm>
            <a:off x="25021" y="2859046"/>
            <a:ext cx="18289137" cy="6248400"/>
            <a:chOff x="-2275" y="2400300"/>
            <a:chExt cx="17754600" cy="6572250"/>
          </a:xfrm>
        </p:grpSpPr>
        <p:grpSp>
          <p:nvGrpSpPr>
            <p:cNvPr id="295" name="Google Shape;295;p20"/>
            <p:cNvGrpSpPr/>
            <p:nvPr/>
          </p:nvGrpSpPr>
          <p:grpSpPr>
            <a:xfrm>
              <a:off x="-2275" y="2400300"/>
              <a:ext cx="17754600" cy="6572250"/>
              <a:chOff x="0" y="2324100"/>
              <a:chExt cx="17754600" cy="6572250"/>
            </a:xfrm>
          </p:grpSpPr>
          <p:pic>
            <p:nvPicPr>
              <p:cNvPr id="296" name="Google Shape;296;p20"/>
              <p:cNvPicPr preferRelativeResize="0"/>
              <p:nvPr/>
            </p:nvPicPr>
            <p:blipFill rotWithShape="1">
              <a:blip r:embed="rId3">
                <a:alphaModFix/>
              </a:blip>
              <a:srcRect/>
              <a:stretch/>
            </p:blipFill>
            <p:spPr>
              <a:xfrm>
                <a:off x="0" y="2324100"/>
                <a:ext cx="17754600" cy="6572250"/>
              </a:xfrm>
              <a:prstGeom prst="rect">
                <a:avLst/>
              </a:prstGeom>
              <a:noFill/>
              <a:ln>
                <a:noFill/>
              </a:ln>
            </p:spPr>
          </p:pic>
          <p:sp>
            <p:nvSpPr>
              <p:cNvPr id="297" name="Google Shape;297;p20"/>
              <p:cNvSpPr/>
              <p:nvPr/>
            </p:nvSpPr>
            <p:spPr>
              <a:xfrm>
                <a:off x="9220200" y="65151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8" name="Google Shape;298;p20"/>
            <p:cNvSpPr/>
            <p:nvPr/>
          </p:nvSpPr>
          <p:spPr>
            <a:xfrm>
              <a:off x="835925" y="67437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9" name="Google Shape;299;p20"/>
          <p:cNvSpPr/>
          <p:nvPr/>
        </p:nvSpPr>
        <p:spPr>
          <a:xfrm>
            <a:off x="6248400" y="2258913"/>
            <a:ext cx="55803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Access to EU Finance - European Commission (europa.eu)</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p:nvPr/>
        </p:nvSpPr>
        <p:spPr>
          <a:xfrm>
            <a:off x="1169100" y="953591"/>
            <a:ext cx="3581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000" b="1" dirty="0" smtClean="0">
                <a:solidFill>
                  <a:srgbClr val="FD4FB4"/>
                </a:solidFill>
                <a:latin typeface="Calibri"/>
                <a:ea typeface="Calibri"/>
                <a:cs typeface="Calibri"/>
                <a:sym typeface="Calibri"/>
              </a:rPr>
              <a:t>Conclusioni</a:t>
            </a:r>
            <a:endParaRPr lang="it-IT" dirty="0"/>
          </a:p>
        </p:txBody>
      </p:sp>
      <p:sp>
        <p:nvSpPr>
          <p:cNvPr id="305" name="Google Shape;305;p21"/>
          <p:cNvSpPr txBox="1"/>
          <p:nvPr/>
        </p:nvSpPr>
        <p:spPr>
          <a:xfrm>
            <a:off x="1710511" y="2335659"/>
            <a:ext cx="4823671" cy="3108503"/>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it-IT" sz="2800" dirty="0" smtClean="0">
                <a:solidFill>
                  <a:schemeClr val="dk1"/>
                </a:solidFill>
                <a:latin typeface="Calibri"/>
                <a:ea typeface="Calibri"/>
                <a:cs typeface="Calibri"/>
                <a:sym typeface="Calibri"/>
              </a:rPr>
              <a:t>L'imprenditorialità è la capacità e la prontezza di sviluppare, organizzare e gestire un'impresa commerciale, insieme a tutte le sue incertezze al fine di realizzare un profitto.</a:t>
            </a:r>
            <a:endParaRPr sz="2800" dirty="0">
              <a:solidFill>
                <a:schemeClr val="dk1"/>
              </a:solidFill>
              <a:latin typeface="Calibri"/>
              <a:ea typeface="Calibri"/>
              <a:cs typeface="Calibri"/>
              <a:sym typeface="Calibri"/>
            </a:endParaRPr>
          </a:p>
        </p:txBody>
      </p:sp>
      <p:sp>
        <p:nvSpPr>
          <p:cNvPr id="306" name="Google Shape;306;p21"/>
          <p:cNvSpPr txBox="1"/>
          <p:nvPr/>
        </p:nvSpPr>
        <p:spPr>
          <a:xfrm>
            <a:off x="1747419" y="6002162"/>
            <a:ext cx="4562120" cy="224672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it-IT" sz="2800" dirty="0" smtClean="0">
                <a:solidFill>
                  <a:schemeClr val="dk1"/>
                </a:solidFill>
                <a:latin typeface="Calibri"/>
                <a:ea typeface="Calibri"/>
                <a:cs typeface="Calibri"/>
                <a:sym typeface="Calibri"/>
              </a:rPr>
              <a:t>Un business plan è un documento che definisce in dettaglio gli obiettivi di un'azienda e come questa intende raggiungerli</a:t>
            </a:r>
            <a:endParaRPr sz="2800" b="1" dirty="0">
              <a:solidFill>
                <a:schemeClr val="dk1"/>
              </a:solidFill>
              <a:latin typeface="Calibri"/>
              <a:ea typeface="Calibri"/>
              <a:cs typeface="Calibri"/>
              <a:sym typeface="Calibri"/>
            </a:endParaRPr>
          </a:p>
        </p:txBody>
      </p:sp>
      <p:sp>
        <p:nvSpPr>
          <p:cNvPr id="307" name="Google Shape;307;p21"/>
          <p:cNvSpPr txBox="1"/>
          <p:nvPr/>
        </p:nvSpPr>
        <p:spPr>
          <a:xfrm>
            <a:off x="12958200" y="2335334"/>
            <a:ext cx="4760174" cy="329316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SzPts val="1100"/>
              <a:buNone/>
            </a:pPr>
            <a:r>
              <a:rPr lang="it-IT" sz="2800" dirty="0" smtClean="0">
                <a:solidFill>
                  <a:schemeClr val="dk1"/>
                </a:solidFill>
                <a:latin typeface="Calibri"/>
                <a:ea typeface="Calibri"/>
                <a:cs typeface="Calibri"/>
                <a:sym typeface="Calibri"/>
              </a:rPr>
              <a:t>Il finanziamento azionario comporta la vendita di una parte del capitale di una società in cambio di capitale. Il finanziamento mediante debito  comporta il prestito di denaro e il rimborso con gli interessi.</a:t>
            </a:r>
            <a:endParaRPr sz="2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308" name="Google Shape;308;p21"/>
          <p:cNvSpPr txBox="1"/>
          <p:nvPr/>
        </p:nvSpPr>
        <p:spPr>
          <a:xfrm>
            <a:off x="12958200" y="6373327"/>
            <a:ext cx="4760174" cy="22467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dirty="0" smtClean="0">
                <a:solidFill>
                  <a:schemeClr val="dk1"/>
                </a:solidFill>
                <a:latin typeface="Calibri"/>
                <a:ea typeface="Calibri"/>
                <a:cs typeface="Calibri"/>
                <a:sym typeface="Calibri"/>
              </a:rPr>
              <a:t>Ci sono diversi mezzi alternativi per il credito. Per scegliere quello giusto è necessario valutare le proprie competenze e risorse iniziali.</a:t>
            </a:r>
            <a:endParaRPr sz="2800" dirty="0">
              <a:solidFill>
                <a:schemeClr val="dk1"/>
              </a:solidFill>
              <a:latin typeface="Calibri"/>
              <a:ea typeface="Calibri"/>
              <a:cs typeface="Calibri"/>
              <a:sym typeface="Calibri"/>
            </a:endParaRPr>
          </a:p>
        </p:txBody>
      </p:sp>
      <p:pic>
        <p:nvPicPr>
          <p:cNvPr id="309" name="Google Shape;309;p21"/>
          <p:cNvPicPr preferRelativeResize="0"/>
          <p:nvPr/>
        </p:nvPicPr>
        <p:blipFill rotWithShape="1">
          <a:blip r:embed="rId3">
            <a:alphaModFix/>
          </a:blip>
          <a:srcRect/>
          <a:stretch/>
        </p:blipFill>
        <p:spPr>
          <a:xfrm>
            <a:off x="866775" y="2335659"/>
            <a:ext cx="581024" cy="581024"/>
          </a:xfrm>
          <a:prstGeom prst="rect">
            <a:avLst/>
          </a:prstGeom>
          <a:noFill/>
          <a:ln>
            <a:noFill/>
          </a:ln>
        </p:spPr>
      </p:pic>
      <p:pic>
        <p:nvPicPr>
          <p:cNvPr id="310" name="Google Shape;310;p21"/>
          <p:cNvPicPr preferRelativeResize="0"/>
          <p:nvPr/>
        </p:nvPicPr>
        <p:blipFill rotWithShape="1">
          <a:blip r:embed="rId3">
            <a:alphaModFix/>
          </a:blip>
          <a:srcRect/>
          <a:stretch/>
        </p:blipFill>
        <p:spPr>
          <a:xfrm>
            <a:off x="866775" y="5792302"/>
            <a:ext cx="581024" cy="581024"/>
          </a:xfrm>
          <a:prstGeom prst="rect">
            <a:avLst/>
          </a:prstGeom>
          <a:noFill/>
          <a:ln>
            <a:noFill/>
          </a:ln>
        </p:spPr>
      </p:pic>
      <p:pic>
        <p:nvPicPr>
          <p:cNvPr id="311" name="Google Shape;311;p21"/>
          <p:cNvPicPr preferRelativeResize="0"/>
          <p:nvPr/>
        </p:nvPicPr>
        <p:blipFill rotWithShape="1">
          <a:blip r:embed="rId3">
            <a:alphaModFix/>
          </a:blip>
          <a:srcRect/>
          <a:stretch/>
        </p:blipFill>
        <p:spPr>
          <a:xfrm>
            <a:off x="12077556" y="2335659"/>
            <a:ext cx="581024" cy="581024"/>
          </a:xfrm>
          <a:prstGeom prst="rect">
            <a:avLst/>
          </a:prstGeom>
          <a:noFill/>
          <a:ln>
            <a:noFill/>
          </a:ln>
        </p:spPr>
      </p:pic>
      <p:pic>
        <p:nvPicPr>
          <p:cNvPr id="312" name="Google Shape;312;p21"/>
          <p:cNvPicPr preferRelativeResize="0"/>
          <p:nvPr/>
        </p:nvPicPr>
        <p:blipFill rotWithShape="1">
          <a:blip r:embed="rId3">
            <a:alphaModFix/>
          </a:blip>
          <a:srcRect/>
          <a:stretch/>
        </p:blipFill>
        <p:spPr>
          <a:xfrm>
            <a:off x="12077556" y="6113252"/>
            <a:ext cx="581024" cy="581024"/>
          </a:xfrm>
          <a:prstGeom prst="rect">
            <a:avLst/>
          </a:prstGeom>
          <a:noFill/>
          <a:ln>
            <a:noFill/>
          </a:ln>
        </p:spPr>
      </p:pic>
      <p:pic>
        <p:nvPicPr>
          <p:cNvPr id="313" name="Google Shape;313;p21"/>
          <p:cNvPicPr preferRelativeResize="0"/>
          <p:nvPr/>
        </p:nvPicPr>
        <p:blipFill rotWithShape="1">
          <a:blip r:embed="rId4">
            <a:alphaModFix/>
          </a:blip>
          <a:srcRect/>
          <a:stretch/>
        </p:blipFill>
        <p:spPr>
          <a:xfrm>
            <a:off x="7006754" y="3324062"/>
            <a:ext cx="4939927" cy="2678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p:nvPr/>
        </p:nvSpPr>
        <p:spPr>
          <a:xfrm>
            <a:off x="5298900" y="5171950"/>
            <a:ext cx="76902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D4FB4"/>
              </a:buClr>
              <a:buSzPts val="8000"/>
              <a:buFont typeface="Helvetica Neue"/>
              <a:buNone/>
            </a:pPr>
            <a:r>
              <a:rPr lang="en-US" sz="8000" b="1" dirty="0" smtClean="0">
                <a:solidFill>
                  <a:srgbClr val="FD4FB4"/>
                </a:solidFill>
                <a:latin typeface="Helvetica Neue"/>
                <a:ea typeface="Helvetica Neue"/>
                <a:cs typeface="Helvetica Neue"/>
                <a:sym typeface="Helvetica Neue"/>
              </a:rPr>
              <a:t>Grazie!</a:t>
            </a:r>
            <a:endParaRPr sz="8000" b="1" i="0" u="none" strike="noStrike" cap="none" dirty="0">
              <a:solidFill>
                <a:srgbClr val="FD4FB4"/>
              </a:solidFill>
              <a:latin typeface="Helvetica Neue"/>
              <a:ea typeface="Helvetica Neue"/>
              <a:cs typeface="Helvetica Neue"/>
              <a:sym typeface="Helvetica Neue"/>
            </a:endParaRPr>
          </a:p>
        </p:txBody>
      </p:sp>
      <p:sp>
        <p:nvSpPr>
          <p:cNvPr id="319" name="Google Shape;319;p22"/>
          <p:cNvSpPr txBox="1"/>
          <p:nvPr/>
        </p:nvSpPr>
        <p:spPr>
          <a:xfrm>
            <a:off x="4343400" y="6853084"/>
            <a:ext cx="9166200" cy="769500"/>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a:solidFill>
                  <a:schemeClr val="dk1"/>
                </a:solidFill>
                <a:latin typeface="Calibri"/>
                <a:ea typeface="Calibri"/>
                <a:cs typeface="Calibri"/>
                <a:sym typeface="Calibri"/>
              </a:rPr>
              <a:t>Partner: </a:t>
            </a:r>
            <a:r>
              <a:rPr lang="en-US" sz="4400">
                <a:solidFill>
                  <a:schemeClr val="dk1"/>
                </a:solidFill>
                <a:latin typeface="Calibri"/>
                <a:ea typeface="Calibri"/>
                <a:cs typeface="Calibri"/>
                <a:sym typeface="Calibri"/>
              </a:rPr>
              <a:t>CDI &amp; IHF</a:t>
            </a:r>
            <a:endParaRPr sz="4400" b="1">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p:nvPr/>
        </p:nvSpPr>
        <p:spPr>
          <a:xfrm>
            <a:off x="914400" y="495300"/>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smtClean="0">
                <a:solidFill>
                  <a:srgbClr val="FD4FB4"/>
                </a:solidFill>
                <a:latin typeface="Helvetica Neue"/>
                <a:ea typeface="Helvetica Neue"/>
                <a:cs typeface="Helvetica Neue"/>
                <a:sym typeface="Helvetica Neue"/>
              </a:rPr>
              <a:t>Indice</a:t>
            </a:r>
            <a:endParaRPr dirty="0"/>
          </a:p>
        </p:txBody>
      </p:sp>
      <p:sp>
        <p:nvSpPr>
          <p:cNvPr id="132" name="Google Shape;132;p3"/>
          <p:cNvSpPr txBox="1"/>
          <p:nvPr/>
        </p:nvSpPr>
        <p:spPr>
          <a:xfrm>
            <a:off x="2166222" y="1943428"/>
            <a:ext cx="8042080"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smtClean="0">
                <a:solidFill>
                  <a:srgbClr val="AC7BDC"/>
                </a:solidFill>
                <a:latin typeface="Helvetica Neue"/>
                <a:ea typeface="Helvetica Neue"/>
                <a:cs typeface="Helvetica Neue"/>
                <a:sym typeface="Helvetica Neue"/>
              </a:rPr>
              <a:t>Unità </a:t>
            </a:r>
            <a:r>
              <a:rPr lang="en-US" sz="2800" b="1" dirty="0">
                <a:solidFill>
                  <a:srgbClr val="AC7BDC"/>
                </a:solidFill>
                <a:latin typeface="Helvetica Neue"/>
                <a:ea typeface="Helvetica Neue"/>
                <a:cs typeface="Helvetica Neue"/>
                <a:sym typeface="Helvetica Neue"/>
              </a:rPr>
              <a:t>1 </a:t>
            </a:r>
            <a:r>
              <a:rPr lang="en-US" sz="2800" b="1" dirty="0" smtClean="0">
                <a:solidFill>
                  <a:srgbClr val="AC7BDC"/>
                </a:solidFill>
                <a:latin typeface="Helvetica Neue"/>
                <a:ea typeface="Helvetica Neue"/>
                <a:cs typeface="Helvetica Neue"/>
                <a:sym typeface="Helvetica Neue"/>
              </a:rPr>
              <a:t>– </a:t>
            </a:r>
            <a:r>
              <a:rPr lang="it-IT" sz="2800" b="1" dirty="0" smtClean="0">
                <a:solidFill>
                  <a:srgbClr val="AC7BDC"/>
                </a:solidFill>
                <a:latin typeface="Helvetica Neue"/>
                <a:ea typeface="Helvetica Neue"/>
                <a:cs typeface="Helvetica Neue"/>
                <a:sym typeface="Helvetica Neue"/>
              </a:rPr>
              <a:t>Alfabetizzazione</a:t>
            </a:r>
            <a:r>
              <a:rPr lang="en-US" sz="2800" b="1" dirty="0" smtClean="0">
                <a:solidFill>
                  <a:srgbClr val="AC7BDC"/>
                </a:solidFill>
                <a:latin typeface="Helvetica Neue"/>
                <a:ea typeface="Helvetica Neue"/>
                <a:cs typeface="Helvetica Neue"/>
                <a:sym typeface="Helvetica Neue"/>
              </a:rPr>
              <a:t> </a:t>
            </a:r>
            <a:r>
              <a:rPr lang="it-IT" sz="2800" b="1" dirty="0" smtClean="0">
                <a:solidFill>
                  <a:srgbClr val="AC7BDC"/>
                </a:solidFill>
                <a:latin typeface="Helvetica Neue"/>
                <a:ea typeface="Helvetica Neue"/>
                <a:cs typeface="Helvetica Neue"/>
                <a:sym typeface="Helvetica Neue"/>
              </a:rPr>
              <a:t>Fi</a:t>
            </a:r>
            <a:r>
              <a:rPr lang="it-IT" sz="2800" b="1" dirty="0" smtClean="0">
                <a:solidFill>
                  <a:srgbClr val="AC7BDC"/>
                </a:solidFill>
                <a:latin typeface="Helvetica Neue"/>
                <a:ea typeface="Helvetica Neue"/>
                <a:cs typeface="Helvetica Neue"/>
                <a:sym typeface="Helvetica Neue"/>
              </a:rPr>
              <a:t>nanziaria</a:t>
            </a:r>
            <a:endParaRPr lang="it-IT" sz="2800" b="1" dirty="0">
              <a:solidFill>
                <a:srgbClr val="AC7BDC"/>
              </a:solidFill>
              <a:latin typeface="Helvetica Neue"/>
              <a:ea typeface="Helvetica Neue"/>
              <a:cs typeface="Helvetica Neue"/>
              <a:sym typeface="Helvetica Neue"/>
            </a:endParaRPr>
          </a:p>
        </p:txBody>
      </p:sp>
      <p:sp>
        <p:nvSpPr>
          <p:cNvPr id="133" name="Google Shape;133;p3"/>
          <p:cNvSpPr txBox="1"/>
          <p:nvPr/>
        </p:nvSpPr>
        <p:spPr>
          <a:xfrm>
            <a:off x="2667000" y="6265089"/>
            <a:ext cx="113412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34" name="Google Shape;134;p3"/>
          <p:cNvPicPr preferRelativeResize="0"/>
          <p:nvPr/>
        </p:nvPicPr>
        <p:blipFill rotWithShape="1">
          <a:blip r:embed="rId3">
            <a:alphaModFix/>
          </a:blip>
          <a:srcRect/>
          <a:stretch/>
        </p:blipFill>
        <p:spPr>
          <a:xfrm>
            <a:off x="940558" y="2098361"/>
            <a:ext cx="581024" cy="581024"/>
          </a:xfrm>
          <a:prstGeom prst="rect">
            <a:avLst/>
          </a:prstGeom>
          <a:noFill/>
          <a:ln>
            <a:noFill/>
          </a:ln>
        </p:spPr>
      </p:pic>
      <p:pic>
        <p:nvPicPr>
          <p:cNvPr id="135" name="Google Shape;135;p3"/>
          <p:cNvPicPr preferRelativeResize="0"/>
          <p:nvPr/>
        </p:nvPicPr>
        <p:blipFill rotWithShape="1">
          <a:blip r:embed="rId3">
            <a:alphaModFix/>
          </a:blip>
          <a:srcRect/>
          <a:stretch/>
        </p:blipFill>
        <p:spPr>
          <a:xfrm>
            <a:off x="940558" y="5522691"/>
            <a:ext cx="581024" cy="581024"/>
          </a:xfrm>
          <a:prstGeom prst="rect">
            <a:avLst/>
          </a:prstGeom>
          <a:noFill/>
          <a:ln>
            <a:noFill/>
          </a:ln>
        </p:spPr>
      </p:pic>
      <p:sp>
        <p:nvSpPr>
          <p:cNvPr id="136" name="Google Shape;136;p3"/>
          <p:cNvSpPr txBox="1"/>
          <p:nvPr/>
        </p:nvSpPr>
        <p:spPr>
          <a:xfrm>
            <a:off x="2166221" y="5572630"/>
            <a:ext cx="8610600"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smtClean="0">
                <a:solidFill>
                  <a:srgbClr val="AC7BDC"/>
                </a:solidFill>
                <a:latin typeface="Helvetica Neue"/>
                <a:ea typeface="Helvetica Neue"/>
                <a:cs typeface="Helvetica Neue"/>
                <a:sym typeface="Helvetica Neue"/>
              </a:rPr>
              <a:t>Unità </a:t>
            </a:r>
            <a:r>
              <a:rPr lang="en-US" sz="2800" b="1" dirty="0">
                <a:solidFill>
                  <a:srgbClr val="AC7BDC"/>
                </a:solidFill>
                <a:latin typeface="Helvetica Neue"/>
                <a:ea typeface="Helvetica Neue"/>
                <a:cs typeface="Helvetica Neue"/>
                <a:sym typeface="Helvetica Neue"/>
              </a:rPr>
              <a:t>2 </a:t>
            </a:r>
            <a:r>
              <a:rPr lang="en-US" sz="2800" b="1" dirty="0" smtClean="0">
                <a:solidFill>
                  <a:srgbClr val="AC7BDC"/>
                </a:solidFill>
                <a:latin typeface="Helvetica Neue"/>
                <a:ea typeface="Helvetica Neue"/>
                <a:cs typeface="Helvetica Neue"/>
                <a:sym typeface="Helvetica Neue"/>
              </a:rPr>
              <a:t>– </a:t>
            </a:r>
            <a:r>
              <a:rPr lang="it-IT" sz="2800" b="1" dirty="0" smtClean="0">
                <a:solidFill>
                  <a:srgbClr val="AC7BDC"/>
                </a:solidFill>
                <a:latin typeface="Helvetica Neue"/>
                <a:ea typeface="Helvetica Neue"/>
                <a:cs typeface="Helvetica Neue"/>
                <a:sym typeface="Helvetica Neue"/>
              </a:rPr>
              <a:t>Mezzi alternativi al credito</a:t>
            </a:r>
            <a:endParaRPr lang="it-IT" sz="2800" b="1" dirty="0">
              <a:solidFill>
                <a:srgbClr val="AC7BDC"/>
              </a:solidFill>
              <a:latin typeface="Helvetica Neue"/>
              <a:ea typeface="Helvetica Neue"/>
              <a:cs typeface="Helvetica Neue"/>
              <a:sym typeface="Helvetica Neue"/>
            </a:endParaRPr>
          </a:p>
        </p:txBody>
      </p:sp>
      <p:sp>
        <p:nvSpPr>
          <p:cNvPr id="137" name="Google Shape;137;p3"/>
          <p:cNvSpPr/>
          <p:nvPr/>
        </p:nvSpPr>
        <p:spPr>
          <a:xfrm>
            <a:off x="2166221" y="6152300"/>
            <a:ext cx="7130179" cy="2677616"/>
          </a:xfrm>
          <a:prstGeom prst="rect">
            <a:avLst/>
          </a:prstGeom>
          <a:noFill/>
          <a:ln>
            <a:noFill/>
          </a:ln>
        </p:spPr>
        <p:txBody>
          <a:bodyPr spcFirstLastPara="1" wrap="square" lIns="91425" tIns="45700" rIns="91425" bIns="45700" anchor="t" anchorCtr="0">
            <a:spAutoFit/>
          </a:bodyPr>
          <a:lstStyle/>
          <a:p>
            <a:pPr lvl="0"/>
            <a:r>
              <a:rPr lang="it-IT" sz="2400" b="1" dirty="0">
                <a:solidFill>
                  <a:schemeClr val="dk1"/>
                </a:solidFill>
                <a:latin typeface="Calibri"/>
                <a:ea typeface="Calibri"/>
                <a:cs typeface="Calibri"/>
                <a:sym typeface="Calibri"/>
              </a:rPr>
              <a:t>Sezione 1: Crowdfunding</a:t>
            </a:r>
          </a:p>
          <a:p>
            <a:pPr lvl="0"/>
            <a:r>
              <a:rPr lang="it-IT" sz="2400" dirty="0">
                <a:solidFill>
                  <a:schemeClr val="dk1"/>
                </a:solidFill>
                <a:latin typeface="Calibri"/>
                <a:ea typeface="Calibri"/>
                <a:cs typeface="Calibri"/>
                <a:sym typeface="Calibri"/>
              </a:rPr>
              <a:t>Sezione 1.1: Come avviare una campagna di crowdfunding</a:t>
            </a:r>
          </a:p>
          <a:p>
            <a:pPr lvl="0"/>
            <a:r>
              <a:rPr lang="it-IT" sz="2400" b="1" dirty="0" smtClean="0">
                <a:solidFill>
                  <a:schemeClr val="dk1"/>
                </a:solidFill>
                <a:latin typeface="Calibri"/>
                <a:ea typeface="Calibri"/>
                <a:cs typeface="Calibri"/>
                <a:sym typeface="Calibri"/>
              </a:rPr>
              <a:t>Sezione </a:t>
            </a:r>
            <a:r>
              <a:rPr lang="it-IT" sz="2400" b="1" dirty="0">
                <a:solidFill>
                  <a:schemeClr val="dk1"/>
                </a:solidFill>
                <a:latin typeface="Calibri"/>
                <a:ea typeface="Calibri"/>
                <a:cs typeface="Calibri"/>
                <a:sym typeface="Calibri"/>
              </a:rPr>
              <a:t>2: Business Angels &amp; Venture Capitalists</a:t>
            </a:r>
          </a:p>
          <a:p>
            <a:pPr lvl="0"/>
            <a:r>
              <a:rPr lang="it-IT" sz="2400" dirty="0">
                <a:solidFill>
                  <a:schemeClr val="dk1"/>
                </a:solidFill>
                <a:latin typeface="Calibri"/>
                <a:ea typeface="Calibri"/>
                <a:cs typeface="Calibri"/>
                <a:sym typeface="Calibri"/>
              </a:rPr>
              <a:t>Sezione 2.1: Rete di sostegno dell'UE</a:t>
            </a:r>
          </a:p>
          <a:p>
            <a:pPr lvl="0"/>
            <a:r>
              <a:rPr lang="it-IT" sz="2400" b="1" dirty="0" smtClean="0">
                <a:solidFill>
                  <a:schemeClr val="dk1"/>
                </a:solidFill>
                <a:latin typeface="Calibri"/>
                <a:ea typeface="Calibri"/>
                <a:cs typeface="Calibri"/>
                <a:sym typeface="Calibri"/>
              </a:rPr>
              <a:t>Sezione </a:t>
            </a:r>
            <a:r>
              <a:rPr lang="it-IT" sz="2400" b="1" dirty="0">
                <a:solidFill>
                  <a:schemeClr val="dk1"/>
                </a:solidFill>
                <a:latin typeface="Calibri"/>
                <a:ea typeface="Calibri"/>
                <a:cs typeface="Calibri"/>
                <a:sym typeface="Calibri"/>
              </a:rPr>
              <a:t>3: Sovvenzioni</a:t>
            </a:r>
          </a:p>
          <a:p>
            <a:pPr lvl="0"/>
            <a:r>
              <a:rPr lang="it-IT" sz="2400" dirty="0">
                <a:solidFill>
                  <a:schemeClr val="dk1"/>
                </a:solidFill>
                <a:latin typeface="Calibri"/>
                <a:ea typeface="Calibri"/>
                <a:cs typeface="Calibri"/>
                <a:sym typeface="Calibri"/>
              </a:rPr>
              <a:t>Sezione 3.1: Sovvenzioni dell'UE, due esempi</a:t>
            </a:r>
            <a:endParaRPr lang="it-IT" sz="2400" dirty="0">
              <a:solidFill>
                <a:schemeClr val="dk1"/>
              </a:solidFill>
              <a:latin typeface="Calibri"/>
              <a:ea typeface="Calibri"/>
              <a:cs typeface="Calibri"/>
              <a:sym typeface="Calibri"/>
            </a:endParaRPr>
          </a:p>
        </p:txBody>
      </p:sp>
      <p:sp>
        <p:nvSpPr>
          <p:cNvPr id="138" name="Google Shape;138;p3"/>
          <p:cNvSpPr txBox="1"/>
          <p:nvPr/>
        </p:nvSpPr>
        <p:spPr>
          <a:xfrm>
            <a:off x="2166221" y="2517849"/>
            <a:ext cx="7130100" cy="2677616"/>
          </a:xfrm>
          <a:prstGeom prst="rect">
            <a:avLst/>
          </a:prstGeom>
          <a:noFill/>
          <a:ln>
            <a:noFill/>
          </a:ln>
        </p:spPr>
        <p:txBody>
          <a:bodyPr spcFirstLastPara="1" wrap="square" lIns="91425" tIns="45700" rIns="91425" bIns="45700" anchor="t" anchorCtr="0">
            <a:spAutoFit/>
          </a:bodyPr>
          <a:lstStyle/>
          <a:p>
            <a:pPr lvl="0"/>
            <a:r>
              <a:rPr lang="it-IT" sz="2400" b="1" dirty="0">
                <a:solidFill>
                  <a:schemeClr val="dk1"/>
                </a:solidFill>
                <a:latin typeface="Calibri"/>
                <a:ea typeface="Calibri"/>
                <a:cs typeface="Calibri"/>
                <a:sym typeface="Calibri"/>
              </a:rPr>
              <a:t>Sezione 1: Ruolo e struttura dell'imprenditorialità</a:t>
            </a:r>
          </a:p>
          <a:p>
            <a:pPr lvl="0"/>
            <a:r>
              <a:rPr lang="it-IT" sz="2400" dirty="0">
                <a:solidFill>
                  <a:schemeClr val="dk1"/>
                </a:solidFill>
                <a:latin typeface="Calibri"/>
                <a:ea typeface="Calibri"/>
                <a:cs typeface="Calibri"/>
                <a:sym typeface="Calibri"/>
              </a:rPr>
              <a:t>Sezione 1.1: Selezione di un'idea imprenditoriale</a:t>
            </a:r>
          </a:p>
          <a:p>
            <a:pPr lvl="0"/>
            <a:r>
              <a:rPr lang="it-IT" sz="2400" b="1" dirty="0" smtClean="0">
                <a:solidFill>
                  <a:schemeClr val="dk1"/>
                </a:solidFill>
                <a:latin typeface="Calibri"/>
                <a:ea typeface="Calibri"/>
                <a:cs typeface="Calibri"/>
                <a:sym typeface="Calibri"/>
              </a:rPr>
              <a:t>Sezione </a:t>
            </a:r>
            <a:r>
              <a:rPr lang="it-IT" sz="2400" b="1" dirty="0">
                <a:solidFill>
                  <a:schemeClr val="dk1"/>
                </a:solidFill>
                <a:latin typeface="Calibri"/>
                <a:ea typeface="Calibri"/>
                <a:cs typeface="Calibri"/>
                <a:sym typeface="Calibri"/>
              </a:rPr>
              <a:t>2: Denaro e transazioni</a:t>
            </a:r>
          </a:p>
          <a:p>
            <a:pPr lvl="0"/>
            <a:r>
              <a:rPr lang="it-IT" sz="2400" dirty="0">
                <a:solidFill>
                  <a:schemeClr val="dk1"/>
                </a:solidFill>
                <a:latin typeface="Calibri"/>
                <a:ea typeface="Calibri"/>
                <a:cs typeface="Calibri"/>
                <a:sym typeface="Calibri"/>
              </a:rPr>
              <a:t>Sezione 2.1: Pianificazione e gestione delle finanze</a:t>
            </a:r>
          </a:p>
          <a:p>
            <a:pPr lvl="0"/>
            <a:r>
              <a:rPr lang="it-IT" sz="2400" dirty="0">
                <a:solidFill>
                  <a:schemeClr val="dk1"/>
                </a:solidFill>
                <a:latin typeface="Calibri"/>
                <a:ea typeface="Calibri"/>
                <a:cs typeface="Calibri"/>
                <a:sym typeface="Calibri"/>
              </a:rPr>
              <a:t>Sezione 2.2: Equity Finance vs Debt Finance</a:t>
            </a:r>
          </a:p>
          <a:p>
            <a:pPr lvl="0"/>
            <a:r>
              <a:rPr lang="it-IT" sz="2400" b="1" dirty="0" smtClean="0">
                <a:solidFill>
                  <a:schemeClr val="dk1"/>
                </a:solidFill>
                <a:latin typeface="Calibri"/>
                <a:ea typeface="Calibri"/>
                <a:cs typeface="Calibri"/>
                <a:sym typeface="Calibri"/>
              </a:rPr>
              <a:t>Sezione </a:t>
            </a:r>
            <a:r>
              <a:rPr lang="it-IT" sz="2400" b="1" dirty="0">
                <a:solidFill>
                  <a:schemeClr val="dk1"/>
                </a:solidFill>
                <a:latin typeface="Calibri"/>
                <a:ea typeface="Calibri"/>
                <a:cs typeface="Calibri"/>
                <a:sym typeface="Calibri"/>
              </a:rPr>
              <a:t>3: Rischio e rendimento</a:t>
            </a:r>
          </a:p>
          <a:p>
            <a:pPr lvl="0"/>
            <a:r>
              <a:rPr lang="it-IT" sz="2400" dirty="0">
                <a:solidFill>
                  <a:schemeClr val="dk1"/>
                </a:solidFill>
                <a:latin typeface="Calibri"/>
                <a:ea typeface="Calibri"/>
                <a:cs typeface="Calibri"/>
                <a:sym typeface="Calibri"/>
              </a:rPr>
              <a:t>Sezione3.1: Rete di sicurezza finanziaria</a:t>
            </a:r>
            <a:endParaRPr lang="it-IT" sz="2400" dirty="0">
              <a:solidFill>
                <a:schemeClr val="dk1"/>
              </a:solidFill>
              <a:latin typeface="Calibri"/>
              <a:ea typeface="Calibri"/>
              <a:cs typeface="Calibri"/>
              <a:sym typeface="Calibri"/>
            </a:endParaRPr>
          </a:p>
        </p:txBody>
      </p:sp>
      <p:sp>
        <p:nvSpPr>
          <p:cNvPr id="139" name="Google Shape;139;p3"/>
          <p:cNvSpPr txBox="1"/>
          <p:nvPr/>
        </p:nvSpPr>
        <p:spPr>
          <a:xfrm>
            <a:off x="10668000" y="4676663"/>
            <a:ext cx="7467600" cy="126184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smtClean="0">
                <a:solidFill>
                  <a:srgbClr val="AC7BDC"/>
                </a:solidFill>
                <a:latin typeface="Helvetica Neue"/>
                <a:ea typeface="Helvetica Neue"/>
                <a:cs typeface="Helvetica Neue"/>
                <a:sym typeface="Helvetica Neue"/>
              </a:rPr>
              <a:t>Strumenti </a:t>
            </a:r>
            <a:r>
              <a:rPr lang="it-IT" sz="2800" b="1" dirty="0" smtClean="0">
                <a:solidFill>
                  <a:srgbClr val="AC7BDC"/>
                </a:solidFill>
                <a:latin typeface="Helvetica Neue"/>
                <a:ea typeface="Helvetica Neue"/>
                <a:cs typeface="Helvetica Neue"/>
                <a:sym typeface="Helvetica Neue"/>
              </a:rPr>
              <a:t>extra</a:t>
            </a:r>
            <a:endParaRPr lang="it-IT" dirty="0" smtClean="0"/>
          </a:p>
          <a:p>
            <a:pPr lvl="0" algn="just"/>
            <a:r>
              <a:rPr lang="it-IT" sz="2400" dirty="0" smtClean="0">
                <a:solidFill>
                  <a:schemeClr val="dk1"/>
                </a:solidFill>
                <a:latin typeface="Calibri"/>
                <a:ea typeface="Calibri"/>
                <a:cs typeface="Calibri"/>
                <a:sym typeface="Calibri"/>
              </a:rPr>
              <a:t>Database </a:t>
            </a:r>
            <a:r>
              <a:rPr lang="it-IT" sz="2400" dirty="0">
                <a:solidFill>
                  <a:schemeClr val="dk1"/>
                </a:solidFill>
                <a:latin typeface="Calibri"/>
                <a:ea typeface="Calibri"/>
                <a:cs typeface="Calibri"/>
                <a:sym typeface="Calibri"/>
              </a:rPr>
              <a:t>UE per cercare opportunità di finanziamento</a:t>
            </a:r>
          </a:p>
          <a:p>
            <a:pPr lvl="0" algn="just"/>
            <a:r>
              <a:rPr lang="it-IT" sz="2400" i="1" dirty="0">
                <a:solidFill>
                  <a:schemeClr val="dk1"/>
                </a:solidFill>
                <a:latin typeface="Calibri"/>
                <a:ea typeface="Calibri"/>
                <a:cs typeface="Calibri"/>
                <a:sym typeface="Calibri"/>
              </a:rPr>
              <a:t>Your Europe Business – Il tool “Access to Finance”</a:t>
            </a:r>
          </a:p>
        </p:txBody>
      </p:sp>
      <p:pic>
        <p:nvPicPr>
          <p:cNvPr id="140" name="Google Shape;140;p3"/>
          <p:cNvPicPr preferRelativeResize="0"/>
          <p:nvPr/>
        </p:nvPicPr>
        <p:blipFill rotWithShape="1">
          <a:blip r:embed="rId3">
            <a:alphaModFix/>
          </a:blip>
          <a:srcRect/>
          <a:stretch/>
        </p:blipFill>
        <p:spPr>
          <a:xfrm>
            <a:off x="9934576" y="4461556"/>
            <a:ext cx="581024" cy="581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533399" y="571500"/>
            <a:ext cx="14336843" cy="707846"/>
          </a:xfrm>
          <a:prstGeom prst="rect">
            <a:avLst/>
          </a:prstGeom>
          <a:noFill/>
          <a:ln>
            <a:noFill/>
          </a:ln>
        </p:spPr>
        <p:txBody>
          <a:bodyPr spcFirstLastPara="1" wrap="square" lIns="91425" tIns="45700" rIns="91425" bIns="45700" anchor="t" anchorCtr="0">
            <a:spAutoFit/>
          </a:bodyPr>
          <a:lstStyle/>
          <a:p>
            <a:pPr lvl="0"/>
            <a:r>
              <a:rPr lang="it-IT" sz="4000" b="1" dirty="0" smtClean="0">
                <a:solidFill>
                  <a:srgbClr val="FD4FB4"/>
                </a:solidFill>
                <a:latin typeface="Calibri"/>
                <a:ea typeface="Calibri"/>
                <a:cs typeface="Calibri"/>
                <a:sym typeface="Calibri"/>
              </a:rPr>
              <a:t>1. Alfabetizzazione finanziaria - </a:t>
            </a:r>
            <a:r>
              <a:rPr lang="it-IT" sz="3600" b="1" i="1" dirty="0" smtClean="0">
                <a:solidFill>
                  <a:srgbClr val="FD4FB4"/>
                </a:solidFill>
                <a:latin typeface="Calibri"/>
                <a:ea typeface="Calibri"/>
                <a:cs typeface="Calibri"/>
                <a:sym typeface="Calibri"/>
              </a:rPr>
              <a:t>Ruolo e struttura dell'imprenditorialità</a:t>
            </a:r>
            <a:r>
              <a:rPr lang="it-IT" sz="3600" b="1" dirty="0" smtClean="0">
                <a:solidFill>
                  <a:srgbClr val="FD4FB4"/>
                </a:solidFill>
                <a:latin typeface="Calibri"/>
                <a:ea typeface="Calibri"/>
                <a:cs typeface="Calibri"/>
                <a:sym typeface="Calibri"/>
              </a:rPr>
              <a:t> </a:t>
            </a:r>
            <a:endParaRPr lang="it-IT" sz="3600" b="1" dirty="0">
              <a:solidFill>
                <a:srgbClr val="FD4FB4"/>
              </a:solidFill>
              <a:latin typeface="Calibri"/>
              <a:ea typeface="Calibri"/>
              <a:cs typeface="Calibri"/>
              <a:sym typeface="Calibri"/>
            </a:endParaRPr>
          </a:p>
        </p:txBody>
      </p:sp>
      <p:sp>
        <p:nvSpPr>
          <p:cNvPr id="146" name="Google Shape;146;p4"/>
          <p:cNvSpPr txBox="1"/>
          <p:nvPr/>
        </p:nvSpPr>
        <p:spPr>
          <a:xfrm>
            <a:off x="914400" y="1848164"/>
            <a:ext cx="13182600" cy="4401164"/>
          </a:xfrm>
          <a:prstGeom prst="rect">
            <a:avLst/>
          </a:prstGeom>
          <a:noFill/>
          <a:ln>
            <a:noFill/>
          </a:ln>
        </p:spPr>
        <p:txBody>
          <a:bodyPr spcFirstLastPara="1" wrap="square" lIns="91425" tIns="45700" rIns="91425" bIns="45700" anchor="t" anchorCtr="0">
            <a:spAutoFit/>
          </a:bodyPr>
          <a:lstStyle/>
          <a:p>
            <a:pPr lvl="0" algn="just"/>
            <a:r>
              <a:rPr lang="it-IT" sz="2800" dirty="0" smtClean="0">
                <a:solidFill>
                  <a:schemeClr val="dk1"/>
                </a:solidFill>
                <a:latin typeface="Calibri"/>
                <a:ea typeface="Calibri"/>
                <a:cs typeface="Calibri"/>
                <a:sym typeface="Calibri"/>
              </a:rPr>
              <a:t>L'imprenditorialità è il processo di sviluppo, organizzazione e gestione di una nuova attività per generare profitti assumendosi al contempo il rischio finanziario. Il miglior esempio di imprenditorialità è l'avvio di una nuova impresa.</a:t>
            </a:r>
          </a:p>
          <a:p>
            <a:pPr lvl="0" algn="just"/>
            <a:endParaRPr lang="it-IT" sz="2800" b="1"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it-IT" sz="2800" dirty="0" smtClean="0">
                <a:solidFill>
                  <a:schemeClr val="dk1"/>
                </a:solidFill>
                <a:latin typeface="Calibri"/>
                <a:ea typeface="Calibri"/>
                <a:cs typeface="Calibri"/>
                <a:sym typeface="Calibri"/>
              </a:rPr>
              <a:t>4 tipi di imprenditorialità:</a:t>
            </a:r>
            <a:endParaRPr lang="it-IT" dirty="0" smtClean="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457200" lvl="0" indent="-457200">
              <a:buClr>
                <a:schemeClr val="dk1"/>
              </a:buClr>
              <a:buSzPts val="2800"/>
              <a:buFont typeface="Arial" panose="020B0604020202020204" pitchFamily="34" charset="0"/>
              <a:buChar char="•"/>
            </a:pPr>
            <a:r>
              <a:rPr lang="it-IT" sz="2800" b="1" dirty="0" smtClean="0">
                <a:solidFill>
                  <a:schemeClr val="dk1"/>
                </a:solidFill>
                <a:latin typeface="Calibri"/>
                <a:ea typeface="Calibri"/>
                <a:cs typeface="Calibri"/>
                <a:sym typeface="Calibri"/>
              </a:rPr>
              <a:t>Piccole </a:t>
            </a:r>
            <a:r>
              <a:rPr lang="it-IT" sz="2800" b="1" dirty="0">
                <a:solidFill>
                  <a:schemeClr val="dk1"/>
                </a:solidFill>
                <a:latin typeface="Calibri"/>
                <a:ea typeface="Calibri"/>
                <a:cs typeface="Calibri"/>
                <a:sym typeface="Calibri"/>
              </a:rPr>
              <a:t>imprese</a:t>
            </a:r>
          </a:p>
          <a:p>
            <a:pPr marL="457200" lvl="0" indent="-457200">
              <a:buClr>
                <a:schemeClr val="dk1"/>
              </a:buClr>
              <a:buSzPts val="2800"/>
              <a:buFont typeface="Arial" panose="020B0604020202020204" pitchFamily="34" charset="0"/>
              <a:buChar char="•"/>
            </a:pPr>
            <a:r>
              <a:rPr lang="it-IT" sz="2800" b="1" dirty="0" smtClean="0">
                <a:solidFill>
                  <a:schemeClr val="dk1"/>
                </a:solidFill>
                <a:latin typeface="Calibri"/>
                <a:ea typeface="Calibri"/>
                <a:cs typeface="Calibri"/>
                <a:sym typeface="Calibri"/>
              </a:rPr>
              <a:t>Start </a:t>
            </a:r>
            <a:r>
              <a:rPr lang="it-IT" sz="2800" b="1" dirty="0">
                <a:solidFill>
                  <a:schemeClr val="dk1"/>
                </a:solidFill>
                <a:latin typeface="Calibri"/>
                <a:ea typeface="Calibri"/>
                <a:cs typeface="Calibri"/>
                <a:sym typeface="Calibri"/>
              </a:rPr>
              <a:t>up</a:t>
            </a:r>
          </a:p>
          <a:p>
            <a:pPr marL="457200" lvl="0" indent="-457200">
              <a:buClr>
                <a:schemeClr val="dk1"/>
              </a:buClr>
              <a:buSzPts val="2800"/>
              <a:buFont typeface="Arial" panose="020B0604020202020204" pitchFamily="34" charset="0"/>
              <a:buChar char="•"/>
            </a:pPr>
            <a:r>
              <a:rPr lang="it-IT" sz="2800" b="1" dirty="0" smtClean="0">
                <a:solidFill>
                  <a:schemeClr val="dk1"/>
                </a:solidFill>
                <a:latin typeface="Calibri"/>
                <a:ea typeface="Calibri"/>
                <a:cs typeface="Calibri"/>
                <a:sym typeface="Calibri"/>
              </a:rPr>
              <a:t>Grandi </a:t>
            </a:r>
            <a:r>
              <a:rPr lang="it-IT" sz="2800" b="1" dirty="0">
                <a:solidFill>
                  <a:schemeClr val="dk1"/>
                </a:solidFill>
                <a:latin typeface="Calibri"/>
                <a:ea typeface="Calibri"/>
                <a:cs typeface="Calibri"/>
                <a:sym typeface="Calibri"/>
              </a:rPr>
              <a:t>aziende</a:t>
            </a:r>
          </a:p>
          <a:p>
            <a:pPr marL="457200" lvl="0" indent="-457200">
              <a:buClr>
                <a:schemeClr val="dk1"/>
              </a:buClr>
              <a:buSzPts val="2800"/>
              <a:buFont typeface="Arial" panose="020B0604020202020204" pitchFamily="34" charset="0"/>
              <a:buChar char="•"/>
            </a:pPr>
            <a:r>
              <a:rPr lang="it-IT" sz="2800" b="1" dirty="0" smtClean="0">
                <a:solidFill>
                  <a:schemeClr val="dk1"/>
                </a:solidFill>
                <a:latin typeface="Calibri"/>
                <a:ea typeface="Calibri"/>
                <a:cs typeface="Calibri"/>
                <a:sym typeface="Calibri"/>
              </a:rPr>
              <a:t>Imprenditoria </a:t>
            </a:r>
            <a:r>
              <a:rPr lang="it-IT" sz="2800" b="1" dirty="0">
                <a:solidFill>
                  <a:schemeClr val="dk1"/>
                </a:solidFill>
                <a:latin typeface="Calibri"/>
                <a:ea typeface="Calibri"/>
                <a:cs typeface="Calibri"/>
                <a:sym typeface="Calibri"/>
              </a:rPr>
              <a:t>sociale</a:t>
            </a:r>
            <a:endParaRPr lang="it-IT" sz="2800" b="1" dirty="0">
              <a:solidFill>
                <a:schemeClr val="dk1"/>
              </a:solidFill>
              <a:latin typeface="Calibri"/>
              <a:ea typeface="Calibri"/>
              <a:cs typeface="Calibri"/>
              <a:sym typeface="Calibri"/>
            </a:endParaRPr>
          </a:p>
        </p:txBody>
      </p:sp>
      <p:pic>
        <p:nvPicPr>
          <p:cNvPr id="147" name="Google Shape;147;p4"/>
          <p:cNvPicPr preferRelativeResize="0"/>
          <p:nvPr/>
        </p:nvPicPr>
        <p:blipFill>
          <a:blip r:embed="rId3">
            <a:alphaModFix/>
          </a:blip>
          <a:stretch>
            <a:fillRect/>
          </a:stretch>
        </p:blipFill>
        <p:spPr>
          <a:xfrm>
            <a:off x="10588125" y="4526775"/>
            <a:ext cx="7447225" cy="293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p:nvPr/>
        </p:nvSpPr>
        <p:spPr>
          <a:xfrm>
            <a:off x="533399" y="571500"/>
            <a:ext cx="14186941" cy="70784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dirty="0" smtClean="0">
                <a:solidFill>
                  <a:srgbClr val="FD4FB4"/>
                </a:solidFill>
                <a:latin typeface="Calibri"/>
                <a:ea typeface="Calibri"/>
                <a:cs typeface="Calibri"/>
                <a:sym typeface="Calibri"/>
              </a:rPr>
              <a:t>1. </a:t>
            </a:r>
            <a:r>
              <a:rPr lang="it-IT" sz="4000" b="1" dirty="0" smtClean="0">
                <a:solidFill>
                  <a:srgbClr val="FD4FB4"/>
                </a:solidFill>
                <a:latin typeface="Calibri"/>
                <a:ea typeface="Calibri"/>
                <a:cs typeface="Calibri"/>
                <a:sym typeface="Calibri"/>
              </a:rPr>
              <a:t>Alfabetizzazione finanziaria - </a:t>
            </a:r>
            <a:r>
              <a:rPr lang="it-IT" sz="3600" b="1" i="1" dirty="0" smtClean="0">
                <a:solidFill>
                  <a:srgbClr val="FD4FB4"/>
                </a:solidFill>
                <a:latin typeface="Calibri"/>
                <a:ea typeface="Calibri"/>
                <a:cs typeface="Calibri"/>
                <a:sym typeface="Calibri"/>
              </a:rPr>
              <a:t>Selezione di un’idea imprenditoriale</a:t>
            </a:r>
          </a:p>
        </p:txBody>
      </p:sp>
      <p:sp>
        <p:nvSpPr>
          <p:cNvPr id="153" name="Google Shape;153;p5"/>
          <p:cNvSpPr/>
          <p:nvPr/>
        </p:nvSpPr>
        <p:spPr>
          <a:xfrm>
            <a:off x="1143000" y="2094250"/>
            <a:ext cx="11887200" cy="2246729"/>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00000"/>
              </a:buClr>
              <a:buSzPts val="2800"/>
              <a:buFont typeface="Arial"/>
              <a:buChar char="•"/>
            </a:pPr>
            <a:r>
              <a:rPr lang="it-IT" sz="2800" dirty="0" smtClean="0">
                <a:solidFill>
                  <a:srgbClr val="000000"/>
                </a:solidFill>
                <a:latin typeface="Calibri"/>
                <a:ea typeface="Calibri"/>
                <a:cs typeface="Calibri"/>
                <a:sym typeface="Calibri"/>
              </a:rPr>
              <a:t>Definire </a:t>
            </a:r>
            <a:r>
              <a:rPr lang="it-IT" sz="2800" dirty="0" smtClean="0">
                <a:latin typeface="Calibri"/>
                <a:ea typeface="Calibri"/>
                <a:cs typeface="Calibri"/>
                <a:sym typeface="Calibri"/>
              </a:rPr>
              <a:t>uno scopo</a:t>
            </a:r>
          </a:p>
          <a:p>
            <a:pPr marL="571500" marR="0" lvl="0" indent="-571500" algn="l" rtl="0">
              <a:spcBef>
                <a:spcPts val="0"/>
              </a:spcBef>
              <a:spcAft>
                <a:spcPts val="0"/>
              </a:spcAft>
              <a:buClr>
                <a:srgbClr val="000000"/>
              </a:buClr>
              <a:buSzPts val="2800"/>
              <a:buFont typeface="Arial"/>
              <a:buChar char="•"/>
            </a:pPr>
            <a:r>
              <a:rPr lang="it-IT" sz="2800" dirty="0" smtClean="0">
                <a:solidFill>
                  <a:srgbClr val="000000"/>
                </a:solidFill>
                <a:latin typeface="Calibri"/>
                <a:ea typeface="Calibri"/>
                <a:cs typeface="Calibri"/>
                <a:sym typeface="Calibri"/>
              </a:rPr>
              <a:t>Determinare gli obiettivi per raggiungere questo scopo</a:t>
            </a:r>
          </a:p>
          <a:p>
            <a:pPr marL="571500" marR="0" lvl="0" indent="-571500" algn="l" rtl="0">
              <a:spcBef>
                <a:spcPts val="0"/>
              </a:spcBef>
              <a:spcAft>
                <a:spcPts val="0"/>
              </a:spcAft>
              <a:buClr>
                <a:srgbClr val="000000"/>
              </a:buClr>
              <a:buSzPts val="2800"/>
              <a:buFont typeface="Arial"/>
              <a:buChar char="•"/>
            </a:pPr>
            <a:r>
              <a:rPr lang="it-IT" sz="2800" dirty="0" smtClean="0">
                <a:solidFill>
                  <a:srgbClr val="000000"/>
                </a:solidFill>
                <a:latin typeface="Calibri"/>
                <a:ea typeface="Calibri"/>
                <a:cs typeface="Calibri"/>
                <a:sym typeface="Calibri"/>
              </a:rPr>
              <a:t>Valutare le risorse e prendere decisioni</a:t>
            </a:r>
          </a:p>
          <a:p>
            <a:pPr marL="571500" marR="0" lvl="0" indent="-571500" algn="l" rtl="0">
              <a:spcBef>
                <a:spcPts val="0"/>
              </a:spcBef>
              <a:spcAft>
                <a:spcPts val="0"/>
              </a:spcAft>
              <a:buClr>
                <a:srgbClr val="000000"/>
              </a:buClr>
              <a:buSzPts val="2800"/>
              <a:buFont typeface="Arial"/>
              <a:buChar char="•"/>
            </a:pPr>
            <a:r>
              <a:rPr lang="it-IT" sz="2800" dirty="0" smtClean="0">
                <a:solidFill>
                  <a:srgbClr val="000000"/>
                </a:solidFill>
                <a:latin typeface="Calibri"/>
                <a:ea typeface="Calibri"/>
                <a:cs typeface="Calibri"/>
                <a:sym typeface="Calibri"/>
              </a:rPr>
              <a:t>Creare piani di emergenza per la gestione delle modifiche</a:t>
            </a:r>
          </a:p>
          <a:p>
            <a:pPr marL="571500" marR="0" lvl="0" indent="-571500" algn="l" rtl="0">
              <a:spcBef>
                <a:spcPts val="0"/>
              </a:spcBef>
              <a:spcAft>
                <a:spcPts val="0"/>
              </a:spcAft>
              <a:buClr>
                <a:srgbClr val="000000"/>
              </a:buClr>
              <a:buSzPts val="2800"/>
              <a:buFont typeface="Arial"/>
              <a:buChar char="•"/>
            </a:pPr>
            <a:r>
              <a:rPr lang="it-IT" sz="2800" dirty="0" smtClean="0">
                <a:solidFill>
                  <a:srgbClr val="000000"/>
                </a:solidFill>
                <a:latin typeface="Calibri"/>
                <a:ea typeface="Calibri"/>
                <a:cs typeface="Calibri"/>
                <a:sym typeface="Calibri"/>
              </a:rPr>
              <a:t>Valutare razionalmente la fattibilità operativa e la redditività finanziaria</a:t>
            </a:r>
            <a:endParaRPr dirty="0"/>
          </a:p>
        </p:txBody>
      </p:sp>
      <p:pic>
        <p:nvPicPr>
          <p:cNvPr id="154" name="Google Shape;154;p5"/>
          <p:cNvPicPr preferRelativeResize="0"/>
          <p:nvPr/>
        </p:nvPicPr>
        <p:blipFill rotWithShape="1">
          <a:blip r:embed="rId3">
            <a:alphaModFix/>
          </a:blip>
          <a:srcRect/>
          <a:stretch/>
        </p:blipFill>
        <p:spPr>
          <a:xfrm>
            <a:off x="10591800" y="4578870"/>
            <a:ext cx="7384688" cy="40034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p:nvPr/>
        </p:nvSpPr>
        <p:spPr>
          <a:xfrm>
            <a:off x="533400" y="571500"/>
            <a:ext cx="12496800" cy="707846"/>
          </a:xfrm>
          <a:prstGeom prst="rect">
            <a:avLst/>
          </a:prstGeom>
          <a:noFill/>
          <a:ln>
            <a:noFill/>
          </a:ln>
        </p:spPr>
        <p:txBody>
          <a:bodyPr spcFirstLastPara="1" wrap="square" lIns="91425" tIns="45700" rIns="91425" bIns="45700" anchor="t" anchorCtr="0">
            <a:spAutoFit/>
          </a:bodyPr>
          <a:lstStyle/>
          <a:p>
            <a:pPr lvl="0"/>
            <a:r>
              <a:rPr lang="it-IT" sz="4000" b="1" dirty="0" smtClean="0">
                <a:solidFill>
                  <a:srgbClr val="FD4FB4"/>
                </a:solidFill>
                <a:latin typeface="Calibri"/>
                <a:ea typeface="Calibri"/>
                <a:cs typeface="Calibri"/>
                <a:sym typeface="Calibri"/>
              </a:rPr>
              <a:t>1. </a:t>
            </a:r>
            <a:r>
              <a:rPr lang="it-IT" sz="4000" b="1" dirty="0" smtClean="0">
                <a:solidFill>
                  <a:srgbClr val="FD4FB4"/>
                </a:solidFill>
                <a:latin typeface="Calibri"/>
                <a:ea typeface="Calibri"/>
                <a:cs typeface="Calibri"/>
                <a:sym typeface="Calibri"/>
              </a:rPr>
              <a:t>Alfabetizzazione finanziaria - </a:t>
            </a:r>
            <a:r>
              <a:rPr lang="it-IT" sz="3600" b="1" i="1" dirty="0" smtClean="0">
                <a:solidFill>
                  <a:srgbClr val="FD4FB4"/>
                </a:solidFill>
                <a:latin typeface="Calibri"/>
                <a:ea typeface="Calibri"/>
                <a:cs typeface="Calibri"/>
                <a:sym typeface="Calibri"/>
              </a:rPr>
              <a:t>Denaro e transazioni</a:t>
            </a:r>
            <a:endParaRPr lang="it-IT" sz="3600" b="1" dirty="0">
              <a:solidFill>
                <a:srgbClr val="FD4FB4"/>
              </a:solidFill>
              <a:latin typeface="Calibri"/>
              <a:ea typeface="Calibri"/>
              <a:cs typeface="Calibri"/>
              <a:sym typeface="Calibri"/>
            </a:endParaRPr>
          </a:p>
        </p:txBody>
      </p:sp>
      <p:sp>
        <p:nvSpPr>
          <p:cNvPr id="160" name="Google Shape;160;p6"/>
          <p:cNvSpPr/>
          <p:nvPr/>
        </p:nvSpPr>
        <p:spPr>
          <a:xfrm>
            <a:off x="838200" y="2552700"/>
            <a:ext cx="16764000" cy="954107"/>
          </a:xfrm>
          <a:prstGeom prst="rect">
            <a:avLst/>
          </a:prstGeom>
          <a:noFill/>
          <a:ln>
            <a:noFill/>
          </a:ln>
        </p:spPr>
        <p:txBody>
          <a:bodyPr spcFirstLastPara="1" wrap="square" lIns="91425" tIns="45700" rIns="91425" bIns="45700" anchor="t" anchorCtr="0">
            <a:spAutoFit/>
          </a:bodyPr>
          <a:lstStyle/>
          <a:p>
            <a:pPr lvl="0" algn="just"/>
            <a:r>
              <a:rPr lang="it-IT" sz="2800" dirty="0">
                <a:latin typeface="Calibri"/>
                <a:ea typeface="Calibri"/>
                <a:cs typeface="Calibri"/>
                <a:sym typeface="Calibri"/>
              </a:rPr>
              <a:t>Una transazione è un accordo completato tra un acquirente e un venditore per scambiare beni, servizi o attività finanziarie in cambio di denaro. </a:t>
            </a:r>
            <a:endParaRPr sz="2800" b="1" dirty="0">
              <a:solidFill>
                <a:srgbClr val="000000"/>
              </a:solidFill>
              <a:latin typeface="Calibri"/>
              <a:ea typeface="Calibri"/>
              <a:cs typeface="Calibri"/>
              <a:sym typeface="Calibri"/>
            </a:endParaRPr>
          </a:p>
        </p:txBody>
      </p:sp>
      <p:sp>
        <p:nvSpPr>
          <p:cNvPr id="161" name="Google Shape;161;p6"/>
          <p:cNvSpPr/>
          <p:nvPr/>
        </p:nvSpPr>
        <p:spPr>
          <a:xfrm>
            <a:off x="2819400" y="4229100"/>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3200" b="1" dirty="0" smtClean="0">
                <a:solidFill>
                  <a:schemeClr val="dk1"/>
                </a:solidFill>
                <a:latin typeface="Calibri"/>
                <a:ea typeface="Calibri"/>
                <a:cs typeface="Calibri"/>
                <a:sym typeface="Calibri"/>
              </a:rPr>
              <a:t>Transazione in Contanti</a:t>
            </a:r>
          </a:p>
          <a:p>
            <a:pPr marL="0" marR="0" lvl="0" indent="0" algn="ctr" rtl="0">
              <a:spcBef>
                <a:spcPts val="0"/>
              </a:spcBef>
              <a:spcAft>
                <a:spcPts val="0"/>
              </a:spcAft>
              <a:buNone/>
            </a:pPr>
            <a:r>
              <a:rPr lang="it-IT" sz="3200" b="1" dirty="0">
                <a:solidFill>
                  <a:schemeClr val="dk1"/>
                </a:solidFill>
                <a:latin typeface="Calibri"/>
                <a:ea typeface="Calibri"/>
                <a:cs typeface="Calibri"/>
                <a:sym typeface="Calibri"/>
              </a:rPr>
              <a:t>&amp;</a:t>
            </a:r>
            <a:endParaRPr lang="it-IT" sz="3200" b="1" dirty="0" smtClean="0">
              <a:solidFill>
                <a:schemeClr val="dk1"/>
              </a:solidFill>
              <a:latin typeface="Calibri"/>
              <a:ea typeface="Calibri"/>
              <a:cs typeface="Calibri"/>
              <a:sym typeface="Calibri"/>
            </a:endParaRPr>
          </a:p>
          <a:p>
            <a:pPr marL="0" marR="0" lvl="0" indent="0" algn="ctr" rtl="0">
              <a:spcBef>
                <a:spcPts val="0"/>
              </a:spcBef>
              <a:spcAft>
                <a:spcPts val="0"/>
              </a:spcAft>
              <a:buNone/>
            </a:pPr>
            <a:r>
              <a:rPr lang="it-IT" sz="3200" b="1" dirty="0" smtClean="0">
                <a:solidFill>
                  <a:schemeClr val="dk1"/>
                </a:solidFill>
                <a:latin typeface="Calibri"/>
                <a:ea typeface="Calibri"/>
                <a:cs typeface="Calibri"/>
                <a:sym typeface="Calibri"/>
              </a:rPr>
              <a:t> Transazione di Credito</a:t>
            </a:r>
            <a:endParaRPr sz="3200" b="1" dirty="0">
              <a:solidFill>
                <a:schemeClr val="dk1"/>
              </a:solidFill>
              <a:latin typeface="Calibri"/>
              <a:ea typeface="Calibri"/>
              <a:cs typeface="Calibri"/>
              <a:sym typeface="Calibri"/>
            </a:endParaRPr>
          </a:p>
        </p:txBody>
      </p:sp>
      <p:sp>
        <p:nvSpPr>
          <p:cNvPr id="162" name="Google Shape;162;p6"/>
          <p:cNvSpPr/>
          <p:nvPr/>
        </p:nvSpPr>
        <p:spPr>
          <a:xfrm>
            <a:off x="1801320" y="5335607"/>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dirty="0">
                <a:solidFill>
                  <a:schemeClr val="lt1"/>
                </a:solidFill>
                <a:latin typeface="Calibri"/>
                <a:ea typeface="Calibri"/>
                <a:cs typeface="Calibri"/>
                <a:sym typeface="Calibri"/>
              </a:rPr>
              <a:t>1</a:t>
            </a:r>
            <a:endParaRPr dirty="0"/>
          </a:p>
        </p:txBody>
      </p:sp>
      <p:sp>
        <p:nvSpPr>
          <p:cNvPr id="163" name="Google Shape;163;p6"/>
          <p:cNvSpPr/>
          <p:nvPr/>
        </p:nvSpPr>
        <p:spPr>
          <a:xfrm>
            <a:off x="11049000" y="4252912"/>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3200" b="1" dirty="0" smtClean="0">
                <a:solidFill>
                  <a:schemeClr val="dk1"/>
                </a:solidFill>
                <a:latin typeface="Calibri"/>
                <a:ea typeface="Calibri"/>
                <a:cs typeface="Calibri"/>
                <a:sym typeface="Calibri"/>
              </a:rPr>
              <a:t>Transazione Interna</a:t>
            </a:r>
            <a:endParaRPr lang="it-IT" sz="3200" dirty="0" smtClean="0"/>
          </a:p>
          <a:p>
            <a:pPr marL="0" marR="0" lvl="0" indent="0" algn="ctr" rtl="0">
              <a:spcBef>
                <a:spcPts val="0"/>
              </a:spcBef>
              <a:spcAft>
                <a:spcPts val="0"/>
              </a:spcAft>
              <a:buNone/>
            </a:pPr>
            <a:r>
              <a:rPr lang="it-IT" sz="3200" b="1" dirty="0" smtClean="0">
                <a:solidFill>
                  <a:schemeClr val="dk1"/>
                </a:solidFill>
                <a:latin typeface="Calibri"/>
                <a:ea typeface="Calibri"/>
                <a:cs typeface="Calibri"/>
                <a:sym typeface="Calibri"/>
              </a:rPr>
              <a:t>&amp;</a:t>
            </a:r>
            <a:endParaRPr lang="it-IT" sz="3200" dirty="0" smtClean="0"/>
          </a:p>
          <a:p>
            <a:pPr marL="0" marR="0" lvl="0" indent="0" algn="ctr" rtl="0">
              <a:spcBef>
                <a:spcPts val="0"/>
              </a:spcBef>
              <a:spcAft>
                <a:spcPts val="0"/>
              </a:spcAft>
              <a:buNone/>
            </a:pPr>
            <a:r>
              <a:rPr lang="it-IT" sz="3200" b="1" dirty="0" smtClean="0">
                <a:solidFill>
                  <a:schemeClr val="dk1"/>
                </a:solidFill>
                <a:latin typeface="Calibri"/>
                <a:ea typeface="Calibri"/>
                <a:cs typeface="Calibri"/>
                <a:sym typeface="Calibri"/>
              </a:rPr>
              <a:t>Transazione Esterna</a:t>
            </a:r>
            <a:endParaRPr lang="it-IT" sz="3200" b="1" dirty="0">
              <a:solidFill>
                <a:schemeClr val="dk1"/>
              </a:solidFill>
              <a:latin typeface="Calibri"/>
              <a:ea typeface="Calibri"/>
              <a:cs typeface="Calibri"/>
              <a:sym typeface="Calibri"/>
            </a:endParaRPr>
          </a:p>
        </p:txBody>
      </p:sp>
      <p:sp>
        <p:nvSpPr>
          <p:cNvPr id="164" name="Google Shape;164;p6"/>
          <p:cNvSpPr/>
          <p:nvPr/>
        </p:nvSpPr>
        <p:spPr>
          <a:xfrm>
            <a:off x="9829800" y="5426094"/>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lt1"/>
                </a:solidFill>
                <a:latin typeface="Calibri"/>
                <a:ea typeface="Calibri"/>
                <a:cs typeface="Calibri"/>
                <a:sym typeface="Calibri"/>
              </a:rPr>
              <a:t>2</a:t>
            </a:r>
            <a:endParaRPr sz="88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p:nvPr/>
        </p:nvSpPr>
        <p:spPr>
          <a:xfrm>
            <a:off x="533400" y="571500"/>
            <a:ext cx="12496800" cy="1261844"/>
          </a:xfrm>
          <a:prstGeom prst="rect">
            <a:avLst/>
          </a:prstGeom>
          <a:noFill/>
          <a:ln>
            <a:noFill/>
          </a:ln>
        </p:spPr>
        <p:txBody>
          <a:bodyPr spcFirstLastPara="1" wrap="square" lIns="91425" tIns="45700" rIns="91425" bIns="45700" anchor="t" anchorCtr="0">
            <a:spAutoFit/>
          </a:bodyPr>
          <a:lstStyle/>
          <a:p>
            <a:pPr lvl="0"/>
            <a:r>
              <a:rPr lang="en-US" sz="4000" b="1" dirty="0" smtClean="0">
                <a:solidFill>
                  <a:srgbClr val="FD4FB4"/>
                </a:solidFill>
                <a:latin typeface="Calibri"/>
                <a:ea typeface="Calibri"/>
                <a:cs typeface="Calibri"/>
                <a:sym typeface="Calibri"/>
              </a:rPr>
              <a:t>1. </a:t>
            </a:r>
            <a:r>
              <a:rPr lang="it-IT" sz="4000" b="1" dirty="0" smtClean="0">
                <a:solidFill>
                  <a:srgbClr val="FD4FB4"/>
                </a:solidFill>
                <a:latin typeface="Calibri"/>
                <a:ea typeface="Calibri"/>
                <a:cs typeface="Calibri"/>
                <a:sym typeface="Calibri"/>
              </a:rPr>
              <a:t>Alfabetizzazione finanziaria</a:t>
            </a:r>
            <a:endParaRPr lang="it-IT" sz="4000" b="1" i="1" dirty="0" smtClean="0">
              <a:solidFill>
                <a:srgbClr val="FD4FB4"/>
              </a:solidFill>
              <a:latin typeface="Calibri"/>
              <a:ea typeface="Calibri"/>
              <a:cs typeface="Calibri"/>
              <a:sym typeface="Calibri"/>
            </a:endParaRPr>
          </a:p>
          <a:p>
            <a:pPr lvl="0"/>
            <a:r>
              <a:rPr lang="it-IT" sz="3600" b="1" i="1" dirty="0" smtClean="0">
                <a:solidFill>
                  <a:srgbClr val="FD4FB4"/>
                </a:solidFill>
                <a:latin typeface="Calibri"/>
                <a:ea typeface="Calibri"/>
                <a:cs typeface="Calibri"/>
                <a:sym typeface="Calibri"/>
              </a:rPr>
              <a:t>Pianificazione e gestione delle finanze</a:t>
            </a:r>
            <a:endParaRPr lang="it-IT" sz="1200" dirty="0"/>
          </a:p>
        </p:txBody>
      </p:sp>
      <p:sp>
        <p:nvSpPr>
          <p:cNvPr id="170" name="Google Shape;170;p7"/>
          <p:cNvSpPr/>
          <p:nvPr/>
        </p:nvSpPr>
        <p:spPr>
          <a:xfrm>
            <a:off x="545910" y="2339138"/>
            <a:ext cx="16916400"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smtClean="0">
                <a:solidFill>
                  <a:srgbClr val="243238"/>
                </a:solidFill>
                <a:latin typeface="Calibri"/>
                <a:ea typeface="Calibri"/>
                <a:cs typeface="Calibri"/>
                <a:sym typeface="Calibri"/>
              </a:rPr>
              <a:t>La pianificazione finanziaria </a:t>
            </a:r>
            <a:r>
              <a:rPr lang="it-IT" sz="2800" dirty="0" smtClean="0">
                <a:solidFill>
                  <a:srgbClr val="243238"/>
                </a:solidFill>
                <a:latin typeface="Calibri"/>
                <a:ea typeface="Calibri"/>
                <a:cs typeface="Calibri"/>
                <a:sym typeface="Calibri"/>
              </a:rPr>
              <a:t>implica:</a:t>
            </a:r>
          </a:p>
          <a:p>
            <a:pPr marL="0" marR="0" lvl="0" indent="0" algn="just" rtl="0">
              <a:spcBef>
                <a:spcPts val="0"/>
              </a:spcBef>
              <a:spcAft>
                <a:spcPts val="0"/>
              </a:spcAft>
              <a:buNone/>
            </a:pPr>
            <a:endParaRPr sz="2800" dirty="0">
              <a:solidFill>
                <a:srgbClr val="243238"/>
              </a:solidFill>
              <a:latin typeface="Calibri"/>
              <a:ea typeface="Calibri"/>
              <a:cs typeface="Calibri"/>
              <a:sym typeface="Calibri"/>
            </a:endParaRPr>
          </a:p>
          <a:p>
            <a:pPr marL="457200" marR="0" lvl="0" indent="-457200" algn="just" rtl="0">
              <a:spcBef>
                <a:spcPts val="0"/>
              </a:spcBef>
              <a:spcAft>
                <a:spcPts val="0"/>
              </a:spcAft>
              <a:buClr>
                <a:srgbClr val="243238"/>
              </a:buClr>
              <a:buSzPts val="2800"/>
              <a:buFont typeface="Arial"/>
              <a:buChar char="•"/>
            </a:pPr>
            <a:r>
              <a:rPr lang="it-IT" sz="2800" dirty="0" smtClean="0">
                <a:solidFill>
                  <a:srgbClr val="243238"/>
                </a:solidFill>
                <a:latin typeface="Calibri"/>
                <a:ea typeface="Calibri"/>
                <a:cs typeface="Calibri"/>
                <a:sym typeface="Calibri"/>
              </a:rPr>
              <a:t>Stimare il capitale richiesto e definire la concorrenza</a:t>
            </a:r>
          </a:p>
          <a:p>
            <a:pPr marL="457200" marR="0" lvl="0" indent="-457200" algn="just" rtl="0">
              <a:spcBef>
                <a:spcPts val="0"/>
              </a:spcBef>
              <a:spcAft>
                <a:spcPts val="0"/>
              </a:spcAft>
              <a:buClr>
                <a:srgbClr val="243238"/>
              </a:buClr>
              <a:buSzPts val="2800"/>
              <a:buFont typeface="Arial"/>
              <a:buChar char="•"/>
            </a:pPr>
            <a:endParaRPr sz="2800" dirty="0">
              <a:solidFill>
                <a:srgbClr val="243238"/>
              </a:solidFill>
              <a:latin typeface="Calibri"/>
              <a:ea typeface="Calibri"/>
              <a:cs typeface="Calibri"/>
              <a:sym typeface="Calibri"/>
            </a:endParaRPr>
          </a:p>
          <a:p>
            <a:pPr marL="457200" marR="0" lvl="0" indent="-457200" algn="just" rtl="0">
              <a:spcBef>
                <a:spcPts val="0"/>
              </a:spcBef>
              <a:spcAft>
                <a:spcPts val="0"/>
              </a:spcAft>
              <a:buClr>
                <a:srgbClr val="243238"/>
              </a:buClr>
              <a:buSzPts val="2800"/>
              <a:buFont typeface="Arial"/>
              <a:buChar char="•"/>
            </a:pPr>
            <a:r>
              <a:rPr lang="it-IT" sz="2800" dirty="0" smtClean="0">
                <a:solidFill>
                  <a:srgbClr val="243238"/>
                </a:solidFill>
                <a:latin typeface="Calibri"/>
                <a:ea typeface="Calibri"/>
                <a:cs typeface="Calibri"/>
                <a:sym typeface="Calibri"/>
              </a:rPr>
              <a:t>Inquadrare le politiche finanziarie in relazione all'approvvigionamento, investimenti e amministrazione dei fondi di un'impresa.</a:t>
            </a:r>
            <a:endParaRPr dirty="0"/>
          </a:p>
        </p:txBody>
      </p:sp>
      <p:pic>
        <p:nvPicPr>
          <p:cNvPr id="171" name="Google Shape;171;p7"/>
          <p:cNvPicPr preferRelativeResize="0"/>
          <p:nvPr/>
        </p:nvPicPr>
        <p:blipFill rotWithShape="1">
          <a:blip r:embed="rId3">
            <a:alphaModFix/>
          </a:blip>
          <a:srcRect/>
          <a:stretch/>
        </p:blipFill>
        <p:spPr>
          <a:xfrm>
            <a:off x="5272790" y="4896159"/>
            <a:ext cx="7239000" cy="37728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533400" y="571500"/>
            <a:ext cx="12496800" cy="1938952"/>
          </a:xfrm>
          <a:prstGeom prst="rect">
            <a:avLst/>
          </a:prstGeom>
          <a:noFill/>
          <a:ln>
            <a:noFill/>
          </a:ln>
        </p:spPr>
        <p:txBody>
          <a:bodyPr spcFirstLastPara="1" wrap="square" lIns="91425" tIns="45700" rIns="91425" bIns="45700" anchor="t" anchorCtr="0">
            <a:spAutoFit/>
          </a:bodyPr>
          <a:lstStyle/>
          <a:p>
            <a:pPr lvl="0"/>
            <a:r>
              <a:rPr lang="en-US" sz="4000" b="1" dirty="0">
                <a:solidFill>
                  <a:srgbClr val="FD4FB4"/>
                </a:solidFill>
                <a:latin typeface="Calibri"/>
                <a:ea typeface="Calibri"/>
                <a:cs typeface="Calibri"/>
                <a:sym typeface="Calibri"/>
              </a:rPr>
              <a:t>1. </a:t>
            </a:r>
            <a:r>
              <a:rPr lang="it-IT" sz="4000" b="1" dirty="0" smtClean="0">
                <a:solidFill>
                  <a:srgbClr val="FD4FB4"/>
                </a:solidFill>
                <a:latin typeface="Calibri"/>
                <a:ea typeface="Calibri"/>
                <a:cs typeface="Calibri"/>
                <a:sym typeface="Calibri"/>
              </a:rPr>
              <a:t>Alfabetizzazione finanziaria</a:t>
            </a:r>
          </a:p>
          <a:p>
            <a:pPr lvl="0"/>
            <a:r>
              <a:rPr lang="it-IT" sz="3600" b="1" i="1" dirty="0" smtClean="0">
                <a:solidFill>
                  <a:srgbClr val="FD4FB4"/>
                </a:solidFill>
                <a:latin typeface="Calibri"/>
                <a:ea typeface="Calibri"/>
                <a:cs typeface="Calibri"/>
                <a:sym typeface="Calibri"/>
              </a:rPr>
              <a:t>Pianificazione e gestione delle finanze</a:t>
            </a:r>
          </a:p>
          <a:p>
            <a:pPr marL="0" marR="0" lvl="0" indent="0" algn="l" rtl="0">
              <a:spcBef>
                <a:spcPts val="0"/>
              </a:spcBef>
              <a:spcAft>
                <a:spcPts val="0"/>
              </a:spcAft>
              <a:buNone/>
            </a:pPr>
            <a:endParaRPr sz="4000" b="1" i="1" dirty="0">
              <a:solidFill>
                <a:srgbClr val="FD4FB4"/>
              </a:solidFill>
              <a:latin typeface="Calibri"/>
              <a:ea typeface="Calibri"/>
              <a:cs typeface="Calibri"/>
              <a:sym typeface="Calibri"/>
            </a:endParaRPr>
          </a:p>
        </p:txBody>
      </p:sp>
      <p:sp>
        <p:nvSpPr>
          <p:cNvPr id="177" name="Google Shape;177;p8"/>
          <p:cNvSpPr/>
          <p:nvPr/>
        </p:nvSpPr>
        <p:spPr>
          <a:xfrm>
            <a:off x="609600" y="2120480"/>
            <a:ext cx="17284890"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smtClean="0">
                <a:solidFill>
                  <a:schemeClr val="dk1"/>
                </a:solidFill>
                <a:latin typeface="Calibri"/>
                <a:ea typeface="Calibri"/>
                <a:cs typeface="Calibri"/>
                <a:sym typeface="Calibri"/>
              </a:rPr>
              <a:t>IL BUDGET</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2800" dirty="0" smtClean="0">
                <a:solidFill>
                  <a:schemeClr val="dk1"/>
                </a:solidFill>
                <a:latin typeface="Calibri"/>
                <a:ea typeface="Calibri"/>
                <a:cs typeface="Calibri"/>
                <a:sym typeface="Calibri"/>
              </a:rPr>
              <a:t>Le specifiche del tuo budget dipenderanno dalla tua situazione finanziaria personale e dai tuoi obiettivi.</a:t>
            </a:r>
          </a:p>
          <a:p>
            <a:pPr marL="0" marR="0" lvl="0" indent="0" algn="l" rtl="0">
              <a:spcBef>
                <a:spcPts val="0"/>
              </a:spcBef>
              <a:spcAft>
                <a:spcPts val="0"/>
              </a:spcAft>
              <a:buNone/>
            </a:pPr>
            <a:endParaRPr lang="it-IT"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2800" dirty="0" smtClean="0">
                <a:solidFill>
                  <a:schemeClr val="dk1"/>
                </a:solidFill>
                <a:latin typeface="Calibri"/>
                <a:ea typeface="Calibri"/>
                <a:cs typeface="Calibri"/>
                <a:sym typeface="Calibri"/>
              </a:rPr>
              <a:t>Nella maggior parte dei casi, i passaggi per la creazione di un budget sono gli stessi. Puoi fare un budget seguendo sette semplici passaggi.</a:t>
            </a:r>
            <a:endParaRPr dirty="0"/>
          </a:p>
        </p:txBody>
      </p:sp>
      <p:pic>
        <p:nvPicPr>
          <p:cNvPr id="178" name="Google Shape;178;p8"/>
          <p:cNvPicPr preferRelativeResize="0"/>
          <p:nvPr/>
        </p:nvPicPr>
        <p:blipFill rotWithShape="1">
          <a:blip r:embed="rId3">
            <a:alphaModFix/>
          </a:blip>
          <a:srcRect/>
          <a:stretch/>
        </p:blipFill>
        <p:spPr>
          <a:xfrm>
            <a:off x="5458172" y="4666065"/>
            <a:ext cx="7620000" cy="4016594"/>
          </a:xfrm>
          <a:prstGeom prst="rect">
            <a:avLst/>
          </a:prstGeom>
          <a:noFill/>
          <a:ln>
            <a:noFill/>
          </a:ln>
        </p:spPr>
      </p:pic>
      <p:sp>
        <p:nvSpPr>
          <p:cNvPr id="179" name="Google Shape;179;p8"/>
          <p:cNvSpPr txBox="1"/>
          <p:nvPr/>
        </p:nvSpPr>
        <p:spPr>
          <a:xfrm>
            <a:off x="14249400" y="5753100"/>
            <a:ext cx="2743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solidFill>
                <a:latin typeface="Calibri"/>
                <a:ea typeface="Calibri"/>
                <a:cs typeface="Calibri"/>
                <a:sym typeface="Calibri"/>
              </a:rPr>
              <a:t>https://www.investopedia.com/terms/b/budget.asp</a:t>
            </a:r>
            <a:endParaRPr sz="1800" b="1" dirty="0">
              <a:solidFill>
                <a:schemeClr val="tx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p:nvPr/>
        </p:nvSpPr>
        <p:spPr>
          <a:xfrm>
            <a:off x="533400" y="571500"/>
            <a:ext cx="12496800" cy="1261844"/>
          </a:xfrm>
          <a:prstGeom prst="rect">
            <a:avLst/>
          </a:prstGeom>
          <a:noFill/>
          <a:ln>
            <a:noFill/>
          </a:ln>
        </p:spPr>
        <p:txBody>
          <a:bodyPr spcFirstLastPara="1" wrap="square" lIns="91425" tIns="45700" rIns="91425" bIns="45700" anchor="t" anchorCtr="0">
            <a:spAutoFit/>
          </a:bodyPr>
          <a:lstStyle/>
          <a:p>
            <a:pPr lvl="0"/>
            <a:r>
              <a:rPr lang="it-IT" sz="4000" b="1" dirty="0" smtClean="0">
                <a:solidFill>
                  <a:srgbClr val="FD4FB4"/>
                </a:solidFill>
                <a:latin typeface="Calibri"/>
                <a:ea typeface="Calibri"/>
                <a:cs typeface="Calibri"/>
                <a:sym typeface="Calibri"/>
              </a:rPr>
              <a:t>1. Alfabetizzazione finanziaria</a:t>
            </a:r>
          </a:p>
          <a:p>
            <a:pPr lvl="0"/>
            <a:r>
              <a:rPr lang="it-IT" sz="3600" b="1" i="1" dirty="0" smtClean="0">
                <a:solidFill>
                  <a:srgbClr val="FD4FB4"/>
                </a:solidFill>
                <a:latin typeface="Calibri"/>
                <a:ea typeface="Calibri"/>
                <a:cs typeface="Calibri"/>
                <a:sym typeface="Calibri"/>
              </a:rPr>
              <a:t>Pianificazione </a:t>
            </a:r>
            <a:r>
              <a:rPr lang="it-IT" sz="3600" b="1" i="1" dirty="0">
                <a:solidFill>
                  <a:srgbClr val="FD4FB4"/>
                </a:solidFill>
                <a:latin typeface="Calibri"/>
                <a:ea typeface="Calibri"/>
                <a:cs typeface="Calibri"/>
                <a:sym typeface="Calibri"/>
              </a:rPr>
              <a:t>e gestione delle finanze</a:t>
            </a:r>
            <a:endParaRPr sz="3600" b="1" i="1" dirty="0">
              <a:solidFill>
                <a:srgbClr val="FD4FB4"/>
              </a:solidFill>
              <a:latin typeface="Calibri"/>
              <a:ea typeface="Calibri"/>
              <a:cs typeface="Calibri"/>
              <a:sym typeface="Calibri"/>
            </a:endParaRPr>
          </a:p>
        </p:txBody>
      </p:sp>
      <p:sp>
        <p:nvSpPr>
          <p:cNvPr id="185" name="Google Shape;185;p9"/>
          <p:cNvSpPr/>
          <p:nvPr/>
        </p:nvSpPr>
        <p:spPr>
          <a:xfrm>
            <a:off x="2153587" y="2300362"/>
            <a:ext cx="1472950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smtClean="0">
                <a:solidFill>
                  <a:schemeClr val="dk1"/>
                </a:solidFill>
                <a:latin typeface="Arial"/>
                <a:ea typeface="Arial"/>
                <a:cs typeface="Arial"/>
                <a:sym typeface="Arial"/>
              </a:rPr>
              <a:t>La tabella seguente riassume alcune delle principali differenze tra risparmio e investimento</a:t>
            </a:r>
            <a:endParaRPr sz="2800" dirty="0">
              <a:solidFill>
                <a:srgbClr val="000000"/>
              </a:solidFill>
              <a:latin typeface="Calibri"/>
              <a:ea typeface="Calibri"/>
              <a:cs typeface="Calibri"/>
              <a:sym typeface="Calibri"/>
            </a:endParaRPr>
          </a:p>
        </p:txBody>
      </p:sp>
      <p:pic>
        <p:nvPicPr>
          <p:cNvPr id="186" name="Google Shape;186;p9"/>
          <p:cNvPicPr preferRelativeResize="0"/>
          <p:nvPr/>
        </p:nvPicPr>
        <p:blipFill rotWithShape="1">
          <a:blip r:embed="rId3">
            <a:alphaModFix/>
          </a:blip>
          <a:srcRect/>
          <a:stretch/>
        </p:blipFill>
        <p:spPr>
          <a:xfrm>
            <a:off x="3733800" y="2951776"/>
            <a:ext cx="11224302" cy="5813048"/>
          </a:xfrm>
          <a:prstGeom prst="rect">
            <a:avLst/>
          </a:prstGeom>
          <a:noFill/>
          <a:ln>
            <a:noFill/>
          </a:ln>
        </p:spPr>
      </p:pic>
      <p:sp>
        <p:nvSpPr>
          <p:cNvPr id="187" name="Google Shape;187;p9"/>
          <p:cNvSpPr txBox="1"/>
          <p:nvPr/>
        </p:nvSpPr>
        <p:spPr>
          <a:xfrm>
            <a:off x="15339102" y="4838700"/>
            <a:ext cx="2743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solidFill>
                <a:latin typeface="Calibri"/>
                <a:ea typeface="Calibri"/>
                <a:cs typeface="Calibri"/>
                <a:sym typeface="Calibri"/>
              </a:rPr>
              <a:t>https://www.bankrate.com/investing/saving-vs-investing/</a:t>
            </a:r>
            <a:endParaRPr sz="1800" b="1" dirty="0">
              <a:solidFill>
                <a:schemeClr val="tx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2102</Words>
  <Application>Microsoft Office PowerPoint</Application>
  <PresentationFormat>Personalizzato</PresentationFormat>
  <Paragraphs>246</Paragraphs>
  <Slides>22</Slides>
  <Notes>22</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22</vt:i4>
      </vt:variant>
    </vt:vector>
  </HeadingPairs>
  <TitlesOfParts>
    <vt:vector size="30" baseType="lpstr">
      <vt:lpstr>Calibri</vt:lpstr>
      <vt:lpstr>Helvetica Neue</vt:lpstr>
      <vt:lpstr>Noto Sans Symbols</vt:lpstr>
      <vt:lpstr>Arial</vt:lpstr>
      <vt:lpstr>Wingdings</vt:lpstr>
      <vt:lpstr>Office Theme</vt:lpstr>
      <vt:lpstr>Diseño personalizado</vt:lpstr>
      <vt:lpstr>1_Office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User</cp:lastModifiedBy>
  <cp:revision>8</cp:revision>
  <dcterms:created xsi:type="dcterms:W3CDTF">2022-02-24T12:49:48Z</dcterms:created>
  <dcterms:modified xsi:type="dcterms:W3CDTF">2023-03-31T11:26:37Z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