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62" r:id="rId3"/>
  </p:sldMasterIdLst>
  <p:notesMasterIdLst>
    <p:notesMasterId r:id="rId2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18288000" cy="10287000"/>
  <p:notesSz cx="18288000" cy="10287000"/>
  <p:embeddedFontLst>
    <p:embeddedFont>
      <p:font typeface="Calibri" panose="020F0502020204030204" pitchFamily="34" charset="0"/>
      <p:regular r:id="rId27"/>
      <p:bold r:id="rId28"/>
      <p:italic r:id="rId29"/>
      <p:boldItalic r:id="rId30"/>
    </p:embeddedFont>
    <p:embeddedFont>
      <p:font typeface="Helvetica Neue"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XneYciGwDShEzE3ptnzIsEHuD2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F5C7AF-9B0F-4E0D-9C11-2F6CE36D9D76}">
  <a:tblStyle styleId="{1FF5C7AF-9B0F-4E0D-9C11-2F6CE36D9D7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946" y="1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customschemas.google.com/relationships/presentationmetadata" Target="metadata"/><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5: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15</a:t>
            </a:fld>
            <a:endParaRPr>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2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2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4"/>
        <p:cNvGrpSpPr/>
        <p:nvPr/>
      </p:nvGrpSpPr>
      <p:grpSpPr>
        <a:xfrm>
          <a:off x="0" y="0"/>
          <a:ext cx="0" cy="0"/>
          <a:chOff x="0" y="0"/>
          <a:chExt cx="0" cy="0"/>
        </a:xfrm>
      </p:grpSpPr>
      <p:sp>
        <p:nvSpPr>
          <p:cNvPr id="75" name="Google Shape;75;p3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36"/>
          <p:cNvSpPr>
            <a:spLocks noGrp="1"/>
          </p:cNvSpPr>
          <p:nvPr>
            <p:ph type="pic" idx="2"/>
          </p:nvPr>
        </p:nvSpPr>
        <p:spPr>
          <a:xfrm>
            <a:off x="7775575" y="1481138"/>
            <a:ext cx="9258300" cy="7310437"/>
          </a:xfrm>
          <a:prstGeom prst="rect">
            <a:avLst/>
          </a:prstGeom>
          <a:noFill/>
          <a:ln>
            <a:noFill/>
          </a:ln>
        </p:spPr>
      </p:sp>
      <p:sp>
        <p:nvSpPr>
          <p:cNvPr id="77" name="Google Shape;77;p36"/>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8" name="Google Shape;78;p3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3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3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1"/>
        <p:cNvGrpSpPr/>
        <p:nvPr/>
      </p:nvGrpSpPr>
      <p:grpSpPr>
        <a:xfrm>
          <a:off x="0" y="0"/>
          <a:ext cx="0" cy="0"/>
          <a:chOff x="0" y="0"/>
          <a:chExt cx="0" cy="0"/>
        </a:xfrm>
      </p:grpSpPr>
      <p:sp>
        <p:nvSpPr>
          <p:cNvPr id="82" name="Google Shape;82;p3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37"/>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3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3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3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87"/>
        <p:cNvGrpSpPr/>
        <p:nvPr/>
      </p:nvGrpSpPr>
      <p:grpSpPr>
        <a:xfrm>
          <a:off x="0" y="0"/>
          <a:ext cx="0" cy="0"/>
          <a:chOff x="0" y="0"/>
          <a:chExt cx="0" cy="0"/>
        </a:xfrm>
      </p:grpSpPr>
      <p:sp>
        <p:nvSpPr>
          <p:cNvPr id="88" name="Google Shape;88;p38"/>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38"/>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3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3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3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0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4"/>
        <p:cNvGrpSpPr/>
        <p:nvPr/>
      </p:nvGrpSpPr>
      <p:grpSpPr>
        <a:xfrm>
          <a:off x="0" y="0"/>
          <a:ext cx="0" cy="0"/>
          <a:chOff x="0" y="0"/>
          <a:chExt cx="0" cy="0"/>
        </a:xfrm>
      </p:grpSpPr>
      <p:sp>
        <p:nvSpPr>
          <p:cNvPr id="25" name="Google Shape;25;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8"/>
        <p:cNvGrpSpPr/>
        <p:nvPr/>
      </p:nvGrpSpPr>
      <p:grpSpPr>
        <a:xfrm>
          <a:off x="0" y="0"/>
          <a:ext cx="0" cy="0"/>
          <a:chOff x="0" y="0"/>
          <a:chExt cx="0" cy="0"/>
        </a:xfrm>
      </p:grpSpPr>
      <p:sp>
        <p:nvSpPr>
          <p:cNvPr id="29" name="Google Shape;29;p27"/>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27"/>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1" name="Google Shape;3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34"/>
        <p:cNvGrpSpPr/>
        <p:nvPr/>
      </p:nvGrpSpPr>
      <p:grpSpPr>
        <a:xfrm>
          <a:off x="0" y="0"/>
          <a:ext cx="0" cy="0"/>
          <a:chOff x="0" y="0"/>
          <a:chExt cx="0" cy="0"/>
        </a:xfrm>
      </p:grpSpPr>
      <p:sp>
        <p:nvSpPr>
          <p:cNvPr id="35" name="Google Shape;35;p30"/>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3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3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3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39"/>
        <p:cNvGrpSpPr/>
        <p:nvPr/>
      </p:nvGrpSpPr>
      <p:grpSpPr>
        <a:xfrm>
          <a:off x="0" y="0"/>
          <a:ext cx="0" cy="0"/>
          <a:chOff x="0" y="0"/>
          <a:chExt cx="0" cy="0"/>
        </a:xfrm>
      </p:grpSpPr>
      <p:sp>
        <p:nvSpPr>
          <p:cNvPr id="40" name="Google Shape;40;p31"/>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31"/>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3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3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3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5"/>
        <p:cNvGrpSpPr/>
        <p:nvPr/>
      </p:nvGrpSpPr>
      <p:grpSpPr>
        <a:xfrm>
          <a:off x="0" y="0"/>
          <a:ext cx="0" cy="0"/>
          <a:chOff x="0" y="0"/>
          <a:chExt cx="0" cy="0"/>
        </a:xfrm>
      </p:grpSpPr>
      <p:sp>
        <p:nvSpPr>
          <p:cNvPr id="46" name="Google Shape;46;p32"/>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32"/>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8" name="Google Shape;48;p3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3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3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1"/>
        <p:cNvGrpSpPr/>
        <p:nvPr/>
      </p:nvGrpSpPr>
      <p:grpSpPr>
        <a:xfrm>
          <a:off x="0" y="0"/>
          <a:ext cx="0" cy="0"/>
          <a:chOff x="0" y="0"/>
          <a:chExt cx="0" cy="0"/>
        </a:xfrm>
      </p:grpSpPr>
      <p:sp>
        <p:nvSpPr>
          <p:cNvPr id="52" name="Google Shape;52;p3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33"/>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33"/>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3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3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3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34"/>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1" name="Google Shape;61;p34"/>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34"/>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3" name="Google Shape;63;p34"/>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3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3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3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7"/>
        <p:cNvGrpSpPr/>
        <p:nvPr/>
      </p:nvGrpSpPr>
      <p:grpSpPr>
        <a:xfrm>
          <a:off x="0" y="0"/>
          <a:ext cx="0" cy="0"/>
          <a:chOff x="0" y="0"/>
          <a:chExt cx="0" cy="0"/>
        </a:xfrm>
      </p:grpSpPr>
      <p:sp>
        <p:nvSpPr>
          <p:cNvPr id="68" name="Google Shape;68;p3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35"/>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Google Shape;70;p35"/>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1" name="Google Shape;71;p3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3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3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p:nvPr/>
        </p:nvSpPr>
        <p:spPr>
          <a:xfrm>
            <a:off x="379" y="8907009"/>
            <a:ext cx="18287365" cy="1381125"/>
          </a:xfrm>
          <a:custGeom>
            <a:avLst/>
            <a:gdLst/>
            <a:ahLst/>
            <a:cxnLst/>
            <a:rect l="l" t="t" r="r" b="b"/>
            <a:pathLst>
              <a:path w="18287365" h="1381125" extrusionOk="0">
                <a:moveTo>
                  <a:pt x="18287242" y="1381125"/>
                </a:moveTo>
                <a:lnTo>
                  <a:pt x="0" y="1381125"/>
                </a:lnTo>
                <a:lnTo>
                  <a:pt x="0" y="0"/>
                </a:lnTo>
                <a:lnTo>
                  <a:pt x="18287242" y="0"/>
                </a:lnTo>
                <a:lnTo>
                  <a:pt x="18287242" y="1381125"/>
                </a:lnTo>
                <a:close/>
              </a:path>
            </a:pathLst>
          </a:custGeom>
          <a:solidFill>
            <a:srgbClr val="AB79D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 name="Google Shape;11;p23"/>
          <p:cNvPicPr preferRelativeResize="0"/>
          <p:nvPr/>
        </p:nvPicPr>
        <p:blipFill rotWithShape="1">
          <a:blip r:embed="rId3">
            <a:alphaModFix/>
          </a:blip>
          <a:srcRect/>
          <a:stretch/>
        </p:blipFill>
        <p:spPr>
          <a:xfrm>
            <a:off x="1057881" y="9265523"/>
            <a:ext cx="3152774" cy="666749"/>
          </a:xfrm>
          <a:prstGeom prst="rect">
            <a:avLst/>
          </a:prstGeom>
          <a:noFill/>
          <a:ln>
            <a:noFill/>
          </a:ln>
        </p:spPr>
      </p:pic>
      <p:pic>
        <p:nvPicPr>
          <p:cNvPr id="12" name="Google Shape;12;p23"/>
          <p:cNvPicPr preferRelativeResize="0"/>
          <p:nvPr/>
        </p:nvPicPr>
        <p:blipFill rotWithShape="1">
          <a:blip r:embed="rId4">
            <a:alphaModFix/>
          </a:blip>
          <a:srcRect/>
          <a:stretch/>
        </p:blipFill>
        <p:spPr>
          <a:xfrm>
            <a:off x="4876800" y="723900"/>
            <a:ext cx="8039099" cy="4524374"/>
          </a:xfrm>
          <a:prstGeom prst="rect">
            <a:avLst/>
          </a:prstGeom>
          <a:noFill/>
          <a:ln>
            <a:noFill/>
          </a:ln>
        </p:spPr>
      </p:pic>
      <p:pic>
        <p:nvPicPr>
          <p:cNvPr id="13" name="Google Shape;13;p23"/>
          <p:cNvPicPr preferRelativeResize="0"/>
          <p:nvPr/>
        </p:nvPicPr>
        <p:blipFill rotWithShape="1">
          <a:blip r:embed="rId5">
            <a:alphaModFix/>
          </a:blip>
          <a:srcRect/>
          <a:stretch/>
        </p:blipFill>
        <p:spPr>
          <a:xfrm>
            <a:off x="451137" y="8007589"/>
            <a:ext cx="581024" cy="581024"/>
          </a:xfrm>
          <a:prstGeom prst="rect">
            <a:avLst/>
          </a:prstGeom>
          <a:noFill/>
          <a:ln>
            <a:noFill/>
          </a:ln>
        </p:spPr>
      </p:pic>
      <p:pic>
        <p:nvPicPr>
          <p:cNvPr id="14" name="Google Shape;14;p23"/>
          <p:cNvPicPr preferRelativeResize="0"/>
          <p:nvPr/>
        </p:nvPicPr>
        <p:blipFill rotWithShape="1">
          <a:blip r:embed="rId5">
            <a:alphaModFix/>
          </a:blip>
          <a:srcRect/>
          <a:stretch/>
        </p:blipFill>
        <p:spPr>
          <a:xfrm>
            <a:off x="451137" y="7355968"/>
            <a:ext cx="581024" cy="581024"/>
          </a:xfrm>
          <a:prstGeom prst="rect">
            <a:avLst/>
          </a:prstGeom>
          <a:noFill/>
          <a:ln>
            <a:noFill/>
          </a:ln>
        </p:spPr>
      </p:pic>
      <p:pic>
        <p:nvPicPr>
          <p:cNvPr id="15" name="Google Shape;15;p23"/>
          <p:cNvPicPr preferRelativeResize="0"/>
          <p:nvPr/>
        </p:nvPicPr>
        <p:blipFill rotWithShape="1">
          <a:blip r:embed="rId5">
            <a:alphaModFix/>
          </a:blip>
          <a:srcRect/>
          <a:stretch/>
        </p:blipFill>
        <p:spPr>
          <a:xfrm>
            <a:off x="451137" y="6710436"/>
            <a:ext cx="581024" cy="581024"/>
          </a:xfrm>
          <a:prstGeom prst="rect">
            <a:avLst/>
          </a:prstGeom>
          <a:noFill/>
          <a:ln>
            <a:noFill/>
          </a:ln>
        </p:spPr>
      </p:pic>
      <p:sp>
        <p:nvSpPr>
          <p:cNvPr id="16" name="Google Shape;16;p23"/>
          <p:cNvSpPr txBox="1"/>
          <p:nvPr/>
        </p:nvSpPr>
        <p:spPr>
          <a:xfrm>
            <a:off x="8881981" y="4530662"/>
            <a:ext cx="2093595" cy="410209"/>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2500">
                <a:solidFill>
                  <a:schemeClr val="dk1"/>
                </a:solidFill>
                <a:latin typeface="Helvetica Neue"/>
                <a:ea typeface="Helvetica Neue"/>
                <a:cs typeface="Helvetica Neue"/>
                <a:sym typeface="Helvetica Neue"/>
              </a:rPr>
              <a:t>wideproject.eu</a:t>
            </a:r>
            <a:endParaRPr/>
          </a:p>
        </p:txBody>
      </p:sp>
      <p:sp>
        <p:nvSpPr>
          <p:cNvPr id="17" name="Google Shape;17;p23"/>
          <p:cNvSpPr txBox="1"/>
          <p:nvPr/>
        </p:nvSpPr>
        <p:spPr>
          <a:xfrm>
            <a:off x="4343400" y="9334500"/>
            <a:ext cx="12801600" cy="505523"/>
          </a:xfrm>
          <a:prstGeom prst="rect">
            <a:avLst/>
          </a:prstGeom>
          <a:noFill/>
          <a:ln>
            <a:noFill/>
          </a:ln>
        </p:spPr>
        <p:txBody>
          <a:bodyPr spcFirstLastPara="1" wrap="square" lIns="91425" tIns="45700" rIns="91425" bIns="45700" anchor="t" anchorCtr="0">
            <a:spAutoFit/>
          </a:bodyPr>
          <a:lstStyle/>
          <a:p>
            <a:pPr marL="12700" marR="0" lvl="0" indent="0" algn="just" rtl="0">
              <a:lnSpc>
                <a:spcPct val="100875"/>
              </a:lnSpc>
              <a:spcBef>
                <a:spcPts val="0"/>
              </a:spcBef>
              <a:spcAft>
                <a:spcPts val="0"/>
              </a:spcAft>
              <a:buNone/>
            </a:pPr>
            <a:r>
              <a:rPr lang="en-US" sz="16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25"/>
          <p:cNvSpPr/>
          <p:nvPr/>
        </p:nvSpPr>
        <p:spPr>
          <a:xfrm>
            <a:off x="379" y="8907009"/>
            <a:ext cx="18287365" cy="1381125"/>
          </a:xfrm>
          <a:custGeom>
            <a:avLst/>
            <a:gdLst/>
            <a:ahLst/>
            <a:cxnLst/>
            <a:rect l="l" t="t" r="r" b="b"/>
            <a:pathLst>
              <a:path w="18287365" h="1381125" extrusionOk="0">
                <a:moveTo>
                  <a:pt x="18287242" y="1381125"/>
                </a:moveTo>
                <a:lnTo>
                  <a:pt x="0" y="1381125"/>
                </a:lnTo>
                <a:lnTo>
                  <a:pt x="0" y="0"/>
                </a:lnTo>
                <a:lnTo>
                  <a:pt x="18287242" y="0"/>
                </a:lnTo>
                <a:lnTo>
                  <a:pt x="18287242" y="1381125"/>
                </a:lnTo>
                <a:close/>
              </a:path>
            </a:pathLst>
          </a:custGeom>
          <a:solidFill>
            <a:srgbClr val="AB79D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 name="Google Shape;21;p25"/>
          <p:cNvPicPr preferRelativeResize="0"/>
          <p:nvPr/>
        </p:nvPicPr>
        <p:blipFill rotWithShape="1">
          <a:blip r:embed="rId13">
            <a:alphaModFix/>
          </a:blip>
          <a:srcRect/>
          <a:stretch/>
        </p:blipFill>
        <p:spPr>
          <a:xfrm>
            <a:off x="1057881" y="9265523"/>
            <a:ext cx="3152774" cy="666749"/>
          </a:xfrm>
          <a:prstGeom prst="rect">
            <a:avLst/>
          </a:prstGeom>
          <a:noFill/>
          <a:ln>
            <a:noFill/>
          </a:ln>
        </p:spPr>
      </p:pic>
      <p:pic>
        <p:nvPicPr>
          <p:cNvPr id="22" name="Google Shape;22;p25"/>
          <p:cNvPicPr preferRelativeResize="0"/>
          <p:nvPr/>
        </p:nvPicPr>
        <p:blipFill rotWithShape="1">
          <a:blip r:embed="rId14">
            <a:alphaModFix/>
          </a:blip>
          <a:srcRect/>
          <a:stretch/>
        </p:blipFill>
        <p:spPr>
          <a:xfrm>
            <a:off x="14325600" y="190500"/>
            <a:ext cx="3789133" cy="2194867"/>
          </a:xfrm>
          <a:prstGeom prst="rect">
            <a:avLst/>
          </a:prstGeom>
          <a:noFill/>
          <a:ln>
            <a:noFill/>
          </a:ln>
        </p:spPr>
      </p:pic>
      <p:sp>
        <p:nvSpPr>
          <p:cNvPr id="23" name="Google Shape;23;p25"/>
          <p:cNvSpPr txBox="1"/>
          <p:nvPr/>
        </p:nvSpPr>
        <p:spPr>
          <a:xfrm>
            <a:off x="4343400" y="9334500"/>
            <a:ext cx="12801600" cy="505523"/>
          </a:xfrm>
          <a:prstGeom prst="rect">
            <a:avLst/>
          </a:prstGeom>
          <a:noFill/>
          <a:ln>
            <a:noFill/>
          </a:ln>
        </p:spPr>
        <p:txBody>
          <a:bodyPr spcFirstLastPara="1" wrap="square" lIns="91425" tIns="45700" rIns="91425" bIns="45700" anchor="t" anchorCtr="0">
            <a:spAutoFit/>
          </a:bodyPr>
          <a:lstStyle/>
          <a:p>
            <a:pPr marL="12700" marR="0" lvl="0" indent="0" algn="just" rtl="0">
              <a:lnSpc>
                <a:spcPct val="100875"/>
              </a:lnSpc>
              <a:spcBef>
                <a:spcPts val="0"/>
              </a:spcBef>
              <a:spcAft>
                <a:spcPts val="0"/>
              </a:spcAft>
              <a:buNone/>
            </a:pPr>
            <a:r>
              <a:rPr lang="en-US" sz="16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Google Shape;94;p28"/>
          <p:cNvSpPr/>
          <p:nvPr/>
        </p:nvSpPr>
        <p:spPr>
          <a:xfrm>
            <a:off x="379" y="8907009"/>
            <a:ext cx="18287365" cy="1381125"/>
          </a:xfrm>
          <a:custGeom>
            <a:avLst/>
            <a:gdLst/>
            <a:ahLst/>
            <a:cxnLst/>
            <a:rect l="l" t="t" r="r" b="b"/>
            <a:pathLst>
              <a:path w="18287365" h="1381125" extrusionOk="0">
                <a:moveTo>
                  <a:pt x="18287242" y="1381125"/>
                </a:moveTo>
                <a:lnTo>
                  <a:pt x="0" y="1381125"/>
                </a:lnTo>
                <a:lnTo>
                  <a:pt x="0" y="0"/>
                </a:lnTo>
                <a:lnTo>
                  <a:pt x="18287242" y="0"/>
                </a:lnTo>
                <a:lnTo>
                  <a:pt x="18287242" y="1381125"/>
                </a:lnTo>
                <a:close/>
              </a:path>
            </a:pathLst>
          </a:custGeom>
          <a:solidFill>
            <a:srgbClr val="AB79D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5" name="Google Shape;95;p28"/>
          <p:cNvPicPr preferRelativeResize="0"/>
          <p:nvPr/>
        </p:nvPicPr>
        <p:blipFill rotWithShape="1">
          <a:blip r:embed="rId3">
            <a:alphaModFix/>
          </a:blip>
          <a:srcRect/>
          <a:stretch/>
        </p:blipFill>
        <p:spPr>
          <a:xfrm>
            <a:off x="1057881" y="9265523"/>
            <a:ext cx="3152774" cy="666749"/>
          </a:xfrm>
          <a:prstGeom prst="rect">
            <a:avLst/>
          </a:prstGeom>
          <a:noFill/>
          <a:ln>
            <a:noFill/>
          </a:ln>
        </p:spPr>
      </p:pic>
      <p:pic>
        <p:nvPicPr>
          <p:cNvPr id="96" name="Google Shape;96;p28"/>
          <p:cNvPicPr preferRelativeResize="0"/>
          <p:nvPr/>
        </p:nvPicPr>
        <p:blipFill rotWithShape="1">
          <a:blip r:embed="rId4">
            <a:alphaModFix/>
          </a:blip>
          <a:srcRect/>
          <a:stretch/>
        </p:blipFill>
        <p:spPr>
          <a:xfrm>
            <a:off x="14325600" y="190500"/>
            <a:ext cx="3789133" cy="2194867"/>
          </a:xfrm>
          <a:prstGeom prst="rect">
            <a:avLst/>
          </a:prstGeom>
          <a:noFill/>
          <a:ln>
            <a:noFill/>
          </a:ln>
        </p:spPr>
      </p:pic>
      <p:pic>
        <p:nvPicPr>
          <p:cNvPr id="97" name="Google Shape;97;p28"/>
          <p:cNvPicPr preferRelativeResize="0"/>
          <p:nvPr/>
        </p:nvPicPr>
        <p:blipFill rotWithShape="1">
          <a:blip r:embed="rId5">
            <a:alphaModFix/>
          </a:blip>
          <a:srcRect/>
          <a:stretch/>
        </p:blipFill>
        <p:spPr>
          <a:xfrm>
            <a:off x="451137" y="8007589"/>
            <a:ext cx="581024" cy="581024"/>
          </a:xfrm>
          <a:prstGeom prst="rect">
            <a:avLst/>
          </a:prstGeom>
          <a:noFill/>
          <a:ln>
            <a:noFill/>
          </a:ln>
        </p:spPr>
      </p:pic>
      <p:pic>
        <p:nvPicPr>
          <p:cNvPr id="98" name="Google Shape;98;p28"/>
          <p:cNvPicPr preferRelativeResize="0"/>
          <p:nvPr/>
        </p:nvPicPr>
        <p:blipFill rotWithShape="1">
          <a:blip r:embed="rId5">
            <a:alphaModFix/>
          </a:blip>
          <a:srcRect/>
          <a:stretch/>
        </p:blipFill>
        <p:spPr>
          <a:xfrm>
            <a:off x="451137" y="7355968"/>
            <a:ext cx="581024" cy="581024"/>
          </a:xfrm>
          <a:prstGeom prst="rect">
            <a:avLst/>
          </a:prstGeom>
          <a:noFill/>
          <a:ln>
            <a:noFill/>
          </a:ln>
        </p:spPr>
      </p:pic>
      <p:pic>
        <p:nvPicPr>
          <p:cNvPr id="99" name="Google Shape;99;p28"/>
          <p:cNvPicPr preferRelativeResize="0"/>
          <p:nvPr/>
        </p:nvPicPr>
        <p:blipFill rotWithShape="1">
          <a:blip r:embed="rId5">
            <a:alphaModFix/>
          </a:blip>
          <a:srcRect/>
          <a:stretch/>
        </p:blipFill>
        <p:spPr>
          <a:xfrm>
            <a:off x="451137" y="6710436"/>
            <a:ext cx="581024" cy="581024"/>
          </a:xfrm>
          <a:prstGeom prst="rect">
            <a:avLst/>
          </a:prstGeom>
          <a:noFill/>
          <a:ln>
            <a:noFill/>
          </a:ln>
        </p:spPr>
      </p:pic>
      <p:sp>
        <p:nvSpPr>
          <p:cNvPr id="100" name="Google Shape;100;p28"/>
          <p:cNvSpPr txBox="1"/>
          <p:nvPr/>
        </p:nvSpPr>
        <p:spPr>
          <a:xfrm>
            <a:off x="4343400" y="9334500"/>
            <a:ext cx="12801600" cy="505523"/>
          </a:xfrm>
          <a:prstGeom prst="rect">
            <a:avLst/>
          </a:prstGeom>
          <a:noFill/>
          <a:ln>
            <a:noFill/>
          </a:ln>
        </p:spPr>
        <p:txBody>
          <a:bodyPr spcFirstLastPara="1" wrap="square" lIns="91425" tIns="45700" rIns="91425" bIns="45700" anchor="t" anchorCtr="0">
            <a:spAutoFit/>
          </a:bodyPr>
          <a:lstStyle/>
          <a:p>
            <a:pPr marL="12700" marR="0" lvl="0" indent="0" algn="just" rtl="0">
              <a:lnSpc>
                <a:spcPct val="100875"/>
              </a:lnSpc>
              <a:spcBef>
                <a:spcPts val="0"/>
              </a:spcBef>
              <a:spcAft>
                <a:spcPts val="0"/>
              </a:spcAft>
              <a:buNone/>
            </a:pPr>
            <a:r>
              <a:rPr lang="en-US" sz="16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hyperlink" Target="https://sifted.eu/articles/female-angel-investors-europe/" TargetMode="External"/><Relationship Id="rId3" Type="http://schemas.openxmlformats.org/officeDocument/2006/relationships/hyperlink" Target="https://www.crunchbase.com/" TargetMode="External"/><Relationship Id="rId7" Type="http://schemas.openxmlformats.org/officeDocument/2006/relationships/hyperlink" Target="https://www.eu-startups.com/2017/12/top-40-business-angels-that-are-rocking-europe-and-help-startups-grow/"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s://fundersclub.com/" TargetMode="External"/><Relationship Id="rId11" Type="http://schemas.openxmlformats.org/officeDocument/2006/relationships/hyperlink" Target="https://wegate.eu/" TargetMode="External"/><Relationship Id="rId5" Type="http://schemas.openxmlformats.org/officeDocument/2006/relationships/hyperlink" Target="https://www.seedinvest.com/" TargetMode="External"/><Relationship Id="rId10" Type="http://schemas.openxmlformats.org/officeDocument/2006/relationships/hyperlink" Target="https://www.facebook.com/pages/category/Community-Organization/EEN-Women-Entrepreneurship-Sector-Group-178564092786520/" TargetMode="External"/><Relationship Id="rId4" Type="http://schemas.openxmlformats.org/officeDocument/2006/relationships/hyperlink" Target="https://www.angellist.com/" TargetMode="External"/><Relationship Id="rId9" Type="http://schemas.openxmlformats.org/officeDocument/2006/relationships/hyperlink" Target="https://www.businessangelseurope.com/wa4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egate.eu/start/financing-funding"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https://wegate.eu/start/starting-busines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ismea.ec.europa.eu/programmes/european-innovation-ecosystems/women-techeu_en#funding-opportunities"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hyperlink" Target="https://eic.ec.europa.eu/eic-funding-opportunities/eic-accelerator_en"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s://europa.eu/youreurope/business/finance-funding/getting-funding/access-finance/search/en/financial-intermediaries?shs_term_node_tid_depth=795"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
          <p:cNvPicPr preferRelativeResize="0"/>
          <p:nvPr/>
        </p:nvPicPr>
        <p:blipFill rotWithShape="1">
          <a:blip r:embed="rId3">
            <a:alphaModFix/>
          </a:blip>
          <a:srcRect/>
          <a:stretch/>
        </p:blipFill>
        <p:spPr>
          <a:xfrm>
            <a:off x="451137" y="8007589"/>
            <a:ext cx="581024" cy="581024"/>
          </a:xfrm>
          <a:prstGeom prst="rect">
            <a:avLst/>
          </a:prstGeom>
          <a:noFill/>
          <a:ln>
            <a:noFill/>
          </a:ln>
        </p:spPr>
      </p:pic>
      <p:pic>
        <p:nvPicPr>
          <p:cNvPr id="107" name="Google Shape;107;p1"/>
          <p:cNvPicPr preferRelativeResize="0"/>
          <p:nvPr/>
        </p:nvPicPr>
        <p:blipFill rotWithShape="1">
          <a:blip r:embed="rId3">
            <a:alphaModFix/>
          </a:blip>
          <a:srcRect/>
          <a:stretch/>
        </p:blipFill>
        <p:spPr>
          <a:xfrm>
            <a:off x="451137" y="7355968"/>
            <a:ext cx="581024" cy="581024"/>
          </a:xfrm>
          <a:prstGeom prst="rect">
            <a:avLst/>
          </a:prstGeom>
          <a:noFill/>
          <a:ln>
            <a:noFill/>
          </a:ln>
        </p:spPr>
      </p:pic>
      <p:pic>
        <p:nvPicPr>
          <p:cNvPr id="108" name="Google Shape;108;p1"/>
          <p:cNvPicPr preferRelativeResize="0"/>
          <p:nvPr/>
        </p:nvPicPr>
        <p:blipFill rotWithShape="1">
          <a:blip r:embed="rId3">
            <a:alphaModFix/>
          </a:blip>
          <a:srcRect/>
          <a:stretch/>
        </p:blipFill>
        <p:spPr>
          <a:xfrm>
            <a:off x="451137" y="6710436"/>
            <a:ext cx="581024" cy="581024"/>
          </a:xfrm>
          <a:prstGeom prst="rect">
            <a:avLst/>
          </a:prstGeom>
          <a:noFill/>
          <a:ln>
            <a:noFill/>
          </a:ln>
        </p:spPr>
      </p:pic>
      <p:sp>
        <p:nvSpPr>
          <p:cNvPr id="109" name="Google Shape;109;p1"/>
          <p:cNvSpPr txBox="1"/>
          <p:nvPr/>
        </p:nvSpPr>
        <p:spPr>
          <a:xfrm>
            <a:off x="3238500" y="5448300"/>
            <a:ext cx="11811000" cy="2839239"/>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400" b="1">
                <a:solidFill>
                  <a:schemeClr val="dk1"/>
                </a:solidFill>
                <a:latin typeface="Calibri"/>
                <a:ea typeface="Calibri"/>
                <a:cs typeface="Calibri"/>
                <a:sym typeface="Calibri"/>
              </a:rPr>
              <a:t>ACCESO A FINANCIACIÓN</a:t>
            </a:r>
            <a:endParaRPr sz="4400" b="1">
              <a:solidFill>
                <a:schemeClr val="dk1"/>
              </a:solidFill>
              <a:latin typeface="Calibri"/>
              <a:ea typeface="Calibri"/>
              <a:cs typeface="Calibri"/>
              <a:sym typeface="Calibri"/>
            </a:endParaRPr>
          </a:p>
          <a:p>
            <a:pPr marL="12700" marR="0" lvl="0" indent="0" algn="ctr" rtl="0">
              <a:lnSpc>
                <a:spcPct val="100000"/>
              </a:lnSpc>
              <a:spcBef>
                <a:spcPts val="100"/>
              </a:spcBef>
              <a:spcAft>
                <a:spcPts val="0"/>
              </a:spcAft>
              <a:buNone/>
            </a:pPr>
            <a:endParaRPr sz="4400" b="1">
              <a:solidFill>
                <a:schemeClr val="dk1"/>
              </a:solidFill>
              <a:latin typeface="Calibri"/>
              <a:ea typeface="Calibri"/>
              <a:cs typeface="Calibri"/>
              <a:sym typeface="Calibri"/>
            </a:endParaRPr>
          </a:p>
          <a:p>
            <a:pPr marL="12700" marR="0" lvl="0" indent="0" algn="ctr" rtl="0">
              <a:lnSpc>
                <a:spcPct val="100000"/>
              </a:lnSpc>
              <a:spcBef>
                <a:spcPts val="100"/>
              </a:spcBef>
              <a:spcAft>
                <a:spcPts val="0"/>
              </a:spcAft>
              <a:buNone/>
            </a:pPr>
            <a:r>
              <a:rPr lang="en-US" sz="4400">
                <a:solidFill>
                  <a:schemeClr val="dk1"/>
                </a:solidFill>
                <a:latin typeface="Calibri"/>
                <a:ea typeface="Calibri"/>
                <a:cs typeface="Calibri"/>
                <a:sym typeface="Calibri"/>
              </a:rPr>
              <a:t>Socio: CDI &amp; IHF</a:t>
            </a:r>
            <a:endParaRPr sz="4400">
              <a:solidFill>
                <a:schemeClr val="dk1"/>
              </a:solidFill>
              <a:latin typeface="Calibri"/>
              <a:ea typeface="Calibri"/>
              <a:cs typeface="Calibri"/>
              <a:sym typeface="Calibri"/>
            </a:endParaRPr>
          </a:p>
          <a:p>
            <a:pPr marL="12700" marR="0" lvl="0" indent="0" algn="l" rtl="0">
              <a:lnSpc>
                <a:spcPct val="100000"/>
              </a:lnSpc>
              <a:spcBef>
                <a:spcPts val="100"/>
              </a:spcBef>
              <a:spcAft>
                <a:spcPts val="0"/>
              </a:spcAft>
              <a:buNone/>
            </a:pPr>
            <a:endParaRPr sz="4400" b="1">
              <a:solidFill>
                <a:schemeClr val="dk1"/>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0"/>
          <p:cNvSpPr txBox="1"/>
          <p:nvPr/>
        </p:nvSpPr>
        <p:spPr>
          <a:xfrm>
            <a:off x="533400" y="571500"/>
            <a:ext cx="12496800"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1. Alfabetización financiera </a:t>
            </a:r>
            <a:r>
              <a:rPr lang="en-US" sz="4000" b="1" i="1">
                <a:solidFill>
                  <a:srgbClr val="FD4FB4"/>
                </a:solidFill>
                <a:latin typeface="Calibri"/>
                <a:ea typeface="Calibri"/>
                <a:cs typeface="Calibri"/>
                <a:sym typeface="Calibri"/>
              </a:rPr>
              <a:t>– </a:t>
            </a:r>
            <a:r>
              <a:rPr lang="es-ES" sz="4000" b="1" i="1">
                <a:solidFill>
                  <a:srgbClr val="FD4FB4"/>
                </a:solidFill>
                <a:latin typeface="Calibri"/>
                <a:ea typeface="Calibri"/>
                <a:cs typeface="Calibri"/>
                <a:sym typeface="Calibri"/>
              </a:rPr>
              <a:t>Financiación de deuda frente a financiación de capital</a:t>
            </a:r>
            <a:endParaRPr sz="4000" b="1" i="1">
              <a:solidFill>
                <a:srgbClr val="FD4FB4"/>
              </a:solidFill>
              <a:latin typeface="Calibri"/>
              <a:ea typeface="Calibri"/>
              <a:cs typeface="Calibri"/>
              <a:sym typeface="Calibri"/>
            </a:endParaRPr>
          </a:p>
        </p:txBody>
      </p:sp>
      <p:sp>
        <p:nvSpPr>
          <p:cNvPr id="193" name="Google Shape;193;p10"/>
          <p:cNvSpPr/>
          <p:nvPr/>
        </p:nvSpPr>
        <p:spPr>
          <a:xfrm>
            <a:off x="555008" y="1714500"/>
            <a:ext cx="13999191" cy="113873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a:solidFill>
                  <a:srgbClr val="1B1B1F"/>
                </a:solidFill>
                <a:latin typeface="Calibri"/>
                <a:ea typeface="Calibri"/>
                <a:cs typeface="Calibri"/>
                <a:sym typeface="Calibri"/>
              </a:rPr>
              <a:t>Una empresa financia sus operaciones a través de dos fuentes diferentes.</a:t>
            </a:r>
            <a:endParaRPr sz="2400">
              <a:solidFill>
                <a:srgbClr val="000000"/>
              </a:solidFill>
              <a:latin typeface="Calibri"/>
              <a:ea typeface="Calibri"/>
              <a:cs typeface="Calibri"/>
              <a:sym typeface="Calibri"/>
            </a:endParaRPr>
          </a:p>
          <a:p>
            <a:pPr marL="0" marR="0" lvl="0" indent="0" algn="just" rtl="0">
              <a:spcBef>
                <a:spcPts val="0"/>
              </a:spcBef>
              <a:spcAft>
                <a:spcPts val="0"/>
              </a:spcAft>
              <a:buNone/>
            </a:pPr>
            <a:endParaRPr sz="1600">
              <a:solidFill>
                <a:srgbClr val="555555"/>
              </a:solidFill>
              <a:latin typeface="Arial"/>
              <a:ea typeface="Arial"/>
              <a:cs typeface="Arial"/>
              <a:sym typeface="Arial"/>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aphicFrame>
        <p:nvGraphicFramePr>
          <p:cNvPr id="194" name="Google Shape;194;p10"/>
          <p:cNvGraphicFramePr/>
          <p:nvPr>
            <p:extLst>
              <p:ext uri="{D42A27DB-BD31-4B8C-83A1-F6EECF244321}">
                <p14:modId xmlns:p14="http://schemas.microsoft.com/office/powerpoint/2010/main" val="3714262999"/>
              </p:ext>
            </p:extLst>
          </p:nvPr>
        </p:nvGraphicFramePr>
        <p:xfrm>
          <a:off x="533400" y="2628900"/>
          <a:ext cx="17145000" cy="3276600"/>
        </p:xfrm>
        <a:graphic>
          <a:graphicData uri="http://schemas.openxmlformats.org/drawingml/2006/table">
            <a:tbl>
              <a:tblPr firstRow="1" bandRow="1">
                <a:noFill/>
                <a:tableStyleId>{1FF5C7AF-9B0F-4E0D-9C11-2F6CE36D9D76}</a:tableStyleId>
              </a:tblPr>
              <a:tblGrid>
                <a:gridCol w="8070225">
                  <a:extLst>
                    <a:ext uri="{9D8B030D-6E8A-4147-A177-3AD203B41FA5}">
                      <a16:colId xmlns:a16="http://schemas.microsoft.com/office/drawing/2014/main" val="20000"/>
                    </a:ext>
                  </a:extLst>
                </a:gridCol>
                <a:gridCol w="9074775">
                  <a:extLst>
                    <a:ext uri="{9D8B030D-6E8A-4147-A177-3AD203B41FA5}">
                      <a16:colId xmlns:a16="http://schemas.microsoft.com/office/drawing/2014/main" val="20001"/>
                    </a:ext>
                  </a:extLst>
                </a:gridCol>
              </a:tblGrid>
              <a:tr h="435175">
                <a:tc>
                  <a:txBody>
                    <a:bodyPr/>
                    <a:lstStyle/>
                    <a:p>
                      <a:pPr marL="0" marR="0" lvl="0" indent="0" algn="ctr" rtl="0">
                        <a:spcBef>
                          <a:spcPts val="0"/>
                        </a:spcBef>
                        <a:spcAft>
                          <a:spcPts val="0"/>
                        </a:spcAft>
                        <a:buNone/>
                      </a:pPr>
                      <a:r>
                        <a:rPr lang="en-US" sz="2000" u="none" strike="noStrike" cap="none">
                          <a:solidFill>
                            <a:schemeClr val="dk1"/>
                          </a:solidFill>
                        </a:rPr>
                        <a:t>FINANCIACIÓN DE LA DEUDA</a:t>
                      </a:r>
                      <a:endParaRPr>
                        <a:solidFill>
                          <a:schemeClr val="dk1"/>
                        </a:solidFill>
                      </a:endParaRPr>
                    </a:p>
                  </a:txBody>
                  <a:tcPr marL="91450" marR="91450" marT="45725" marB="45725" anchor="ctr">
                    <a:lnL w="12700" cap="flat" cmpd="sng">
                      <a:solidFill>
                        <a:srgbClr val="AC7BDC"/>
                      </a:solidFill>
                      <a:prstDash val="solid"/>
                      <a:round/>
                      <a:headEnd type="none" w="sm" len="sm"/>
                      <a:tailEnd type="none" w="sm" len="sm"/>
                    </a:lnL>
                    <a:lnT w="12700" cap="flat" cmpd="sng">
                      <a:solidFill>
                        <a:srgbClr val="AC7BDC"/>
                      </a:solidFill>
                      <a:prstDash val="solid"/>
                      <a:round/>
                      <a:headEnd type="none" w="sm" len="sm"/>
                      <a:tailEnd type="none" w="sm" len="sm"/>
                    </a:lnT>
                    <a:solidFill>
                      <a:srgbClr val="AC7BDC"/>
                    </a:solidFill>
                  </a:tcPr>
                </a:tc>
                <a:tc>
                  <a:txBody>
                    <a:bodyPr/>
                    <a:lstStyle/>
                    <a:p>
                      <a:pPr marL="0" marR="0" lvl="0" indent="0" algn="ctr" rtl="0">
                        <a:spcBef>
                          <a:spcPts val="0"/>
                        </a:spcBef>
                        <a:spcAft>
                          <a:spcPts val="0"/>
                        </a:spcAft>
                        <a:buNone/>
                      </a:pPr>
                      <a:r>
                        <a:rPr lang="en-US" sz="2000" u="none" strike="noStrike" cap="none">
                          <a:solidFill>
                            <a:schemeClr val="dk1"/>
                          </a:solidFill>
                        </a:rPr>
                        <a:t>FINANCIACIÓN DE CAPITAL</a:t>
                      </a:r>
                    </a:p>
                  </a:txBody>
                  <a:tcPr marL="91450" marR="91450" marT="45725" marB="45725" anchor="ctr">
                    <a:lnT w="12700" cap="flat" cmpd="sng">
                      <a:solidFill>
                        <a:srgbClr val="AC7BDC"/>
                      </a:solidFill>
                      <a:prstDash val="solid"/>
                      <a:round/>
                      <a:headEnd type="none" w="sm" len="sm"/>
                      <a:tailEnd type="none" w="sm" len="sm"/>
                    </a:lnT>
                    <a:solidFill>
                      <a:srgbClr val="AC7BDC"/>
                    </a:solidFill>
                  </a:tcPr>
                </a:tc>
                <a:extLst>
                  <a:ext uri="{0D108BD9-81ED-4DB2-BD59-A6C34878D82A}">
                    <a16:rowId xmlns:a16="http://schemas.microsoft.com/office/drawing/2014/main" val="10000"/>
                  </a:ext>
                </a:extLst>
              </a:tr>
              <a:tr h="2841425">
                <a:tc>
                  <a:txBody>
                    <a:bodyPr/>
                    <a:lstStyle/>
                    <a:p>
                      <a:pPr marL="342900" marR="0" lvl="0" indent="-342900" algn="l" rtl="0">
                        <a:spcBef>
                          <a:spcPts val="0"/>
                        </a:spcBef>
                        <a:spcAft>
                          <a:spcPts val="0"/>
                        </a:spcAft>
                        <a:buClr>
                          <a:schemeClr val="dk1"/>
                        </a:buClr>
                        <a:buSzPts val="2200"/>
                        <a:buFont typeface="Noto Sans Symbols"/>
                        <a:buChar char="▪"/>
                      </a:pPr>
                      <a:r>
                        <a:rPr lang="en-US" sz="2200" b="1" u="none" strike="noStrike" cap="none">
                          <a:solidFill>
                            <a:schemeClr val="dk1"/>
                          </a:solidFill>
                          <a:latin typeface="Calibri"/>
                          <a:ea typeface="Calibri"/>
                          <a:cs typeface="Calibri"/>
                          <a:sym typeface="Calibri"/>
                        </a:rPr>
                        <a:t>Préstamo convencional </a:t>
                      </a:r>
                      <a:r>
                        <a:rPr lang="en-US" sz="2200" b="0" u="none" strike="noStrike" cap="none">
                          <a:solidFill>
                            <a:schemeClr val="dk1"/>
                          </a:solidFill>
                          <a:latin typeface="Calibri"/>
                          <a:ea typeface="Calibri"/>
                          <a:cs typeface="Calibri"/>
                          <a:sym typeface="Calibri"/>
                        </a:rPr>
                        <a:t>a través de </a:t>
                      </a:r>
                      <a:r>
                        <a:rPr lang="en-US" sz="2200" b="1" u="none" strike="noStrike" cap="none">
                          <a:solidFill>
                            <a:schemeClr val="dk1"/>
                          </a:solidFill>
                          <a:latin typeface="Calibri"/>
                          <a:ea typeface="Calibri"/>
                          <a:cs typeface="Calibri"/>
                          <a:sym typeface="Calibri"/>
                        </a:rPr>
                        <a:t>un prestamista tradicional </a:t>
                      </a:r>
                      <a:r>
                        <a:rPr lang="en-US" sz="2200" b="0" u="none" strike="noStrike" cap="none">
                          <a:solidFill>
                            <a:schemeClr val="dk1"/>
                          </a:solidFill>
                          <a:latin typeface="Calibri"/>
                          <a:ea typeface="Calibri"/>
                          <a:cs typeface="Calibri"/>
                          <a:sym typeface="Calibri"/>
                        </a:rPr>
                        <a:t>(es decir, un banco)</a:t>
                      </a:r>
                      <a:endParaRPr b="0"/>
                    </a:p>
                    <a:p>
                      <a:pPr marL="0" marR="0" lvl="0" indent="0" algn="l" rtl="0">
                        <a:spcBef>
                          <a:spcPts val="0"/>
                        </a:spcBef>
                        <a:spcAft>
                          <a:spcPts val="0"/>
                        </a:spcAft>
                        <a:buSzPts val="2200"/>
                        <a:buFont typeface="Noto Sans Symbols"/>
                        <a:buNone/>
                      </a:pPr>
                      <a:endParaRPr sz="22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200"/>
                        <a:buFont typeface="Noto Sans Symbols"/>
                        <a:buChar char="▪"/>
                      </a:pPr>
                      <a:r>
                        <a:rPr lang="en-US" sz="2200" b="0" i="0" u="none" strike="noStrike" cap="none">
                          <a:solidFill>
                            <a:schemeClr val="dk1"/>
                          </a:solidFill>
                          <a:latin typeface="Calibri"/>
                          <a:ea typeface="Calibri"/>
                          <a:cs typeface="Calibri"/>
                          <a:sym typeface="Calibri"/>
                        </a:rPr>
                        <a:t>Coste de financiación: </a:t>
                      </a:r>
                      <a:r>
                        <a:rPr lang="en-US" sz="2200" b="1" i="0" u="none" strike="noStrike" cap="none">
                          <a:solidFill>
                            <a:schemeClr val="dk1"/>
                          </a:solidFill>
                          <a:latin typeface="Calibri"/>
                          <a:ea typeface="Calibri"/>
                          <a:cs typeface="Calibri"/>
                          <a:sym typeface="Calibri"/>
                        </a:rPr>
                        <a:t>tipo de interés </a:t>
                      </a:r>
                      <a:r>
                        <a:rPr lang="en-US" sz="2200" b="0" i="0" u="none" strike="noStrike" cap="none">
                          <a:solidFill>
                            <a:schemeClr val="dk1"/>
                          </a:solidFill>
                          <a:latin typeface="Calibri"/>
                          <a:ea typeface="Calibri"/>
                          <a:cs typeface="Calibri"/>
                          <a:sym typeface="Calibri"/>
                        </a:rPr>
                        <a:t>(coste fijo)</a:t>
                      </a:r>
                      <a:endParaRPr/>
                    </a:p>
                    <a:p>
                      <a:pPr marL="342900" marR="0" lvl="0" indent="-203200" algn="l" rtl="0">
                        <a:spcBef>
                          <a:spcPts val="0"/>
                        </a:spcBef>
                        <a:spcAft>
                          <a:spcPts val="0"/>
                        </a:spcAft>
                        <a:buSzPts val="2200"/>
                        <a:buFont typeface="Noto Sans Symbols"/>
                        <a:buNone/>
                      </a:pPr>
                      <a:endParaRPr sz="22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200"/>
                        <a:buFont typeface="Noto Sans Symbols"/>
                        <a:buChar char="▪"/>
                      </a:pPr>
                      <a:r>
                        <a:rPr lang="en-US" sz="2200" b="0" i="0" u="none" strike="noStrike" cap="none">
                          <a:solidFill>
                            <a:schemeClr val="dk1"/>
                          </a:solidFill>
                          <a:latin typeface="Calibri"/>
                          <a:ea typeface="Calibri"/>
                          <a:cs typeface="Calibri"/>
                          <a:sym typeface="Calibri"/>
                        </a:rPr>
                        <a:t>El capital puede obtenerse a </a:t>
                      </a:r>
                      <a:r>
                        <a:rPr lang="en-US" sz="2200" b="1" i="0" u="none" strike="noStrike" cap="none">
                          <a:solidFill>
                            <a:schemeClr val="dk1"/>
                          </a:solidFill>
                          <a:latin typeface="Calibri"/>
                          <a:ea typeface="Calibri"/>
                          <a:cs typeface="Calibri"/>
                          <a:sym typeface="Calibri"/>
                        </a:rPr>
                        <a:t>un coste efectivo más bajo y rápidamente</a:t>
                      </a:r>
                      <a:endParaRPr/>
                    </a:p>
                  </a:txBody>
                  <a:tcPr marL="91450" marR="91450" marT="45725" marB="45725" anchor="ctr">
                    <a:lnL w="12700" cap="flat" cmpd="sng">
                      <a:solidFill>
                        <a:srgbClr val="AC7BDC"/>
                      </a:solidFill>
                      <a:prstDash val="solid"/>
                      <a:round/>
                      <a:headEnd type="none" w="sm" len="sm"/>
                      <a:tailEnd type="none" w="sm" len="sm"/>
                    </a:lnL>
                    <a:lnR w="12700" cap="flat" cmpd="sng">
                      <a:solidFill>
                        <a:srgbClr val="AC7BDC"/>
                      </a:solidFill>
                      <a:prstDash val="solid"/>
                      <a:round/>
                      <a:headEnd type="none" w="sm" len="sm"/>
                      <a:tailEnd type="none" w="sm" len="sm"/>
                    </a:lnR>
                    <a:lnB w="12700" cap="flat" cmpd="sng">
                      <a:solidFill>
                        <a:srgbClr val="AC7BDC"/>
                      </a:solidFill>
                      <a:prstDash val="solid"/>
                      <a:round/>
                      <a:headEnd type="none" w="sm" len="sm"/>
                      <a:tailEnd type="none" w="sm" len="sm"/>
                    </a:lnB>
                  </a:tcPr>
                </a:tc>
                <a:tc>
                  <a:txBody>
                    <a:bodyPr/>
                    <a:lstStyle/>
                    <a:p>
                      <a:pPr marL="342900" marR="0" lvl="0" indent="-342900" algn="l" rtl="0">
                        <a:spcBef>
                          <a:spcPts val="0"/>
                        </a:spcBef>
                        <a:spcAft>
                          <a:spcPts val="0"/>
                        </a:spcAft>
                        <a:buClr>
                          <a:schemeClr val="dk1"/>
                        </a:buClr>
                        <a:buSzPts val="2200"/>
                        <a:buFont typeface="Noto Sans Symbols"/>
                        <a:buChar char="▪"/>
                      </a:pPr>
                      <a:r>
                        <a:rPr lang="en-US" sz="2200" b="1" i="0" u="none" strike="noStrike" cap="none">
                          <a:solidFill>
                            <a:schemeClr val="dk1"/>
                          </a:solidFill>
                          <a:latin typeface="Calibri"/>
                          <a:ea typeface="Calibri"/>
                          <a:cs typeface="Calibri"/>
                          <a:sym typeface="Calibri"/>
                        </a:rPr>
                        <a:t>Capital a cambio de fondos propios </a:t>
                      </a:r>
                      <a:r>
                        <a:rPr lang="en-US" sz="2200" b="0" i="0" u="none" strike="noStrike" cap="none">
                          <a:solidFill>
                            <a:schemeClr val="dk1"/>
                          </a:solidFill>
                          <a:latin typeface="Calibri"/>
                          <a:ea typeface="Calibri"/>
                          <a:cs typeface="Calibri"/>
                          <a:sym typeface="Calibri"/>
                        </a:rPr>
                        <a:t>(%  de participación en la empresa)</a:t>
                      </a:r>
                      <a:endParaRPr/>
                    </a:p>
                    <a:p>
                      <a:pPr marL="0" marR="0" lvl="0" indent="0" algn="l" rtl="0">
                        <a:spcBef>
                          <a:spcPts val="0"/>
                        </a:spcBef>
                        <a:spcAft>
                          <a:spcPts val="0"/>
                        </a:spcAft>
                        <a:buSzPts val="2200"/>
                        <a:buFont typeface="Noto Sans Symbols"/>
                        <a:buNone/>
                      </a:pPr>
                      <a:endParaRPr sz="22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200"/>
                        <a:buFont typeface="Noto Sans Symbols"/>
                        <a:buChar char="▪"/>
                      </a:pPr>
                      <a:r>
                        <a:rPr lang="en-US" sz="2200" b="0" i="0" u="none" strike="noStrike" cap="none">
                          <a:solidFill>
                            <a:schemeClr val="dk1"/>
                          </a:solidFill>
                          <a:latin typeface="Calibri"/>
                          <a:ea typeface="Calibri"/>
                          <a:cs typeface="Calibri"/>
                          <a:sym typeface="Calibri"/>
                        </a:rPr>
                        <a:t>No se requiere </a:t>
                      </a:r>
                      <a:r>
                        <a:rPr lang="en-US" sz="2200" b="1" i="0" u="none" strike="noStrike" cap="none">
                          <a:solidFill>
                            <a:schemeClr val="dk1"/>
                          </a:solidFill>
                          <a:latin typeface="Calibri"/>
                          <a:ea typeface="Calibri"/>
                          <a:cs typeface="Calibri"/>
                          <a:sym typeface="Calibri"/>
                        </a:rPr>
                        <a:t>pago de deuda</a:t>
                      </a:r>
                      <a:endParaRPr/>
                    </a:p>
                    <a:p>
                      <a:pPr marL="342900" marR="0" lvl="0" indent="-203200" algn="l" rtl="0">
                        <a:spcBef>
                          <a:spcPts val="0"/>
                        </a:spcBef>
                        <a:spcAft>
                          <a:spcPts val="0"/>
                        </a:spcAft>
                        <a:buSzPts val="2200"/>
                        <a:buFont typeface="Noto Sans Symbols"/>
                        <a:buNone/>
                      </a:pPr>
                      <a:endParaRPr sz="22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200"/>
                        <a:buFont typeface="Noto Sans Symbols"/>
                        <a:buChar char="▪"/>
                      </a:pPr>
                      <a:r>
                        <a:rPr lang="en-US" sz="2200" b="0" i="0" u="none" strike="noStrike" cap="none">
                          <a:solidFill>
                            <a:schemeClr val="dk1"/>
                          </a:solidFill>
                          <a:latin typeface="Calibri"/>
                          <a:ea typeface="Calibri"/>
                          <a:cs typeface="Calibri"/>
                          <a:sym typeface="Calibri"/>
                        </a:rPr>
                        <a:t>Coste de la financiación: % de los beneficios futuros</a:t>
                      </a:r>
                      <a:endParaRPr/>
                    </a:p>
                  </a:txBody>
                  <a:tcPr marL="91450" marR="91450" marT="45725" marB="45725" anchor="ctr">
                    <a:lnL w="12700" cap="flat" cmpd="sng">
                      <a:solidFill>
                        <a:srgbClr val="AC7BDC"/>
                      </a:solidFill>
                      <a:prstDash val="solid"/>
                      <a:round/>
                      <a:headEnd type="none" w="sm" len="sm"/>
                      <a:tailEnd type="none" w="sm" len="sm"/>
                    </a:lnL>
                    <a:lnR w="12700" cap="flat" cmpd="sng">
                      <a:solidFill>
                        <a:srgbClr val="AC7BDC"/>
                      </a:solidFill>
                      <a:prstDash val="solid"/>
                      <a:round/>
                      <a:headEnd type="none" w="sm" len="sm"/>
                      <a:tailEnd type="none" w="sm" len="sm"/>
                    </a:lnR>
                    <a:lnB w="12700" cap="flat" cmpd="sng">
                      <a:solidFill>
                        <a:srgbClr val="AC7BDC"/>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5" name="Google Shape;195;p10"/>
          <p:cNvSpPr txBox="1"/>
          <p:nvPr/>
        </p:nvSpPr>
        <p:spPr>
          <a:xfrm>
            <a:off x="1600200" y="6385798"/>
            <a:ext cx="7620000" cy="2554505"/>
          </a:xfrm>
          <a:prstGeom prst="rect">
            <a:avLst/>
          </a:prstGeom>
          <a:noFill/>
          <a:ln w="9525" cap="flat" cmpd="sng">
            <a:solidFill>
              <a:srgbClr val="AC7BD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7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Se sugiere la financiación mediante deuda cuando:</a:t>
            </a:r>
            <a:endParaRPr lang="en-US"/>
          </a:p>
          <a:p>
            <a:pPr marL="0" marR="0" lvl="0" indent="0" algn="l" rtl="0">
              <a:spcBef>
                <a:spcPts val="0"/>
              </a:spcBef>
              <a:spcAft>
                <a:spcPts val="0"/>
              </a:spcAft>
              <a:buNone/>
            </a:pPr>
            <a:endParaRPr lang="en-US"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1. Se espera una rentabilidad positiva</a:t>
            </a:r>
            <a:endParaRPr lang="en-US"/>
          </a:p>
          <a:p>
            <a:pPr marL="0" marR="0" lvl="0" indent="0" algn="l" rtl="0">
              <a:spcBef>
                <a:spcPts val="0"/>
              </a:spcBef>
              <a:spcAft>
                <a:spcPts val="0"/>
              </a:spcAft>
              <a:buNone/>
            </a:pPr>
            <a:endParaRPr lang="en-US"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2. Existe la posibilidad de hacer frente al riesgo (en caso de garantía y fallo en el reembolso de la deuda)</a:t>
            </a:r>
          </a:p>
          <a:p>
            <a:pPr marL="0" marR="0" lvl="0" indent="0" algn="l" rtl="0">
              <a:spcBef>
                <a:spcPts val="0"/>
              </a:spcBef>
              <a:spcAft>
                <a:spcPts val="0"/>
              </a:spcAft>
              <a:buNone/>
            </a:pPr>
            <a:endParaRPr lang="en-US"/>
          </a:p>
          <a:p>
            <a:pPr marL="0" marR="0" lvl="0" indent="0" algn="l" rtl="0">
              <a:spcBef>
                <a:spcPts val="0"/>
              </a:spcBef>
              <a:spcAft>
                <a:spcPts val="0"/>
              </a:spcAft>
              <a:buNone/>
            </a:pPr>
            <a:endParaRPr sz="700">
              <a:solidFill>
                <a:schemeClr val="dk1"/>
              </a:solidFill>
              <a:latin typeface="Calibri"/>
              <a:ea typeface="Calibri"/>
              <a:cs typeface="Calibri"/>
              <a:sym typeface="Calibri"/>
            </a:endParaRPr>
          </a:p>
        </p:txBody>
      </p:sp>
      <p:cxnSp>
        <p:nvCxnSpPr>
          <p:cNvPr id="196" name="Google Shape;196;p10"/>
          <p:cNvCxnSpPr/>
          <p:nvPr/>
        </p:nvCxnSpPr>
        <p:spPr>
          <a:xfrm>
            <a:off x="13335000" y="5676900"/>
            <a:ext cx="0" cy="685800"/>
          </a:xfrm>
          <a:prstGeom prst="straightConnector1">
            <a:avLst/>
          </a:prstGeom>
          <a:noFill/>
          <a:ln w="38100" cap="flat" cmpd="sng">
            <a:solidFill>
              <a:schemeClr val="accent4"/>
            </a:solidFill>
            <a:prstDash val="solid"/>
            <a:round/>
            <a:headEnd type="none" w="sm" len="sm"/>
            <a:tailEnd type="triangle" w="med" len="med"/>
          </a:ln>
          <a:effectLst>
            <a:outerShdw blurRad="40000" dist="23000" dir="5400000" rotWithShape="0">
              <a:srgbClr val="000000">
                <a:alpha val="34901"/>
              </a:srgbClr>
            </a:outerShdw>
          </a:effectLst>
        </p:spPr>
      </p:cxnSp>
      <p:sp>
        <p:nvSpPr>
          <p:cNvPr id="197" name="Google Shape;197;p10"/>
          <p:cNvSpPr txBox="1"/>
          <p:nvPr/>
        </p:nvSpPr>
        <p:spPr>
          <a:xfrm>
            <a:off x="9855199" y="6362700"/>
            <a:ext cx="7696200" cy="2339061"/>
          </a:xfrm>
          <a:prstGeom prst="rect">
            <a:avLst/>
          </a:prstGeom>
          <a:noFill/>
          <a:ln w="9525" cap="flat" cmpd="sng">
            <a:solidFill>
              <a:srgbClr val="AC7BD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7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La financiación mediante capital propio se sugiere cuando:</a:t>
            </a:r>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1. Deseas evitar el endeudamiento que puede perjudicar el flujo de caja de la empresa.</a:t>
            </a:r>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2. La empresa aún no es rentable o se trata de una start-up</a:t>
            </a:r>
            <a:endParaRPr/>
          </a:p>
          <a:p>
            <a:pPr marL="0" marR="0" lvl="0" indent="0" algn="l" rtl="0">
              <a:spcBef>
                <a:spcPts val="0"/>
              </a:spcBef>
              <a:spcAft>
                <a:spcPts val="0"/>
              </a:spcAft>
              <a:buNone/>
            </a:pPr>
            <a:endParaRPr sz="700">
              <a:solidFill>
                <a:schemeClr val="dk1"/>
              </a:solidFill>
              <a:latin typeface="Calibri"/>
              <a:ea typeface="Calibri"/>
              <a:cs typeface="Calibri"/>
              <a:sym typeface="Calibri"/>
            </a:endParaRPr>
          </a:p>
        </p:txBody>
      </p:sp>
      <p:cxnSp>
        <p:nvCxnSpPr>
          <p:cNvPr id="198" name="Google Shape;198;p10"/>
          <p:cNvCxnSpPr/>
          <p:nvPr/>
        </p:nvCxnSpPr>
        <p:spPr>
          <a:xfrm>
            <a:off x="4724400" y="5829300"/>
            <a:ext cx="0" cy="533400"/>
          </a:xfrm>
          <a:prstGeom prst="straightConnector1">
            <a:avLst/>
          </a:prstGeom>
          <a:noFill/>
          <a:ln w="38100" cap="flat" cmpd="sng">
            <a:solidFill>
              <a:schemeClr val="accent4"/>
            </a:solidFill>
            <a:prstDash val="solid"/>
            <a:round/>
            <a:headEnd type="none" w="sm" len="sm"/>
            <a:tailEnd type="triangle" w="med" len="med"/>
          </a:ln>
          <a:effectLst>
            <a:outerShdw blurRad="40000" dist="23000" dir="5400000" rotWithShape="0">
              <a:srgbClr val="000000">
                <a:alpha val="34901"/>
              </a:srgbClr>
            </a:outerShdw>
          </a:effec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1"/>
          <p:cNvSpPr txBox="1"/>
          <p:nvPr/>
        </p:nvSpPr>
        <p:spPr>
          <a:xfrm>
            <a:off x="533400" y="571500"/>
            <a:ext cx="124968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1. Alfabetización financiera </a:t>
            </a:r>
            <a:r>
              <a:rPr lang="en-US" sz="4000" b="1" i="1">
                <a:solidFill>
                  <a:srgbClr val="FD4FB4"/>
                </a:solidFill>
                <a:latin typeface="Calibri"/>
                <a:ea typeface="Calibri"/>
                <a:cs typeface="Calibri"/>
                <a:sym typeface="Calibri"/>
              </a:rPr>
              <a:t>– Riesgos y recompensas</a:t>
            </a:r>
            <a:endParaRPr sz="4000" b="1" i="1">
              <a:solidFill>
                <a:srgbClr val="FD4FB4"/>
              </a:solidFill>
              <a:latin typeface="Calibri"/>
              <a:ea typeface="Calibri"/>
              <a:cs typeface="Calibri"/>
              <a:sym typeface="Calibri"/>
            </a:endParaRPr>
          </a:p>
        </p:txBody>
      </p:sp>
      <p:sp>
        <p:nvSpPr>
          <p:cNvPr id="204" name="Google Shape;204;p11"/>
          <p:cNvSpPr/>
          <p:nvPr/>
        </p:nvSpPr>
        <p:spPr>
          <a:xfrm>
            <a:off x="609600" y="1790700"/>
            <a:ext cx="12954000" cy="13849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La relación riesgo/recompensa, a veces conocida como relación R/R, es una medida que compara el beneficio potencial de una operación con su pérdida potencial.</a:t>
            </a:r>
            <a:endParaRPr sz="280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rtl="0">
              <a:spcBef>
                <a:spcPts val="0"/>
              </a:spcBef>
              <a:spcAft>
                <a:spcPts val="0"/>
              </a:spcAft>
              <a:buNone/>
            </a:pPr>
            <a:endParaRPr sz="2800">
              <a:solidFill>
                <a:srgbClr val="000000"/>
              </a:solidFill>
              <a:latin typeface="Calibri"/>
              <a:ea typeface="Calibri"/>
              <a:cs typeface="Calibri"/>
              <a:sym typeface="Calibri"/>
            </a:endParaRPr>
          </a:p>
        </p:txBody>
      </p:sp>
      <p:pic>
        <p:nvPicPr>
          <p:cNvPr id="205" name="Google Shape;205;p11"/>
          <p:cNvPicPr preferRelativeResize="0"/>
          <p:nvPr/>
        </p:nvPicPr>
        <p:blipFill rotWithShape="1">
          <a:blip r:embed="rId3">
            <a:alphaModFix/>
          </a:blip>
          <a:srcRect/>
          <a:stretch/>
        </p:blipFill>
        <p:spPr>
          <a:xfrm>
            <a:off x="10191466" y="2698641"/>
            <a:ext cx="7620000" cy="6086476"/>
          </a:xfrm>
          <a:prstGeom prst="rect">
            <a:avLst/>
          </a:prstGeom>
          <a:noFill/>
          <a:ln>
            <a:noFill/>
          </a:ln>
        </p:spPr>
      </p:pic>
      <p:sp>
        <p:nvSpPr>
          <p:cNvPr id="206" name="Google Shape;206;p11"/>
          <p:cNvSpPr/>
          <p:nvPr/>
        </p:nvSpPr>
        <p:spPr>
          <a:xfrm>
            <a:off x="1066800" y="3333078"/>
            <a:ext cx="9008100" cy="446272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000000"/>
              </a:buClr>
              <a:buSzPts val="3200"/>
              <a:buFont typeface="Arial"/>
              <a:buChar char="•"/>
            </a:pPr>
            <a:r>
              <a:rPr lang="en-US" sz="3200">
                <a:solidFill>
                  <a:srgbClr val="000000"/>
                </a:solidFill>
                <a:latin typeface="Calibri"/>
                <a:ea typeface="Calibri"/>
                <a:cs typeface="Calibri"/>
                <a:sym typeface="Calibri"/>
              </a:rPr>
              <a:t> </a:t>
            </a:r>
            <a:r>
              <a:rPr lang="es-ES" sz="2800" b="1">
                <a:solidFill>
                  <a:schemeClr val="tx1"/>
                </a:solidFill>
                <a:latin typeface="Calibri"/>
                <a:ea typeface="Calibri"/>
                <a:cs typeface="Calibri"/>
                <a:sym typeface="Calibri"/>
              </a:rPr>
              <a:t>El riesgo de tipo de interés </a:t>
            </a:r>
            <a:r>
              <a:rPr lang="es-ES" sz="2800">
                <a:solidFill>
                  <a:schemeClr val="tx1"/>
                </a:solidFill>
                <a:latin typeface="Calibri"/>
                <a:ea typeface="Calibri"/>
                <a:cs typeface="Calibri"/>
                <a:sym typeface="Calibri"/>
              </a:rPr>
              <a:t>es la posibilidad de que una variación de los tipos de interés generales reduzca el valor de un bono u otra inversión a tipo fijo.</a:t>
            </a:r>
          </a:p>
          <a:p>
            <a:pPr marL="457200" marR="0" lvl="0" indent="-457200" algn="l" rtl="0">
              <a:spcBef>
                <a:spcPts val="0"/>
              </a:spcBef>
              <a:spcAft>
                <a:spcPts val="0"/>
              </a:spcAft>
              <a:buClr>
                <a:srgbClr val="000000"/>
              </a:buClr>
              <a:buSzPts val="3200"/>
              <a:buFont typeface="Arial"/>
              <a:buChar char="•"/>
            </a:pPr>
            <a:r>
              <a:rPr lang="es-ES" sz="2800" b="1">
                <a:solidFill>
                  <a:schemeClr val="tx1"/>
                </a:solidFill>
                <a:latin typeface="Calibri"/>
                <a:ea typeface="Calibri"/>
                <a:cs typeface="Calibri"/>
                <a:sym typeface="Calibri"/>
              </a:rPr>
              <a:t>El riesgo de inflación </a:t>
            </a:r>
            <a:r>
              <a:rPr lang="es-ES" sz="2800">
                <a:solidFill>
                  <a:schemeClr val="tx1"/>
                </a:solidFill>
                <a:latin typeface="Calibri"/>
                <a:ea typeface="Calibri"/>
                <a:cs typeface="Calibri"/>
                <a:sym typeface="Calibri"/>
              </a:rPr>
              <a:t>es el riesgo de que su poder adquisitivo se reduzca si el valor de sus inversiones no sigue el ritmo de la inflación.</a:t>
            </a:r>
          </a:p>
          <a:p>
            <a:pPr marL="457200" marR="0" lvl="0" indent="-457200" algn="l" rtl="0">
              <a:spcBef>
                <a:spcPts val="0"/>
              </a:spcBef>
              <a:spcAft>
                <a:spcPts val="0"/>
              </a:spcAft>
              <a:buClr>
                <a:srgbClr val="000000"/>
              </a:buClr>
              <a:buSzPts val="3200"/>
              <a:buFont typeface="Arial"/>
              <a:buChar char="•"/>
            </a:pPr>
            <a:r>
              <a:rPr lang="es-ES" sz="2800" b="1">
                <a:solidFill>
                  <a:schemeClr val="tx1"/>
                </a:solidFill>
                <a:latin typeface="Calibri"/>
                <a:ea typeface="Calibri"/>
                <a:cs typeface="Calibri"/>
                <a:sym typeface="Calibri"/>
              </a:rPr>
              <a:t>El riesgo de crédito </a:t>
            </a:r>
            <a:r>
              <a:rPr lang="es-ES" sz="2800">
                <a:solidFill>
                  <a:schemeClr val="tx1"/>
                </a:solidFill>
                <a:latin typeface="Calibri"/>
                <a:ea typeface="Calibri"/>
                <a:cs typeface="Calibri"/>
                <a:sym typeface="Calibri"/>
              </a:rPr>
              <a:t>es la posibilidad de que se produzca una pérdida como consecuencia de que un prestatario no reembolse un préstamo o no cumpla sus obligaciones contractuales.</a:t>
            </a:r>
            <a:endParaRPr lang="en-US" sz="2800">
              <a:solidFill>
                <a:schemeClr val="tx1"/>
              </a:solidFill>
              <a:latin typeface="Calibri"/>
              <a:ea typeface="Calibri"/>
              <a:cs typeface="Calibri"/>
              <a:sym typeface="Calibri"/>
            </a:endParaRPr>
          </a:p>
        </p:txBody>
      </p:sp>
      <p:sp>
        <p:nvSpPr>
          <p:cNvPr id="207" name="Google Shape;207;p11"/>
          <p:cNvSpPr txBox="1"/>
          <p:nvPr/>
        </p:nvSpPr>
        <p:spPr>
          <a:xfrm>
            <a:off x="7331575" y="7429842"/>
            <a:ext cx="27432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https://www.investopedia.com/terms/r/riskrewardratio.asp</a:t>
            </a:r>
            <a:endParaRPr sz="1800" b="1">
              <a:solidFill>
                <a:srgbClr val="FF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2"/>
          <p:cNvSpPr txBox="1"/>
          <p:nvPr/>
        </p:nvSpPr>
        <p:spPr>
          <a:xfrm>
            <a:off x="533400" y="571500"/>
            <a:ext cx="124968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1. Alfabetización financiera </a:t>
            </a:r>
            <a:r>
              <a:rPr lang="en-US" sz="4000" b="1" i="1">
                <a:solidFill>
                  <a:srgbClr val="FD4FB4"/>
                </a:solidFill>
                <a:latin typeface="Calibri"/>
                <a:ea typeface="Calibri"/>
                <a:cs typeface="Calibri"/>
                <a:sym typeface="Calibri"/>
              </a:rPr>
              <a:t>– Red de seguridad Financiera</a:t>
            </a:r>
            <a:endParaRPr sz="4000" b="1" i="1">
              <a:solidFill>
                <a:srgbClr val="FD4FB4"/>
              </a:solidFill>
              <a:latin typeface="Calibri"/>
              <a:ea typeface="Calibri"/>
              <a:cs typeface="Calibri"/>
              <a:sym typeface="Calibri"/>
            </a:endParaRPr>
          </a:p>
        </p:txBody>
      </p:sp>
      <p:sp>
        <p:nvSpPr>
          <p:cNvPr id="213" name="Google Shape;213;p12"/>
          <p:cNvSpPr/>
          <p:nvPr/>
        </p:nvSpPr>
        <p:spPr>
          <a:xfrm>
            <a:off x="577754" y="4000500"/>
            <a:ext cx="17024446" cy="181588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1B1B1F"/>
                </a:solidFill>
                <a:latin typeface="Calibri"/>
                <a:ea typeface="Calibri"/>
                <a:cs typeface="Calibri"/>
                <a:sym typeface="Calibri"/>
              </a:rPr>
              <a:t>Estabilidad financiera</a:t>
            </a:r>
            <a:endParaRPr/>
          </a:p>
          <a:p>
            <a:pPr marL="0" marR="0" lvl="0" indent="0" algn="just" rtl="0">
              <a:spcBef>
                <a:spcPts val="0"/>
              </a:spcBef>
              <a:spcAft>
                <a:spcPts val="0"/>
              </a:spcAft>
              <a:buNone/>
            </a:pPr>
            <a:r>
              <a:rPr lang="es-ES" sz="2800">
                <a:solidFill>
                  <a:srgbClr val="1B1B1F"/>
                </a:solidFill>
                <a:latin typeface="Calibri"/>
                <a:ea typeface="Calibri"/>
                <a:cs typeface="Calibri"/>
                <a:sym typeface="Calibri"/>
              </a:rPr>
              <a:t>‍Una red de seguridad financiera te proporciona estabilidad económica al ofrecerte un colchón para cualquier emergencia financiera. Con un plan financiero, todos tus ingresos y gastos están estructurados para cumplir tu objetivo financiero. Cualquier pequeño cambio en la rutina podría desequilibrar tus finanzas.</a:t>
            </a:r>
            <a:endParaRPr sz="2800">
              <a:solidFill>
                <a:srgbClr val="FD4FB4"/>
              </a:solidFill>
              <a:latin typeface="Calibri"/>
              <a:ea typeface="Calibri"/>
              <a:cs typeface="Calibri"/>
              <a:sym typeface="Calibri"/>
            </a:endParaRPr>
          </a:p>
        </p:txBody>
      </p:sp>
      <p:sp>
        <p:nvSpPr>
          <p:cNvPr id="214" name="Google Shape;214;p12"/>
          <p:cNvSpPr/>
          <p:nvPr/>
        </p:nvSpPr>
        <p:spPr>
          <a:xfrm>
            <a:off x="555008" y="1714500"/>
            <a:ext cx="13999191"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a:solidFill>
                  <a:srgbClr val="1B1B1F"/>
                </a:solidFill>
                <a:latin typeface="Calibri"/>
                <a:ea typeface="Calibri"/>
                <a:cs typeface="Calibri"/>
                <a:sym typeface="Calibri"/>
              </a:rPr>
              <a:t>Un plan de seguridad financiera es una combinación de varios seguros y una cuenta de ahorros.</a:t>
            </a:r>
            <a:endParaRPr/>
          </a:p>
        </p:txBody>
      </p:sp>
      <p:sp>
        <p:nvSpPr>
          <p:cNvPr id="215" name="Google Shape;215;p12"/>
          <p:cNvSpPr/>
          <p:nvPr/>
        </p:nvSpPr>
        <p:spPr>
          <a:xfrm>
            <a:off x="555008" y="2495659"/>
            <a:ext cx="17047192" cy="13849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a:solidFill>
                  <a:srgbClr val="1B1B1F"/>
                </a:solidFill>
                <a:latin typeface="Calibri"/>
                <a:ea typeface="Calibri"/>
                <a:cs typeface="Calibri"/>
                <a:sym typeface="Calibri"/>
              </a:rPr>
              <a:t>Su función es ayudarle a reducir los riesgos financieros que pueden provocar los gastos imprevistos. Protege tus objetivos financieros a largo plazo y los de tu familia ofreciéndote un plan alternativo que no arruine tu plan financiero global.</a:t>
            </a:r>
            <a:endParaRPr sz="2800" b="1">
              <a:solidFill>
                <a:srgbClr val="FD4FB4"/>
              </a:solidFill>
              <a:latin typeface="Calibri"/>
              <a:ea typeface="Calibri"/>
              <a:cs typeface="Calibri"/>
              <a:sym typeface="Calibri"/>
            </a:endParaRPr>
          </a:p>
        </p:txBody>
      </p:sp>
      <p:sp>
        <p:nvSpPr>
          <p:cNvPr id="216" name="Google Shape;216;p12"/>
          <p:cNvSpPr/>
          <p:nvPr/>
        </p:nvSpPr>
        <p:spPr>
          <a:xfrm>
            <a:off x="1524000" y="6223218"/>
            <a:ext cx="16078200" cy="181588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1B1B1F"/>
                </a:solidFill>
                <a:latin typeface="Calibri"/>
                <a:ea typeface="Calibri"/>
                <a:cs typeface="Calibri"/>
                <a:sym typeface="Calibri"/>
              </a:rPr>
              <a:t>Te ayuda a organizar tu plan financiero</a:t>
            </a:r>
            <a:endParaRPr/>
          </a:p>
          <a:p>
            <a:pPr marL="0" marR="0" lvl="0" indent="0" algn="just" rtl="0">
              <a:spcBef>
                <a:spcPts val="0"/>
              </a:spcBef>
              <a:spcAft>
                <a:spcPts val="0"/>
              </a:spcAft>
              <a:buNone/>
            </a:pPr>
            <a:r>
              <a:rPr lang="es-ES" sz="2800">
                <a:solidFill>
                  <a:srgbClr val="1B1B1F"/>
                </a:solidFill>
                <a:latin typeface="Calibri"/>
                <a:ea typeface="Calibri"/>
                <a:cs typeface="Calibri"/>
                <a:sym typeface="Calibri"/>
              </a:rPr>
              <a:t>Un plan de red de seguridad forma parte de tu plan financiero. Su inclusión en el plan financiero le confiere estructura y organización. Una red de seguridad puede clasificarse como una de las estrategias para alcanzar tus objetivos financieros a medio y largo plazo.</a:t>
            </a:r>
            <a:endParaRPr sz="2800" b="1">
              <a:solidFill>
                <a:srgbClr val="FD4FB4"/>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3"/>
          <p:cNvSpPr txBox="1"/>
          <p:nvPr/>
        </p:nvSpPr>
        <p:spPr>
          <a:xfrm>
            <a:off x="609600" y="571500"/>
            <a:ext cx="149352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2.  Medios alternativos al crédito – </a:t>
            </a:r>
            <a:r>
              <a:rPr lang="en-US" sz="3600" b="1" i="1">
                <a:solidFill>
                  <a:srgbClr val="FD4FB4"/>
                </a:solidFill>
                <a:latin typeface="Calibri"/>
                <a:ea typeface="Calibri"/>
                <a:cs typeface="Calibri"/>
                <a:sym typeface="Calibri"/>
              </a:rPr>
              <a:t>Crowdfunding</a:t>
            </a:r>
            <a:endParaRPr sz="3600" b="1" i="1">
              <a:solidFill>
                <a:srgbClr val="FD4FB4"/>
              </a:solidFill>
              <a:latin typeface="Calibri"/>
              <a:ea typeface="Calibri"/>
              <a:cs typeface="Calibri"/>
              <a:sym typeface="Calibri"/>
            </a:endParaRPr>
          </a:p>
        </p:txBody>
      </p:sp>
      <p:sp>
        <p:nvSpPr>
          <p:cNvPr id="222" name="Google Shape;222;p13"/>
          <p:cNvSpPr txBox="1"/>
          <p:nvPr/>
        </p:nvSpPr>
        <p:spPr>
          <a:xfrm>
            <a:off x="1219200" y="4398376"/>
            <a:ext cx="16230600" cy="2092840"/>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rgbClr val="000000"/>
              </a:buClr>
              <a:buSzPts val="2600"/>
              <a:buFont typeface="Arial"/>
              <a:buChar char="•"/>
            </a:pPr>
            <a:r>
              <a:rPr lang="en-US" sz="2600" b="1">
                <a:latin typeface="Calibri"/>
                <a:ea typeface="Calibri"/>
                <a:cs typeface="Calibri"/>
                <a:sym typeface="Calibri"/>
              </a:rPr>
              <a:t>Inversiones basadas en recompensas</a:t>
            </a:r>
            <a:r>
              <a:rPr lang="en-US" sz="2600" b="1">
                <a:solidFill>
                  <a:srgbClr val="000000"/>
                </a:solidFill>
                <a:latin typeface="Calibri"/>
                <a:ea typeface="Calibri"/>
                <a:cs typeface="Calibri"/>
                <a:sym typeface="Calibri"/>
              </a:rPr>
              <a:t> </a:t>
            </a:r>
            <a:r>
              <a:rPr lang="en-US" sz="2600">
                <a:solidFill>
                  <a:srgbClr val="000000"/>
                </a:solidFill>
                <a:latin typeface="Calibri"/>
                <a:ea typeface="Calibri"/>
                <a:cs typeface="Calibri"/>
                <a:sym typeface="Calibri"/>
              </a:rPr>
              <a:t>(</a:t>
            </a:r>
            <a:r>
              <a:rPr lang="en-US" sz="2600">
                <a:latin typeface="Calibri"/>
                <a:ea typeface="Calibri"/>
                <a:cs typeface="Calibri"/>
                <a:sym typeface="Calibri"/>
              </a:rPr>
              <a:t>los inversores reciben un producto final en lugar de un reembolso</a:t>
            </a:r>
            <a:r>
              <a:rPr lang="en-US" sz="2600">
                <a:solidFill>
                  <a:srgbClr val="000000"/>
                </a:solidFill>
                <a:latin typeface="Calibri"/>
                <a:ea typeface="Calibri"/>
                <a:cs typeface="Calibri"/>
                <a:sym typeface="Calibri"/>
              </a:rPr>
              <a:t>)</a:t>
            </a:r>
            <a:endParaRPr/>
          </a:p>
          <a:p>
            <a:pPr marL="457200" marR="0" lvl="0" indent="-292100" algn="just" rtl="0">
              <a:spcBef>
                <a:spcPts val="0"/>
              </a:spcBef>
              <a:spcAft>
                <a:spcPts val="0"/>
              </a:spcAft>
              <a:buClr>
                <a:schemeClr val="dk1"/>
              </a:buClr>
              <a:buSzPts val="2600"/>
              <a:buFont typeface="Arial"/>
              <a:buNone/>
            </a:pPr>
            <a:endParaRPr sz="2600">
              <a:solidFill>
                <a:srgbClr val="000000"/>
              </a:solidFill>
              <a:latin typeface="Calibri"/>
              <a:ea typeface="Calibri"/>
              <a:cs typeface="Calibri"/>
              <a:sym typeface="Calibri"/>
            </a:endParaRPr>
          </a:p>
          <a:p>
            <a:pPr marL="457200" marR="0" lvl="0" indent="-457200" algn="just" rtl="0">
              <a:spcBef>
                <a:spcPts val="0"/>
              </a:spcBef>
              <a:spcAft>
                <a:spcPts val="0"/>
              </a:spcAft>
              <a:buClr>
                <a:srgbClr val="000000"/>
              </a:buClr>
              <a:buSzPts val="2600"/>
              <a:buFont typeface="Arial"/>
              <a:buChar char="•"/>
            </a:pPr>
            <a:r>
              <a:rPr lang="en-US" sz="2600">
                <a:latin typeface="Calibri"/>
                <a:ea typeface="Calibri"/>
                <a:cs typeface="Calibri"/>
                <a:sym typeface="Calibri"/>
              </a:rPr>
              <a:t>Adecuado para </a:t>
            </a:r>
            <a:r>
              <a:rPr lang="en-US" sz="2600" b="1">
                <a:latin typeface="Calibri"/>
                <a:ea typeface="Calibri"/>
                <a:cs typeface="Calibri"/>
                <a:sym typeface="Calibri"/>
              </a:rPr>
              <a:t>negocios basados en</a:t>
            </a:r>
            <a:r>
              <a:rPr lang="en-US" sz="2600" b="1">
                <a:solidFill>
                  <a:srgbClr val="000000"/>
                </a:solidFill>
                <a:latin typeface="Calibri"/>
                <a:ea typeface="Calibri"/>
                <a:cs typeface="Calibri"/>
                <a:sym typeface="Calibri"/>
              </a:rPr>
              <a:t> productos </a:t>
            </a:r>
            <a:r>
              <a:rPr lang="en-US" sz="2600">
                <a:latin typeface="Calibri"/>
                <a:ea typeface="Calibri"/>
                <a:cs typeface="Calibri"/>
                <a:sym typeface="Calibri"/>
              </a:rPr>
              <a:t>en lugar de actividades basadas en servicios</a:t>
            </a:r>
            <a:endParaRPr/>
          </a:p>
          <a:p>
            <a:pPr marL="457200" marR="0" lvl="0" indent="-292100" algn="just" rtl="0">
              <a:spcBef>
                <a:spcPts val="0"/>
              </a:spcBef>
              <a:spcAft>
                <a:spcPts val="0"/>
              </a:spcAft>
              <a:buClr>
                <a:schemeClr val="dk1"/>
              </a:buClr>
              <a:buSzPts val="2600"/>
              <a:buFont typeface="Arial"/>
              <a:buNone/>
            </a:pPr>
            <a:endParaRPr sz="2600">
              <a:solidFill>
                <a:srgbClr val="000000"/>
              </a:solidFill>
              <a:latin typeface="Calibri"/>
              <a:ea typeface="Calibri"/>
              <a:cs typeface="Calibri"/>
              <a:sym typeface="Calibri"/>
            </a:endParaRPr>
          </a:p>
          <a:p>
            <a:pPr marL="457200" marR="0" lvl="0" indent="-457200" algn="just" rtl="0">
              <a:spcBef>
                <a:spcPts val="0"/>
              </a:spcBef>
              <a:spcAft>
                <a:spcPts val="0"/>
              </a:spcAft>
              <a:buClr>
                <a:srgbClr val="000000"/>
              </a:buClr>
              <a:buSzPts val="2600"/>
              <a:buFont typeface="Arial"/>
              <a:buChar char="•"/>
            </a:pPr>
            <a:r>
              <a:rPr lang="en-US" sz="2600">
                <a:latin typeface="Calibri"/>
                <a:ea typeface="Calibri"/>
                <a:cs typeface="Calibri"/>
                <a:sym typeface="Calibri"/>
              </a:rPr>
              <a:t>Se requieren buenas </a:t>
            </a:r>
            <a:r>
              <a:rPr lang="en-US" sz="2600" b="1">
                <a:latin typeface="Calibri"/>
                <a:ea typeface="Calibri"/>
                <a:cs typeface="Calibri"/>
                <a:sym typeface="Calibri"/>
              </a:rPr>
              <a:t>habilidades de</a:t>
            </a:r>
            <a:r>
              <a:rPr lang="en-US" sz="2600" b="1">
                <a:solidFill>
                  <a:srgbClr val="000000"/>
                </a:solidFill>
                <a:latin typeface="Calibri"/>
                <a:ea typeface="Calibri"/>
                <a:cs typeface="Calibri"/>
                <a:sym typeface="Calibri"/>
              </a:rPr>
              <a:t> communication and marketing</a:t>
            </a:r>
            <a:endParaRPr/>
          </a:p>
        </p:txBody>
      </p:sp>
      <p:sp>
        <p:nvSpPr>
          <p:cNvPr id="223" name="Google Shape;223;p13"/>
          <p:cNvSpPr/>
          <p:nvPr/>
        </p:nvSpPr>
        <p:spPr>
          <a:xfrm>
            <a:off x="609600" y="1790700"/>
            <a:ext cx="14173200" cy="133882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600">
                <a:solidFill>
                  <a:srgbClr val="000000"/>
                </a:solidFill>
                <a:latin typeface="Calibri"/>
                <a:ea typeface="Calibri"/>
                <a:cs typeface="Calibri"/>
                <a:sym typeface="Calibri"/>
              </a:rPr>
              <a:t>Entre los medios alternativos al crédito más populares, se encuentra el crowdfunding, que incluye iniciativas basadas en Internet destinadas a financiar un proyecto/idea de negocio mediante la recaudación de pequeñas cantidades de dinero entre un gran número de personas.</a:t>
            </a:r>
            <a:endParaRPr/>
          </a:p>
        </p:txBody>
      </p:sp>
      <p:graphicFrame>
        <p:nvGraphicFramePr>
          <p:cNvPr id="224" name="Google Shape;224;p13"/>
          <p:cNvGraphicFramePr/>
          <p:nvPr>
            <p:extLst>
              <p:ext uri="{D42A27DB-BD31-4B8C-83A1-F6EECF244321}">
                <p14:modId xmlns:p14="http://schemas.microsoft.com/office/powerpoint/2010/main" val="2114028558"/>
              </p:ext>
            </p:extLst>
          </p:nvPr>
        </p:nvGraphicFramePr>
        <p:xfrm>
          <a:off x="8420100" y="6470987"/>
          <a:ext cx="9664700" cy="2590820"/>
        </p:xfrm>
        <a:graphic>
          <a:graphicData uri="http://schemas.openxmlformats.org/drawingml/2006/table">
            <a:tbl>
              <a:tblPr firstRow="1" bandRow="1">
                <a:noFill/>
                <a:tableStyleId>{1FF5C7AF-9B0F-4E0D-9C11-2F6CE36D9D76}</a:tableStyleId>
              </a:tblPr>
              <a:tblGrid>
                <a:gridCol w="4501370">
                  <a:extLst>
                    <a:ext uri="{9D8B030D-6E8A-4147-A177-3AD203B41FA5}">
                      <a16:colId xmlns:a16="http://schemas.microsoft.com/office/drawing/2014/main" val="20000"/>
                    </a:ext>
                  </a:extLst>
                </a:gridCol>
                <a:gridCol w="5163330">
                  <a:extLst>
                    <a:ext uri="{9D8B030D-6E8A-4147-A177-3AD203B41FA5}">
                      <a16:colId xmlns:a16="http://schemas.microsoft.com/office/drawing/2014/main" val="20001"/>
                    </a:ext>
                  </a:extLst>
                </a:gridCol>
              </a:tblGrid>
              <a:tr h="352598">
                <a:tc>
                  <a:txBody>
                    <a:bodyPr/>
                    <a:lstStyle/>
                    <a:p>
                      <a:pPr marL="0" marR="0" lvl="0" indent="0" algn="ctr" rtl="0">
                        <a:spcBef>
                          <a:spcPts val="0"/>
                        </a:spcBef>
                        <a:spcAft>
                          <a:spcPts val="0"/>
                        </a:spcAft>
                        <a:buNone/>
                      </a:pPr>
                      <a:endParaRPr sz="1800" u="none" strike="noStrike" cap="none"/>
                    </a:p>
                  </a:txBody>
                  <a:tcPr marL="91450" marR="91450" marT="45725" marB="45725">
                    <a:lnL w="12700" cap="flat" cmpd="sng">
                      <a:solidFill>
                        <a:srgbClr val="AC7BDC"/>
                      </a:solidFill>
                      <a:prstDash val="solid"/>
                      <a:round/>
                      <a:headEnd type="none" w="sm" len="sm"/>
                      <a:tailEnd type="none" w="sm" len="sm"/>
                    </a:lnL>
                    <a:lnT w="12700" cap="flat" cmpd="sng">
                      <a:solidFill>
                        <a:srgbClr val="AC7BDC"/>
                      </a:solidFill>
                      <a:prstDash val="solid"/>
                      <a:round/>
                      <a:headEnd type="none" w="sm" len="sm"/>
                      <a:tailEnd type="none" w="sm" len="sm"/>
                    </a:lnT>
                    <a:solidFill>
                      <a:srgbClr val="AC7BDC"/>
                    </a:solidFill>
                  </a:tcPr>
                </a:tc>
                <a:tc>
                  <a:txBody>
                    <a:bodyPr/>
                    <a:lstStyle/>
                    <a:p>
                      <a:pPr marL="0" marR="0" lvl="0" indent="0" algn="ctr" rtl="0">
                        <a:spcBef>
                          <a:spcPts val="0"/>
                        </a:spcBef>
                        <a:spcAft>
                          <a:spcPts val="0"/>
                        </a:spcAft>
                        <a:buNone/>
                      </a:pPr>
                      <a:endParaRPr sz="1800" u="none" strike="noStrike" cap="none"/>
                    </a:p>
                  </a:txBody>
                  <a:tcPr marL="91450" marR="91450" marT="45725" marB="45725">
                    <a:lnT w="12700" cap="flat" cmpd="sng">
                      <a:solidFill>
                        <a:srgbClr val="AC7BDC"/>
                      </a:solidFill>
                      <a:prstDash val="solid"/>
                      <a:round/>
                      <a:headEnd type="none" w="sm" len="sm"/>
                      <a:tailEnd type="none" w="sm" len="sm"/>
                    </a:lnT>
                    <a:solidFill>
                      <a:srgbClr val="AC7BDC"/>
                    </a:solidFill>
                  </a:tcPr>
                </a:tc>
                <a:extLst>
                  <a:ext uri="{0D108BD9-81ED-4DB2-BD59-A6C34878D82A}">
                    <a16:rowId xmlns:a16="http://schemas.microsoft.com/office/drawing/2014/main" val="10000"/>
                  </a:ext>
                </a:extLst>
              </a:tr>
              <a:tr h="1851100">
                <a:tc>
                  <a:txBody>
                    <a:bodyPr/>
                    <a:lstStyle/>
                    <a:p>
                      <a:pPr marL="342900" marR="0" lvl="0" indent="-215900" algn="l" rtl="0">
                        <a:spcBef>
                          <a:spcPts val="0"/>
                        </a:spcBef>
                        <a:spcAft>
                          <a:spcPts val="0"/>
                        </a:spcAft>
                        <a:buSzPts val="2000"/>
                        <a:buFont typeface="Noto Sans Symbols"/>
                        <a:buNone/>
                      </a:pPr>
                      <a:endParaRPr sz="2000" b="0" i="0" u="none" strike="noStrike" cap="none">
                        <a:solidFill>
                          <a:srgbClr val="0C1139"/>
                        </a:solidFill>
                        <a:latin typeface="Calibri"/>
                        <a:ea typeface="Calibri"/>
                        <a:cs typeface="Calibri"/>
                        <a:sym typeface="Calibri"/>
                      </a:endParaRPr>
                    </a:p>
                    <a:p>
                      <a:pPr marL="0" marR="0" lvl="0" indent="0" algn="ctr" rtl="0">
                        <a:spcBef>
                          <a:spcPts val="0"/>
                        </a:spcBef>
                        <a:spcAft>
                          <a:spcPts val="0"/>
                        </a:spcAft>
                        <a:buClr>
                          <a:srgbClr val="0C1139"/>
                        </a:buClr>
                        <a:buSzPts val="2000"/>
                        <a:buFont typeface="Noto Sans Symbols"/>
                        <a:buNone/>
                      </a:pPr>
                      <a:r>
                        <a:rPr lang="en-US" sz="2000" b="0" i="0" u="none" strike="noStrike" cap="none">
                          <a:solidFill>
                            <a:srgbClr val="0C1139"/>
                          </a:solidFill>
                          <a:latin typeface="Calibri"/>
                          <a:ea typeface="Calibri"/>
                          <a:cs typeface="Calibri"/>
                          <a:sym typeface="Calibri"/>
                        </a:rPr>
                        <a:t>Pequeñas barreras de entrada</a:t>
                      </a:r>
                      <a:endParaRPr/>
                    </a:p>
                    <a:p>
                      <a:pPr marL="0" marR="0" lvl="0" indent="0" algn="ctr" rtl="0">
                        <a:spcBef>
                          <a:spcPts val="0"/>
                        </a:spcBef>
                        <a:spcAft>
                          <a:spcPts val="0"/>
                        </a:spcAft>
                        <a:buSzPts val="2000"/>
                        <a:buFont typeface="Noto Sans Symbols"/>
                        <a:buNone/>
                      </a:pPr>
                      <a:endParaRPr sz="2000" b="0" i="0" u="none" strike="noStrike" cap="none">
                        <a:solidFill>
                          <a:srgbClr val="0C1139"/>
                        </a:solidFill>
                        <a:latin typeface="Calibri"/>
                        <a:ea typeface="Calibri"/>
                        <a:cs typeface="Calibri"/>
                        <a:sym typeface="Calibri"/>
                      </a:endParaRPr>
                    </a:p>
                    <a:p>
                      <a:pPr marL="0" marR="0" lvl="0" indent="0" algn="ctr" rtl="0">
                        <a:spcBef>
                          <a:spcPts val="0"/>
                        </a:spcBef>
                        <a:spcAft>
                          <a:spcPts val="0"/>
                        </a:spcAft>
                        <a:buClr>
                          <a:srgbClr val="0C1139"/>
                        </a:buClr>
                        <a:buSzPts val="2000"/>
                        <a:buFont typeface="Noto Sans Symbols"/>
                        <a:buNone/>
                      </a:pPr>
                      <a:r>
                        <a:rPr lang="en-US" sz="2000" b="0" i="0" u="none" strike="noStrike" cap="none">
                          <a:solidFill>
                            <a:srgbClr val="0C1139"/>
                          </a:solidFill>
                          <a:latin typeface="Calibri"/>
                          <a:ea typeface="Calibri"/>
                          <a:cs typeface="Calibri"/>
                          <a:sym typeface="Calibri"/>
                        </a:rPr>
                        <a:t>Ganar clientes mientras se realiza el crowdfunding</a:t>
                      </a:r>
                      <a:endParaRPr/>
                    </a:p>
                    <a:p>
                      <a:pPr marL="0" marR="0" lvl="0" indent="0" algn="ctr" rtl="0">
                        <a:spcBef>
                          <a:spcPts val="0"/>
                        </a:spcBef>
                        <a:spcAft>
                          <a:spcPts val="0"/>
                        </a:spcAft>
                        <a:buSzPts val="2000"/>
                        <a:buFont typeface="Noto Sans Symbols"/>
                        <a:buNone/>
                      </a:pPr>
                      <a:endParaRPr sz="2000" b="0" i="0" u="none" strike="noStrike" cap="none">
                        <a:solidFill>
                          <a:srgbClr val="0C1139"/>
                        </a:solidFill>
                        <a:latin typeface="Calibri"/>
                        <a:ea typeface="Calibri"/>
                        <a:cs typeface="Calibri"/>
                        <a:sym typeface="Calibri"/>
                      </a:endParaRPr>
                    </a:p>
                    <a:p>
                      <a:pPr marL="0" marR="0" lvl="0" indent="0" algn="ctr" rtl="0">
                        <a:spcBef>
                          <a:spcPts val="0"/>
                        </a:spcBef>
                        <a:spcAft>
                          <a:spcPts val="0"/>
                        </a:spcAft>
                        <a:buClr>
                          <a:srgbClr val="0C1139"/>
                        </a:buClr>
                        <a:buSzPts val="2000"/>
                        <a:buFont typeface="Noto Sans Symbols"/>
                        <a:buNone/>
                      </a:pPr>
                      <a:r>
                        <a:rPr lang="en-US" sz="2000" b="0" i="0" u="none" strike="noStrike" cap="none">
                          <a:solidFill>
                            <a:srgbClr val="0C1139"/>
                          </a:solidFill>
                          <a:latin typeface="Calibri"/>
                          <a:ea typeface="Calibri"/>
                          <a:cs typeface="Calibri"/>
                          <a:sym typeface="Calibri"/>
                        </a:rPr>
                        <a:t>Sin requisites de reembolso</a:t>
                      </a:r>
                      <a:endParaRPr/>
                    </a:p>
                  </a:txBody>
                  <a:tcPr marL="91450" marR="91450" marT="45725" marB="45725">
                    <a:lnL w="12700" cap="flat" cmpd="sng">
                      <a:solidFill>
                        <a:srgbClr val="AC7BDC"/>
                      </a:solidFill>
                      <a:prstDash val="solid"/>
                      <a:round/>
                      <a:headEnd type="none" w="sm" len="sm"/>
                      <a:tailEnd type="none" w="sm" len="sm"/>
                    </a:lnL>
                    <a:lnR w="12700" cap="flat" cmpd="sng">
                      <a:solidFill>
                        <a:srgbClr val="AC7BDC"/>
                      </a:solidFill>
                      <a:prstDash val="solid"/>
                      <a:round/>
                      <a:headEnd type="none" w="sm" len="sm"/>
                      <a:tailEnd type="none" w="sm" len="sm"/>
                    </a:lnR>
                    <a:lnB w="12700" cap="flat" cmpd="sng">
                      <a:solidFill>
                        <a:srgbClr val="AC7BDC"/>
                      </a:solidFill>
                      <a:prstDash val="solid"/>
                      <a:round/>
                      <a:headEnd type="none" w="sm" len="sm"/>
                      <a:tailEnd type="none" w="sm" len="sm"/>
                    </a:lnB>
                  </a:tcPr>
                </a:tc>
                <a:tc>
                  <a:txBody>
                    <a:bodyPr/>
                    <a:lstStyle/>
                    <a:p>
                      <a:pPr marL="342900" marR="0" lvl="0" indent="-215900" algn="l" rtl="0">
                        <a:spcBef>
                          <a:spcPts val="0"/>
                        </a:spcBef>
                        <a:spcAft>
                          <a:spcPts val="0"/>
                        </a:spcAft>
                        <a:buSzPts val="2000"/>
                        <a:buFont typeface="Noto Sans Symbols"/>
                        <a:buNone/>
                      </a:pPr>
                      <a:endParaRPr sz="20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2000"/>
                        <a:buFont typeface="Noto Sans Symbols"/>
                        <a:buNone/>
                      </a:pPr>
                      <a:r>
                        <a:rPr lang="en-US" sz="2000" b="0" i="0" u="none" strike="noStrike" cap="none">
                          <a:solidFill>
                            <a:schemeClr val="dk1"/>
                          </a:solidFill>
                          <a:latin typeface="Calibri"/>
                          <a:ea typeface="Calibri"/>
                          <a:cs typeface="Calibri"/>
                          <a:sym typeface="Calibri"/>
                        </a:rPr>
                        <a:t>Comisiones de las plataformas de crowdfunding</a:t>
                      </a:r>
                      <a:endParaRPr/>
                    </a:p>
                    <a:p>
                      <a:pPr marL="0" marR="0" lvl="0" indent="0" algn="ctr" rtl="0">
                        <a:spcBef>
                          <a:spcPts val="0"/>
                        </a:spcBef>
                        <a:spcAft>
                          <a:spcPts val="0"/>
                        </a:spcAft>
                        <a:buSzPts val="2000"/>
                        <a:buFont typeface="Noto Sans Symbols"/>
                        <a:buNone/>
                      </a:pPr>
                      <a:endParaRPr sz="20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2000"/>
                        <a:buFont typeface="Noto Sans Symbols"/>
                        <a:buNone/>
                      </a:pPr>
                      <a:r>
                        <a:rPr lang="en-US" sz="2000" b="0" i="0" u="none" strike="noStrike" cap="none">
                          <a:solidFill>
                            <a:schemeClr val="dk1"/>
                          </a:solidFill>
                          <a:latin typeface="Calibri"/>
                          <a:ea typeface="Calibri"/>
                          <a:cs typeface="Calibri"/>
                          <a:sym typeface="Calibri"/>
                        </a:rPr>
                        <a:t>Gran esfuerzo para organizar una campaña exitosa</a:t>
                      </a:r>
                      <a:endParaRPr/>
                    </a:p>
                    <a:p>
                      <a:pPr marL="0" marR="0" lvl="0" indent="0" algn="ctr" rtl="0">
                        <a:spcBef>
                          <a:spcPts val="0"/>
                        </a:spcBef>
                        <a:spcAft>
                          <a:spcPts val="0"/>
                        </a:spcAft>
                        <a:buSzPts val="2000"/>
                        <a:buFont typeface="Noto Sans Symbols"/>
                        <a:buNone/>
                      </a:pPr>
                      <a:endParaRPr sz="20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2000"/>
                        <a:buFont typeface="Noto Sans Symbols"/>
                        <a:buNone/>
                      </a:pPr>
                      <a:r>
                        <a:rPr lang="en-US" sz="2000" b="0" i="0" u="none" strike="noStrike" cap="none">
                          <a:solidFill>
                            <a:schemeClr val="dk1"/>
                          </a:solidFill>
                          <a:latin typeface="Calibri"/>
                          <a:ea typeface="Calibri"/>
                          <a:cs typeface="Calibri"/>
                          <a:sym typeface="Calibri"/>
                        </a:rPr>
                        <a:t>Idoneidad solo para algunas empresas</a:t>
                      </a:r>
                      <a:endParaRPr/>
                    </a:p>
                  </a:txBody>
                  <a:tcPr marL="91450" marR="91450" marT="45725" marB="45725">
                    <a:lnL w="12700" cap="flat" cmpd="sng">
                      <a:solidFill>
                        <a:srgbClr val="AC7BDC"/>
                      </a:solidFill>
                      <a:prstDash val="solid"/>
                      <a:round/>
                      <a:headEnd type="none" w="sm" len="sm"/>
                      <a:tailEnd type="none" w="sm" len="sm"/>
                    </a:lnL>
                    <a:lnR w="12700" cap="flat" cmpd="sng">
                      <a:solidFill>
                        <a:srgbClr val="AC7BDC"/>
                      </a:solidFill>
                      <a:prstDash val="solid"/>
                      <a:round/>
                      <a:headEnd type="none" w="sm" len="sm"/>
                      <a:tailEnd type="none" w="sm" len="sm"/>
                    </a:lnR>
                    <a:lnB w="12700" cap="flat" cmpd="sng">
                      <a:solidFill>
                        <a:srgbClr val="AC7BDC"/>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25" name="Google Shape;225;p13"/>
          <p:cNvSpPr/>
          <p:nvPr/>
        </p:nvSpPr>
        <p:spPr>
          <a:xfrm>
            <a:off x="609600" y="3317676"/>
            <a:ext cx="17221200" cy="8925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600">
                <a:solidFill>
                  <a:srgbClr val="000000"/>
                </a:solidFill>
                <a:latin typeface="Calibri"/>
                <a:ea typeface="Calibri"/>
                <a:cs typeface="Calibri"/>
                <a:sym typeface="Calibri"/>
              </a:rPr>
              <a:t>Este mecanismo de financiación se caracteriza por unos costes de intermediación más bajos y un menor énfasis en la evaluación del riesgo. Otras características: </a:t>
            </a:r>
            <a:endParaRPr/>
          </a:p>
        </p:txBody>
      </p:sp>
      <p:pic>
        <p:nvPicPr>
          <p:cNvPr id="226" name="Google Shape;226;p13"/>
          <p:cNvPicPr preferRelativeResize="0"/>
          <p:nvPr/>
        </p:nvPicPr>
        <p:blipFill rotWithShape="1">
          <a:blip r:embed="rId3">
            <a:alphaModFix/>
          </a:blip>
          <a:srcRect/>
          <a:stretch/>
        </p:blipFill>
        <p:spPr>
          <a:xfrm>
            <a:off x="11252200" y="6056535"/>
            <a:ext cx="1492345" cy="630102"/>
          </a:xfrm>
          <a:prstGeom prst="rect">
            <a:avLst/>
          </a:prstGeom>
          <a:noFill/>
          <a:ln>
            <a:noFill/>
          </a:ln>
        </p:spPr>
      </p:pic>
      <p:pic>
        <p:nvPicPr>
          <p:cNvPr id="227" name="Google Shape;227;p13"/>
          <p:cNvPicPr preferRelativeResize="0"/>
          <p:nvPr/>
        </p:nvPicPr>
        <p:blipFill rotWithShape="1">
          <a:blip r:embed="rId4">
            <a:alphaModFix/>
          </a:blip>
          <a:srcRect/>
          <a:stretch/>
        </p:blipFill>
        <p:spPr>
          <a:xfrm>
            <a:off x="15163800" y="6090920"/>
            <a:ext cx="1412384" cy="56133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4"/>
          <p:cNvSpPr txBox="1"/>
          <p:nvPr/>
        </p:nvSpPr>
        <p:spPr>
          <a:xfrm>
            <a:off x="609600" y="571500"/>
            <a:ext cx="14935200" cy="12618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2. Medios alternativos al crédito – </a:t>
            </a:r>
            <a:r>
              <a:rPr lang="en-US" sz="3600" b="1" i="1">
                <a:solidFill>
                  <a:srgbClr val="FD4FB4"/>
                </a:solidFill>
                <a:latin typeface="Calibri"/>
                <a:ea typeface="Calibri"/>
                <a:cs typeface="Calibri"/>
                <a:sym typeface="Calibri"/>
              </a:rPr>
              <a:t>Cómo empezar una campaña de crowdfunding </a:t>
            </a:r>
            <a:endParaRPr sz="3600" b="1" i="1">
              <a:solidFill>
                <a:srgbClr val="FD4FB4"/>
              </a:solidFill>
              <a:latin typeface="Calibri"/>
              <a:ea typeface="Calibri"/>
              <a:cs typeface="Calibri"/>
              <a:sym typeface="Calibri"/>
            </a:endParaRPr>
          </a:p>
        </p:txBody>
      </p:sp>
      <p:sp>
        <p:nvSpPr>
          <p:cNvPr id="233" name="Google Shape;233;p14"/>
          <p:cNvSpPr/>
          <p:nvPr/>
        </p:nvSpPr>
        <p:spPr>
          <a:xfrm>
            <a:off x="609600" y="1714500"/>
            <a:ext cx="9982200" cy="513982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600">
                <a:solidFill>
                  <a:srgbClr val="000000"/>
                </a:solidFill>
                <a:latin typeface="Calibri"/>
                <a:ea typeface="Calibri"/>
                <a:cs typeface="Calibri"/>
                <a:sym typeface="Calibri"/>
              </a:rPr>
              <a:t>Para elegir la plataforma adecuada para una campaña de crowdfunding, deben tenerse en cuenta los siguientes factores:</a:t>
            </a:r>
          </a:p>
          <a:p>
            <a:pPr marL="0" marR="0" lvl="0" indent="0" algn="just" rtl="0">
              <a:spcBef>
                <a:spcPts val="0"/>
              </a:spcBef>
              <a:spcAft>
                <a:spcPts val="0"/>
              </a:spcAft>
              <a:buNone/>
            </a:pPr>
            <a:endParaRPr sz="2600">
              <a:solidFill>
                <a:srgbClr val="000000"/>
              </a:solidFill>
              <a:latin typeface="Calibri"/>
              <a:ea typeface="Calibri"/>
              <a:cs typeface="Calibri"/>
              <a:sym typeface="Calibri"/>
            </a:endParaRPr>
          </a:p>
          <a:p>
            <a:pPr marL="514350" marR="0" lvl="0" indent="-514350" algn="just" rtl="0">
              <a:spcBef>
                <a:spcPts val="0"/>
              </a:spcBef>
              <a:spcAft>
                <a:spcPts val="0"/>
              </a:spcAft>
              <a:buClr>
                <a:srgbClr val="000000"/>
              </a:buClr>
              <a:buSzPts val="2600"/>
              <a:buFont typeface="Calibri"/>
              <a:buAutoNum type="arabicPeriod"/>
            </a:pPr>
            <a:r>
              <a:rPr lang="en-US" sz="2600" b="1">
                <a:latin typeface="Calibri"/>
                <a:ea typeface="Calibri"/>
                <a:cs typeface="Calibri"/>
                <a:sym typeface="Calibri"/>
              </a:rPr>
              <a:t>¿Cuál es el modelo de las plataformas de</a:t>
            </a:r>
            <a:r>
              <a:rPr lang="en-US" sz="2600" b="1">
                <a:solidFill>
                  <a:srgbClr val="000000"/>
                </a:solidFill>
                <a:latin typeface="Calibri"/>
                <a:ea typeface="Calibri"/>
                <a:cs typeface="Calibri"/>
                <a:sym typeface="Calibri"/>
              </a:rPr>
              <a:t> crowdfunding?</a:t>
            </a:r>
            <a:endParaRPr/>
          </a:p>
          <a:p>
            <a:pPr marL="0" marR="0" lvl="0" indent="0" algn="just" rtl="0">
              <a:spcBef>
                <a:spcPts val="0"/>
              </a:spcBef>
              <a:spcAft>
                <a:spcPts val="0"/>
              </a:spcAft>
              <a:buNone/>
            </a:pPr>
            <a:r>
              <a:rPr lang="es-ES" sz="2400">
                <a:solidFill>
                  <a:srgbClr val="000000"/>
                </a:solidFill>
                <a:latin typeface="Calibri"/>
                <a:ea typeface="Calibri"/>
                <a:cs typeface="Calibri"/>
                <a:sym typeface="Calibri"/>
              </a:rPr>
              <a:t>Basado en recompensas (el más adecuado para las pequeñas empresas), basado en acciones, basado en donaciones</a:t>
            </a:r>
          </a:p>
          <a:p>
            <a:pPr marL="0" marR="0" lvl="0" indent="0" algn="just" rtl="0">
              <a:spcBef>
                <a:spcPts val="0"/>
              </a:spcBef>
              <a:spcAft>
                <a:spcPts val="0"/>
              </a:spcAft>
              <a:buNone/>
            </a:pPr>
            <a:endParaRPr sz="26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2600" b="1">
                <a:solidFill>
                  <a:srgbClr val="000000"/>
                </a:solidFill>
                <a:latin typeface="Calibri"/>
                <a:ea typeface="Calibri"/>
                <a:cs typeface="Calibri"/>
                <a:sym typeface="Calibri"/>
              </a:rPr>
              <a:t>2. </a:t>
            </a:r>
            <a:r>
              <a:rPr lang="en-US" sz="2600" b="1">
                <a:latin typeface="Calibri"/>
                <a:ea typeface="Calibri"/>
                <a:cs typeface="Calibri"/>
                <a:sym typeface="Calibri"/>
              </a:rPr>
              <a:t>¿Qué ocurre si no se alcanza el objetivo</a:t>
            </a:r>
            <a:r>
              <a:rPr lang="en-US" sz="2600" b="1">
                <a:solidFill>
                  <a:srgbClr val="000000"/>
                </a:solidFill>
                <a:latin typeface="Calibri"/>
                <a:ea typeface="Calibri"/>
                <a:cs typeface="Calibri"/>
                <a:sym typeface="Calibri"/>
              </a:rPr>
              <a:t>?</a:t>
            </a:r>
            <a:endParaRPr/>
          </a:p>
          <a:p>
            <a:pPr marL="0" marR="0" lvl="0" indent="0" algn="just" rtl="0">
              <a:spcBef>
                <a:spcPts val="0"/>
              </a:spcBef>
              <a:spcAft>
                <a:spcPts val="0"/>
              </a:spcAft>
              <a:buNone/>
            </a:pPr>
            <a:r>
              <a:rPr lang="en-US" sz="2400">
                <a:latin typeface="Calibri"/>
                <a:ea typeface="Calibri"/>
                <a:cs typeface="Calibri"/>
                <a:sym typeface="Calibri"/>
              </a:rPr>
              <a:t>Las campañas de “todo o nada” suelen tener más éxito que las de “mantenerlo todo”</a:t>
            </a:r>
            <a:endParaRPr/>
          </a:p>
          <a:p>
            <a:pPr marL="0" marR="0" lvl="0" indent="0" algn="just" rtl="0">
              <a:spcBef>
                <a:spcPts val="0"/>
              </a:spcBef>
              <a:spcAft>
                <a:spcPts val="0"/>
              </a:spcAft>
              <a:buNone/>
            </a:pPr>
            <a:endParaRPr sz="2600" b="1">
              <a:solidFill>
                <a:srgbClr val="000000"/>
              </a:solidFill>
              <a:latin typeface="Calibri"/>
              <a:ea typeface="Calibri"/>
              <a:cs typeface="Calibri"/>
              <a:sym typeface="Calibri"/>
            </a:endParaRPr>
          </a:p>
          <a:p>
            <a:pPr marL="0" marR="0" lvl="0" indent="0" algn="just" rtl="0">
              <a:spcBef>
                <a:spcPts val="0"/>
              </a:spcBef>
              <a:spcAft>
                <a:spcPts val="0"/>
              </a:spcAft>
              <a:buNone/>
            </a:pPr>
            <a:r>
              <a:rPr lang="en-US" sz="2600" b="1">
                <a:solidFill>
                  <a:srgbClr val="000000"/>
                </a:solidFill>
                <a:latin typeface="Calibri"/>
                <a:ea typeface="Calibri"/>
                <a:cs typeface="Calibri"/>
                <a:sym typeface="Calibri"/>
              </a:rPr>
              <a:t>3. </a:t>
            </a:r>
            <a:r>
              <a:rPr lang="en-US" sz="2600" b="1">
                <a:latin typeface="Calibri"/>
                <a:ea typeface="Calibri"/>
                <a:cs typeface="Calibri"/>
                <a:sym typeface="Calibri"/>
              </a:rPr>
              <a:t>¿Cuál es el público objetivo de la plataforma</a:t>
            </a:r>
            <a:r>
              <a:rPr lang="en-US" sz="2600" b="1">
                <a:solidFill>
                  <a:srgbClr val="000000"/>
                </a:solidFill>
                <a:latin typeface="Calibri"/>
                <a:ea typeface="Calibri"/>
                <a:cs typeface="Calibri"/>
                <a:sym typeface="Calibri"/>
              </a:rPr>
              <a:t>?</a:t>
            </a:r>
            <a:endParaRPr/>
          </a:p>
          <a:p>
            <a:pPr marL="0" marR="0" lvl="0" indent="0" algn="just" rtl="0">
              <a:spcBef>
                <a:spcPts val="0"/>
              </a:spcBef>
              <a:spcAft>
                <a:spcPts val="0"/>
              </a:spcAft>
              <a:buNone/>
            </a:pPr>
            <a:r>
              <a:rPr lang="en-US" sz="2400">
                <a:latin typeface="Calibri"/>
                <a:ea typeface="Calibri"/>
                <a:cs typeface="Calibri"/>
                <a:sym typeface="Calibri"/>
              </a:rPr>
              <a:t>Plataforma generalizada frente a Plataforma especializada</a:t>
            </a:r>
            <a:endParaRPr/>
          </a:p>
        </p:txBody>
      </p:sp>
      <p:grpSp>
        <p:nvGrpSpPr>
          <p:cNvPr id="234" name="Google Shape;234;p14"/>
          <p:cNvGrpSpPr/>
          <p:nvPr/>
        </p:nvGrpSpPr>
        <p:grpSpPr>
          <a:xfrm>
            <a:off x="11071223" y="2654975"/>
            <a:ext cx="6911976" cy="2488485"/>
            <a:chOff x="12611099" y="4745076"/>
            <a:chExt cx="4914901" cy="2488485"/>
          </a:xfrm>
        </p:grpSpPr>
        <p:sp>
          <p:nvSpPr>
            <p:cNvPr id="235" name="Google Shape;235;p14"/>
            <p:cNvSpPr txBox="1"/>
            <p:nvPr/>
          </p:nvSpPr>
          <p:spPr>
            <a:xfrm>
              <a:off x="12611099" y="4745076"/>
              <a:ext cx="4102147" cy="461624"/>
            </a:xfrm>
            <a:prstGeom prst="rect">
              <a:avLst/>
            </a:prstGeom>
            <a:solidFill>
              <a:srgbClr val="AC7BDC"/>
            </a:solidFill>
            <a:ln w="9525" cap="flat" cmpd="sng">
              <a:solidFill>
                <a:srgbClr val="AC7BD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Una Plataforma especializada para mujeres</a:t>
              </a:r>
              <a:endParaRPr sz="2400" b="1">
                <a:solidFill>
                  <a:schemeClr val="lt1"/>
                </a:solidFill>
                <a:latin typeface="Calibri"/>
                <a:ea typeface="Calibri"/>
                <a:cs typeface="Calibri"/>
                <a:sym typeface="Calibri"/>
              </a:endParaRPr>
            </a:p>
          </p:txBody>
        </p:sp>
        <p:sp>
          <p:nvSpPr>
            <p:cNvPr id="236" name="Google Shape;236;p14"/>
            <p:cNvSpPr/>
            <p:nvPr/>
          </p:nvSpPr>
          <p:spPr>
            <a:xfrm>
              <a:off x="12611100" y="5202276"/>
              <a:ext cx="4914900" cy="2031285"/>
            </a:xfrm>
            <a:prstGeom prst="rect">
              <a:avLst/>
            </a:prstGeom>
            <a:noFill/>
            <a:ln w="9525" cap="flat" cmpd="sng">
              <a:solidFill>
                <a:srgbClr val="AC7BDC"/>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200" u="sng">
                  <a:solidFill>
                    <a:schemeClr val="dk1"/>
                  </a:solidFill>
                  <a:latin typeface="Calibri"/>
                  <a:ea typeface="Calibri"/>
                  <a:cs typeface="Calibri"/>
                  <a:sym typeface="Calibri"/>
                </a:rPr>
                <a:t>IFundWomen</a:t>
              </a:r>
              <a:r>
                <a:rPr lang="es-ES" sz="2200">
                  <a:solidFill>
                    <a:schemeClr val="dk1"/>
                  </a:solidFill>
                  <a:latin typeface="Calibri"/>
                  <a:ea typeface="Calibri"/>
                  <a:cs typeface="Calibri"/>
                  <a:sym typeface="Calibri"/>
                </a:rPr>
                <a:t> es ampliamente reconocida como líder del sector del crowdfunding para mujeres fundadoras y creadoras. También ofrece a sus miembros un curso online sobre cómo hacer crowdfunding.</a:t>
              </a:r>
              <a:endParaRPr sz="2200">
                <a:solidFill>
                  <a:srgbClr val="000000"/>
                </a:solidFill>
                <a:latin typeface="Calibri"/>
                <a:ea typeface="Calibri"/>
                <a:cs typeface="Calibri"/>
                <a:sym typeface="Calibri"/>
              </a:endParaRPr>
            </a:p>
            <a:p>
              <a:pPr marL="0" marR="0" lvl="0" indent="0" algn="just" rtl="0">
                <a:spcBef>
                  <a:spcPts val="0"/>
                </a:spcBef>
                <a:spcAft>
                  <a:spcPts val="0"/>
                </a:spcAft>
                <a:buNone/>
              </a:pPr>
              <a:endParaRPr sz="20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a:latin typeface="Calibri"/>
                  <a:ea typeface="Calibri"/>
                  <a:cs typeface="Calibri"/>
                  <a:sym typeface="Calibri"/>
                </a:rPr>
                <a:t>Fuente</a:t>
              </a:r>
              <a:r>
                <a:rPr lang="en-US" sz="1800">
                  <a:solidFill>
                    <a:srgbClr val="000000"/>
                  </a:solidFill>
                  <a:latin typeface="Calibri"/>
                  <a:ea typeface="Calibri"/>
                  <a:cs typeface="Calibri"/>
                  <a:sym typeface="Calibri"/>
                </a:rPr>
                <a:t>: IFundWomen website </a:t>
              </a:r>
              <a:endParaRPr/>
            </a:p>
          </p:txBody>
        </p:sp>
      </p:grpSp>
      <p:pic>
        <p:nvPicPr>
          <p:cNvPr id="237" name="Google Shape;237;p14"/>
          <p:cNvPicPr preferRelativeResize="0"/>
          <p:nvPr/>
        </p:nvPicPr>
        <p:blipFill rotWithShape="1">
          <a:blip r:embed="rId3">
            <a:alphaModFix/>
          </a:blip>
          <a:srcRect/>
          <a:stretch/>
        </p:blipFill>
        <p:spPr>
          <a:xfrm>
            <a:off x="11071225" y="5143500"/>
            <a:ext cx="6924675" cy="3714750"/>
          </a:xfrm>
          <a:prstGeom prst="rect">
            <a:avLst/>
          </a:prstGeom>
          <a:noFill/>
          <a:ln>
            <a:noFill/>
          </a:ln>
        </p:spPr>
      </p:pic>
      <p:sp>
        <p:nvSpPr>
          <p:cNvPr id="238" name="Google Shape;238;p14"/>
          <p:cNvSpPr/>
          <p:nvPr/>
        </p:nvSpPr>
        <p:spPr>
          <a:xfrm>
            <a:off x="1447800" y="6807994"/>
            <a:ext cx="9144000" cy="123110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b="1">
                <a:solidFill>
                  <a:srgbClr val="000000"/>
                </a:solidFill>
                <a:latin typeface="Calibri"/>
                <a:ea typeface="Calibri"/>
                <a:cs typeface="Calibri"/>
                <a:sym typeface="Calibri"/>
              </a:rPr>
              <a:t>4. </a:t>
            </a:r>
            <a:r>
              <a:rPr lang="en-US" sz="2600" b="1">
                <a:latin typeface="Calibri"/>
                <a:ea typeface="Calibri"/>
                <a:cs typeface="Calibri"/>
                <a:sym typeface="Calibri"/>
              </a:rPr>
              <a:t>¿Cuánto costará</a:t>
            </a:r>
            <a:r>
              <a:rPr lang="en-US" sz="2600" b="1">
                <a:solidFill>
                  <a:srgbClr val="000000"/>
                </a:solidFill>
                <a:latin typeface="Calibri"/>
                <a:ea typeface="Calibri"/>
                <a:cs typeface="Calibri"/>
                <a:sym typeface="Calibri"/>
              </a:rPr>
              <a:t>?</a:t>
            </a:r>
            <a:endParaRPr/>
          </a:p>
          <a:p>
            <a:pPr marL="0" marR="0" lvl="0" indent="0" algn="just" rtl="0">
              <a:spcBef>
                <a:spcPts val="0"/>
              </a:spcBef>
              <a:spcAft>
                <a:spcPts val="0"/>
              </a:spcAft>
              <a:buNone/>
            </a:pPr>
            <a:r>
              <a:rPr lang="es-ES" sz="2400">
                <a:solidFill>
                  <a:srgbClr val="000000"/>
                </a:solidFill>
                <a:latin typeface="Calibri"/>
                <a:ea typeface="Calibri"/>
                <a:cs typeface="Calibri"/>
                <a:sym typeface="Calibri"/>
              </a:rPr>
              <a:t>Busca las tarifas exactas de la plataforma, teniendo en cuenta también los impuestos sobre el dinero recaudado.</a:t>
            </a:r>
            <a:endParaRPr sz="24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5"/>
          <p:cNvSpPr txBox="1"/>
          <p:nvPr/>
        </p:nvSpPr>
        <p:spPr>
          <a:xfrm>
            <a:off x="609600" y="571500"/>
            <a:ext cx="149352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2. Medios alternativos al crédito – </a:t>
            </a:r>
            <a:r>
              <a:rPr lang="en-US" sz="3600" b="1" i="1">
                <a:solidFill>
                  <a:srgbClr val="FD4FB4"/>
                </a:solidFill>
                <a:latin typeface="Calibri"/>
                <a:ea typeface="Calibri"/>
                <a:cs typeface="Calibri"/>
                <a:sym typeface="Calibri"/>
              </a:rPr>
              <a:t>Business Angels y capital riesgo</a:t>
            </a:r>
            <a:endParaRPr sz="3600" b="1" i="1">
              <a:solidFill>
                <a:srgbClr val="FD4FB4"/>
              </a:solidFill>
              <a:latin typeface="Calibri"/>
              <a:ea typeface="Calibri"/>
              <a:cs typeface="Calibri"/>
              <a:sym typeface="Calibri"/>
            </a:endParaRPr>
          </a:p>
        </p:txBody>
      </p:sp>
      <p:sp>
        <p:nvSpPr>
          <p:cNvPr id="245" name="Google Shape;245;p15"/>
          <p:cNvSpPr txBox="1"/>
          <p:nvPr/>
        </p:nvSpPr>
        <p:spPr>
          <a:xfrm>
            <a:off x="609600" y="1931566"/>
            <a:ext cx="11430000" cy="383177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700" b="1">
                <a:solidFill>
                  <a:srgbClr val="000000"/>
                </a:solidFill>
                <a:latin typeface="Calibri"/>
                <a:ea typeface="Calibri"/>
                <a:cs typeface="Calibri"/>
                <a:sym typeface="Calibri"/>
              </a:rPr>
              <a:t>BUSINESS ANGELS</a:t>
            </a:r>
            <a:endParaRPr/>
          </a:p>
          <a:p>
            <a:pPr marL="0" marR="0" lvl="0" indent="0" algn="just" rtl="0">
              <a:spcBef>
                <a:spcPts val="0"/>
              </a:spcBef>
              <a:spcAft>
                <a:spcPts val="0"/>
              </a:spcAft>
              <a:buNone/>
            </a:pPr>
            <a:endParaRPr sz="2400" b="1">
              <a:solidFill>
                <a:srgbClr val="000000"/>
              </a:solidFill>
              <a:latin typeface="Calibri"/>
              <a:ea typeface="Calibri"/>
              <a:cs typeface="Calibri"/>
              <a:sym typeface="Calibri"/>
            </a:endParaRPr>
          </a:p>
          <a:p>
            <a:pPr marL="457200" marR="0" lvl="0" indent="-457200" algn="just" rtl="0">
              <a:spcBef>
                <a:spcPts val="0"/>
              </a:spcBef>
              <a:spcAft>
                <a:spcPts val="0"/>
              </a:spcAft>
              <a:buClr>
                <a:srgbClr val="000000"/>
              </a:buClr>
              <a:buSzPts val="2400"/>
              <a:buFont typeface="Arial"/>
              <a:buChar char="•"/>
            </a:pPr>
            <a:r>
              <a:rPr lang="es-ES" sz="2400">
                <a:solidFill>
                  <a:srgbClr val="000000"/>
                </a:solidFill>
                <a:latin typeface="Calibri"/>
                <a:ea typeface="Calibri"/>
                <a:cs typeface="Calibri"/>
                <a:sym typeface="Calibri"/>
              </a:rPr>
              <a:t>Inversores privados (normalmente directivos o empresarios) que invierten su propio dinero en ideas innovadoras con alto potencial de rentabilidad, a </a:t>
            </a:r>
            <a:r>
              <a:rPr lang="es-ES" sz="2400" b="1">
                <a:solidFill>
                  <a:srgbClr val="000000"/>
                </a:solidFill>
                <a:latin typeface="Calibri"/>
                <a:ea typeface="Calibri"/>
                <a:cs typeface="Calibri"/>
                <a:sym typeface="Calibri"/>
              </a:rPr>
              <a:t>cambio de participaciones</a:t>
            </a:r>
            <a:r>
              <a:rPr lang="es-ES" sz="2400">
                <a:solidFill>
                  <a:srgbClr val="000000"/>
                </a:solidFill>
                <a:latin typeface="Calibri"/>
                <a:ea typeface="Calibri"/>
                <a:cs typeface="Calibri"/>
                <a:sym typeface="Calibri"/>
              </a:rPr>
              <a:t>.</a:t>
            </a:r>
            <a:endParaRPr/>
          </a:p>
          <a:p>
            <a:pPr marL="0" marR="0" lvl="0" indent="0" algn="just" rtl="0">
              <a:spcBef>
                <a:spcPts val="0"/>
              </a:spcBef>
              <a:spcAft>
                <a:spcPts val="0"/>
              </a:spcAft>
              <a:buNone/>
            </a:pPr>
            <a:endParaRPr sz="2400">
              <a:solidFill>
                <a:srgbClr val="000000"/>
              </a:solidFill>
              <a:latin typeface="Calibri"/>
              <a:ea typeface="Calibri"/>
              <a:cs typeface="Calibri"/>
              <a:sym typeface="Calibri"/>
            </a:endParaRPr>
          </a:p>
          <a:p>
            <a:pPr marL="457200" marR="0" lvl="0" indent="-457200" algn="just" rtl="0">
              <a:spcBef>
                <a:spcPts val="0"/>
              </a:spcBef>
              <a:spcAft>
                <a:spcPts val="0"/>
              </a:spcAft>
              <a:buClr>
                <a:srgbClr val="000000"/>
              </a:buClr>
              <a:buSzPts val="2400"/>
              <a:buFont typeface="Arial"/>
              <a:buChar char="•"/>
            </a:pPr>
            <a:r>
              <a:rPr lang="es-ES" sz="2400">
                <a:solidFill>
                  <a:srgbClr val="000000"/>
                </a:solidFill>
                <a:latin typeface="Calibri"/>
                <a:ea typeface="Calibri"/>
                <a:cs typeface="Calibri"/>
                <a:sym typeface="Calibri"/>
              </a:rPr>
              <a:t>Suelen invertir </a:t>
            </a:r>
            <a:r>
              <a:rPr lang="es-ES" sz="2400" b="1">
                <a:solidFill>
                  <a:srgbClr val="000000"/>
                </a:solidFill>
                <a:latin typeface="Calibri"/>
                <a:ea typeface="Calibri"/>
                <a:cs typeface="Calibri"/>
                <a:sym typeface="Calibri"/>
              </a:rPr>
              <a:t>cantidades más bajas </a:t>
            </a:r>
            <a:r>
              <a:rPr lang="es-ES" sz="2400">
                <a:solidFill>
                  <a:srgbClr val="000000"/>
                </a:solidFill>
                <a:latin typeface="Calibri"/>
                <a:ea typeface="Calibri"/>
                <a:cs typeface="Calibri"/>
                <a:sym typeface="Calibri"/>
              </a:rPr>
              <a:t>al principio del proceso de recaudación de fondos.</a:t>
            </a:r>
            <a:endParaRPr/>
          </a:p>
          <a:p>
            <a:pPr marL="457200" marR="0" lvl="0" indent="-304800" algn="just" rtl="0">
              <a:spcBef>
                <a:spcPts val="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a:p>
            <a:pPr marL="457200" marR="0" lvl="0" indent="-457200" algn="just" rtl="0">
              <a:spcBef>
                <a:spcPts val="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Dentro de la empresa, ofrecerán </a:t>
            </a:r>
            <a:r>
              <a:rPr lang="en-US" sz="2400" b="1">
                <a:solidFill>
                  <a:srgbClr val="000000"/>
                </a:solidFill>
                <a:latin typeface="Calibri"/>
                <a:ea typeface="Calibri"/>
                <a:cs typeface="Calibri"/>
                <a:sym typeface="Calibri"/>
              </a:rPr>
              <a:t>tutoría</a:t>
            </a:r>
            <a:r>
              <a:rPr lang="en-US" sz="2400">
                <a:solidFill>
                  <a:srgbClr val="000000"/>
                </a:solidFill>
                <a:latin typeface="Calibri"/>
                <a:ea typeface="Calibri"/>
                <a:cs typeface="Calibri"/>
                <a:sym typeface="Calibri"/>
              </a:rPr>
              <a:t> y oportunidades de </a:t>
            </a:r>
            <a:r>
              <a:rPr lang="en-US" sz="2400" b="1">
                <a:solidFill>
                  <a:srgbClr val="000000"/>
                </a:solidFill>
                <a:latin typeface="Calibri"/>
                <a:ea typeface="Calibri"/>
                <a:cs typeface="Calibri"/>
                <a:sym typeface="Calibri"/>
              </a:rPr>
              <a:t>networking</a:t>
            </a:r>
            <a:r>
              <a:rPr lang="en-US" sz="2400">
                <a:solidFill>
                  <a:srgbClr val="000000"/>
                </a:solidFill>
                <a:latin typeface="Calibri"/>
                <a:ea typeface="Calibri"/>
                <a:cs typeface="Calibri"/>
                <a:sym typeface="Calibri"/>
              </a:rPr>
              <a:t>.</a:t>
            </a:r>
            <a:endParaRPr/>
          </a:p>
        </p:txBody>
      </p:sp>
      <p:sp>
        <p:nvSpPr>
          <p:cNvPr id="246" name="Google Shape;246;p15"/>
          <p:cNvSpPr/>
          <p:nvPr/>
        </p:nvSpPr>
        <p:spPr>
          <a:xfrm>
            <a:off x="12515850" y="2267784"/>
            <a:ext cx="5162550" cy="5509160"/>
          </a:xfrm>
          <a:prstGeom prst="rect">
            <a:avLst/>
          </a:prstGeom>
          <a:noFill/>
          <a:ln w="9525" cap="flat" cmpd="sng">
            <a:solidFill>
              <a:srgbClr val="AC7BDC"/>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just" rtl="0">
              <a:spcBef>
                <a:spcPts val="0"/>
              </a:spcBef>
              <a:spcAft>
                <a:spcPts val="0"/>
              </a:spcAft>
              <a:buNone/>
            </a:pPr>
            <a:r>
              <a:rPr lang="es-ES" sz="2200">
                <a:solidFill>
                  <a:srgbClr val="000000"/>
                </a:solidFill>
                <a:latin typeface="Calibri"/>
                <a:ea typeface="Calibri"/>
                <a:cs typeface="Calibri"/>
                <a:sym typeface="Calibri"/>
              </a:rPr>
              <a:t>Para empezar a financiar una idea de negocio, los Business Angels pueden ofrecer un gran apoyo.</a:t>
            </a:r>
          </a:p>
          <a:p>
            <a:pPr marL="0" marR="0" lvl="0" indent="0" algn="just" rtl="0">
              <a:spcBef>
                <a:spcPts val="0"/>
              </a:spcBef>
              <a:spcAft>
                <a:spcPts val="0"/>
              </a:spcAft>
              <a:buNone/>
            </a:pPr>
            <a:endParaRPr lang="es-ES" sz="2200">
              <a:latin typeface="Calibri"/>
              <a:ea typeface="Calibri"/>
              <a:cs typeface="Calibri"/>
              <a:sym typeface="Calibri"/>
            </a:endParaRPr>
          </a:p>
          <a:p>
            <a:pPr marL="0" marR="0" lvl="0" indent="0" algn="just" rtl="0">
              <a:spcBef>
                <a:spcPts val="0"/>
              </a:spcBef>
              <a:spcAft>
                <a:spcPts val="0"/>
              </a:spcAft>
              <a:buNone/>
            </a:pPr>
            <a:r>
              <a:rPr lang="es-ES" sz="2200">
                <a:solidFill>
                  <a:srgbClr val="000000"/>
                </a:solidFill>
                <a:latin typeface="Calibri"/>
                <a:ea typeface="Calibri"/>
                <a:cs typeface="Calibri"/>
                <a:sym typeface="Calibri"/>
              </a:rPr>
              <a:t>Sin embargo, hay algunos factores que suponen un reto, como la forma de encontrarlos (véase la siguiente diapositiva) o de acercarse a ellos (véanse los siguientes consejos):</a:t>
            </a:r>
          </a:p>
          <a:p>
            <a:pPr marL="0" marR="0" lvl="0" indent="0" algn="just" rtl="0">
              <a:spcBef>
                <a:spcPts val="0"/>
              </a:spcBef>
              <a:spcAft>
                <a:spcPts val="0"/>
              </a:spcAft>
              <a:buNone/>
            </a:pPr>
            <a:endParaRPr sz="2200">
              <a:solidFill>
                <a:srgbClr val="000000"/>
              </a:solidFill>
              <a:latin typeface="Calibri"/>
              <a:ea typeface="Calibri"/>
              <a:cs typeface="Calibri"/>
              <a:sym typeface="Calibri"/>
            </a:endParaRPr>
          </a:p>
          <a:p>
            <a:pPr marL="342900" marR="0" lvl="0" indent="-342900" algn="just" rtl="0">
              <a:spcBef>
                <a:spcPts val="0"/>
              </a:spcBef>
              <a:spcAft>
                <a:spcPts val="0"/>
              </a:spcAft>
              <a:buClr>
                <a:srgbClr val="000000"/>
              </a:buClr>
              <a:buSzPts val="2200"/>
              <a:buFont typeface="Arial"/>
              <a:buChar char="•"/>
            </a:pPr>
            <a:r>
              <a:rPr lang="es-ES" sz="2200">
                <a:solidFill>
                  <a:srgbClr val="000000"/>
                </a:solidFill>
                <a:latin typeface="Calibri"/>
                <a:ea typeface="Calibri"/>
                <a:cs typeface="Calibri"/>
                <a:sym typeface="Calibri"/>
              </a:rPr>
              <a:t>Asegúrate de conocer los antecedentes y la experiencia de tu posible Ángel</a:t>
            </a:r>
          </a:p>
          <a:p>
            <a:pPr marL="342900" marR="0" lvl="0" indent="-342900" algn="just" rtl="0">
              <a:spcBef>
                <a:spcPts val="0"/>
              </a:spcBef>
              <a:spcAft>
                <a:spcPts val="0"/>
              </a:spcAft>
              <a:buClr>
                <a:srgbClr val="000000"/>
              </a:buClr>
              <a:buSzPts val="2200"/>
              <a:buFont typeface="Arial"/>
              <a:buChar char="•"/>
            </a:pPr>
            <a:r>
              <a:rPr lang="es-ES" sz="2200">
                <a:solidFill>
                  <a:srgbClr val="000000"/>
                </a:solidFill>
                <a:latin typeface="Calibri"/>
                <a:ea typeface="Calibri"/>
                <a:cs typeface="Calibri"/>
                <a:sym typeface="Calibri"/>
              </a:rPr>
              <a:t>Comunica la importancia de tu producto (un buen plan de negocio es la clave)</a:t>
            </a:r>
          </a:p>
          <a:p>
            <a:pPr marL="342900" marR="0" lvl="0" indent="-342900" algn="just" rtl="0">
              <a:spcBef>
                <a:spcPts val="0"/>
              </a:spcBef>
              <a:spcAft>
                <a:spcPts val="0"/>
              </a:spcAft>
              <a:buClr>
                <a:srgbClr val="000000"/>
              </a:buClr>
              <a:buSzPts val="2200"/>
              <a:buFont typeface="Arial"/>
              <a:buChar char="•"/>
            </a:pPr>
            <a:r>
              <a:rPr lang="es-ES" sz="2200">
                <a:solidFill>
                  <a:srgbClr val="000000"/>
                </a:solidFill>
                <a:latin typeface="Calibri"/>
                <a:ea typeface="Calibri"/>
                <a:cs typeface="Calibri"/>
                <a:sym typeface="Calibri"/>
              </a:rPr>
              <a:t>Hazlo sencillo: "¿Entendería un niño tu propuesta de negocio?".</a:t>
            </a:r>
            <a:endParaRPr sz="2400">
              <a:solidFill>
                <a:srgbClr val="000000"/>
              </a:solidFill>
              <a:latin typeface="Calibri"/>
              <a:ea typeface="Calibri"/>
              <a:cs typeface="Calibri"/>
              <a:sym typeface="Calibri"/>
            </a:endParaRPr>
          </a:p>
        </p:txBody>
      </p:sp>
      <p:sp>
        <p:nvSpPr>
          <p:cNvPr id="247" name="Google Shape;247;p15"/>
          <p:cNvSpPr/>
          <p:nvPr/>
        </p:nvSpPr>
        <p:spPr>
          <a:xfrm>
            <a:off x="952500" y="6515100"/>
            <a:ext cx="11277600" cy="2308284"/>
          </a:xfrm>
          <a:prstGeom prst="rect">
            <a:avLst/>
          </a:prstGeom>
          <a:noFill/>
          <a:ln>
            <a:noFill/>
          </a:ln>
        </p:spPr>
        <p:txBody>
          <a:bodyPr spcFirstLastPara="1" wrap="square" lIns="91425" tIns="45700" rIns="91425" bIns="45700" anchor="t" anchorCtr="0">
            <a:spAutoFit/>
          </a:bodyPr>
          <a:lstStyle/>
          <a:p>
            <a:pPr marL="914400" marR="0" lvl="1" indent="-457200" algn="just" rtl="0">
              <a:spcBef>
                <a:spcPts val="0"/>
              </a:spcBef>
              <a:spcAft>
                <a:spcPts val="0"/>
              </a:spcAft>
              <a:buClr>
                <a:srgbClr val="000000"/>
              </a:buClr>
              <a:buSzPts val="2400"/>
              <a:buFont typeface="Arial"/>
              <a:buChar char="•"/>
            </a:pPr>
            <a:r>
              <a:rPr lang="en-US" sz="2400">
                <a:latin typeface="Calibri"/>
                <a:ea typeface="Calibri"/>
                <a:cs typeface="Calibri"/>
                <a:sym typeface="Calibri"/>
              </a:rPr>
              <a:t>Capital riesgo son inversores institucionales</a:t>
            </a:r>
            <a:r>
              <a:rPr lang="en-US" sz="2400" b="0" i="0" u="none" strike="noStrike" cap="none">
                <a:solidFill>
                  <a:srgbClr val="000000"/>
                </a:solidFill>
                <a:latin typeface="Calibri"/>
                <a:ea typeface="Calibri"/>
                <a:cs typeface="Calibri"/>
                <a:sym typeface="Calibri"/>
              </a:rPr>
              <a:t>; que invierten grandes cantidades en empreas </a:t>
            </a:r>
            <a:r>
              <a:rPr lang="en-US" sz="2400" b="1" i="0" u="none" strike="noStrike" cap="none">
                <a:solidFill>
                  <a:srgbClr val="000000"/>
                </a:solidFill>
                <a:latin typeface="Calibri"/>
                <a:ea typeface="Calibri"/>
                <a:cs typeface="Calibri"/>
                <a:sym typeface="Calibri"/>
              </a:rPr>
              <a:t>más tarde </a:t>
            </a:r>
            <a:r>
              <a:rPr lang="en-US" sz="2400" b="0" i="0" u="none" strike="noStrike" cap="none">
                <a:solidFill>
                  <a:srgbClr val="000000"/>
                </a:solidFill>
                <a:latin typeface="Calibri"/>
                <a:ea typeface="Calibri"/>
                <a:cs typeface="Calibri"/>
                <a:sym typeface="Calibri"/>
              </a:rPr>
              <a:t>en el proceso de captación de fondos y a cambio de </a:t>
            </a:r>
            <a:r>
              <a:rPr lang="en-US" sz="2400" b="1" i="0" u="none" strike="noStrike" cap="none">
                <a:solidFill>
                  <a:srgbClr val="000000"/>
                </a:solidFill>
                <a:latin typeface="Calibri"/>
                <a:ea typeface="Calibri"/>
                <a:cs typeface="Calibri"/>
                <a:sym typeface="Calibri"/>
              </a:rPr>
              <a:t>más capital.</a:t>
            </a:r>
            <a:endParaRPr b="1"/>
          </a:p>
          <a:p>
            <a:pPr marL="457200" marR="0" lvl="0" indent="-304800" algn="just" rtl="0">
              <a:spcBef>
                <a:spcPts val="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a:p>
            <a:pPr marL="914400" marR="0" lvl="1" indent="-457200" algn="just" rtl="0">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Tienden a ignorar a las pequeñas empresas y pueden provocar una pérdida de </a:t>
            </a:r>
            <a:r>
              <a:rPr lang="en-US" sz="2400" b="1" i="0" u="none" strike="noStrike" cap="none">
                <a:solidFill>
                  <a:srgbClr val="000000"/>
                </a:solidFill>
                <a:latin typeface="Calibri"/>
                <a:ea typeface="Calibri"/>
                <a:cs typeface="Calibri"/>
                <a:sym typeface="Calibri"/>
              </a:rPr>
              <a:t>control de la empresa</a:t>
            </a:r>
            <a:r>
              <a:rPr lang="en-US" sz="2400" b="0" i="0" u="none" strike="noStrike" cap="none">
                <a:solidFill>
                  <a:srgbClr val="000000"/>
                </a:solidFill>
                <a:latin typeface="Calibri"/>
                <a:ea typeface="Calibri"/>
                <a:cs typeface="Calibri"/>
                <a:sym typeface="Calibri"/>
              </a:rPr>
              <a:t>.</a:t>
            </a:r>
            <a:endParaRPr/>
          </a:p>
        </p:txBody>
      </p:sp>
      <p:sp>
        <p:nvSpPr>
          <p:cNvPr id="248" name="Google Shape;248;p15"/>
          <p:cNvSpPr/>
          <p:nvPr/>
        </p:nvSpPr>
        <p:spPr>
          <a:xfrm>
            <a:off x="609600" y="5676900"/>
            <a:ext cx="3382401" cy="50779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700" b="1">
                <a:latin typeface="Calibri"/>
                <a:ea typeface="Calibri"/>
                <a:cs typeface="Calibri"/>
                <a:sym typeface="Calibri"/>
              </a:rPr>
              <a:t>CAPITAL RIESGO</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6"/>
          <p:cNvSpPr txBox="1"/>
          <p:nvPr/>
        </p:nvSpPr>
        <p:spPr>
          <a:xfrm>
            <a:off x="609600" y="571500"/>
            <a:ext cx="149352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2. Medios alternativos al crédito – </a:t>
            </a:r>
            <a:r>
              <a:rPr lang="en-US" sz="3600" b="1" i="1">
                <a:solidFill>
                  <a:srgbClr val="FD4FB4"/>
                </a:solidFill>
                <a:latin typeface="Calibri"/>
                <a:ea typeface="Calibri"/>
                <a:cs typeface="Calibri"/>
                <a:sym typeface="Calibri"/>
              </a:rPr>
              <a:t>Red de apoyo de la UE</a:t>
            </a:r>
            <a:endParaRPr sz="3600" b="1" i="1">
              <a:solidFill>
                <a:srgbClr val="FD4FB4"/>
              </a:solidFill>
              <a:latin typeface="Calibri"/>
              <a:ea typeface="Calibri"/>
              <a:cs typeface="Calibri"/>
              <a:sym typeface="Calibri"/>
            </a:endParaRPr>
          </a:p>
        </p:txBody>
      </p:sp>
      <p:sp>
        <p:nvSpPr>
          <p:cNvPr id="254" name="Google Shape;254;p16"/>
          <p:cNvSpPr/>
          <p:nvPr/>
        </p:nvSpPr>
        <p:spPr>
          <a:xfrm>
            <a:off x="584200" y="1715455"/>
            <a:ext cx="12801600"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a:solidFill>
                  <a:srgbClr val="000000"/>
                </a:solidFill>
                <a:latin typeface="Calibri"/>
                <a:ea typeface="Calibri"/>
                <a:cs typeface="Calibri"/>
                <a:sym typeface="Calibri"/>
              </a:rPr>
              <a:t>Es posible llegar a los Business Angels consultando una de las muchas </a:t>
            </a:r>
            <a:r>
              <a:rPr lang="es-ES" sz="2400" b="1">
                <a:solidFill>
                  <a:srgbClr val="000000"/>
                </a:solidFill>
                <a:latin typeface="Calibri"/>
                <a:ea typeface="Calibri"/>
                <a:cs typeface="Calibri"/>
                <a:sym typeface="Calibri"/>
              </a:rPr>
              <a:t>plataformas especializadas </a:t>
            </a:r>
            <a:r>
              <a:rPr lang="es-ES" sz="2400">
                <a:solidFill>
                  <a:srgbClr val="000000"/>
                </a:solidFill>
                <a:latin typeface="Calibri"/>
                <a:ea typeface="Calibri"/>
                <a:cs typeface="Calibri"/>
                <a:sym typeface="Calibri"/>
              </a:rPr>
              <a:t>o</a:t>
            </a:r>
            <a:r>
              <a:rPr lang="es-ES" sz="2400" b="1">
                <a:solidFill>
                  <a:srgbClr val="000000"/>
                </a:solidFill>
                <a:latin typeface="Calibri"/>
                <a:ea typeface="Calibri"/>
                <a:cs typeface="Calibri"/>
                <a:sym typeface="Calibri"/>
              </a:rPr>
              <a:t> </a:t>
            </a:r>
            <a:r>
              <a:rPr lang="es-ES" sz="2400">
                <a:solidFill>
                  <a:srgbClr val="000000"/>
                </a:solidFill>
                <a:latin typeface="Calibri"/>
                <a:ea typeface="Calibri"/>
                <a:cs typeface="Calibri"/>
                <a:sym typeface="Calibri"/>
              </a:rPr>
              <a:t>asistiendo a </a:t>
            </a:r>
            <a:r>
              <a:rPr lang="es-ES" sz="2400" b="1">
                <a:solidFill>
                  <a:srgbClr val="000000"/>
                </a:solidFill>
                <a:latin typeface="Calibri"/>
                <a:ea typeface="Calibri"/>
                <a:cs typeface="Calibri"/>
                <a:sym typeface="Calibri"/>
              </a:rPr>
              <a:t>eventos de networking </a:t>
            </a:r>
            <a:r>
              <a:rPr lang="es-ES" sz="2400">
                <a:solidFill>
                  <a:srgbClr val="000000"/>
                </a:solidFill>
                <a:latin typeface="Calibri"/>
                <a:ea typeface="Calibri"/>
                <a:cs typeface="Calibri"/>
                <a:sym typeface="Calibri"/>
              </a:rPr>
              <a:t>para conocer cara a cara a los posibles inversores.</a:t>
            </a:r>
          </a:p>
        </p:txBody>
      </p:sp>
      <p:sp>
        <p:nvSpPr>
          <p:cNvPr id="255" name="Google Shape;255;p16"/>
          <p:cNvSpPr/>
          <p:nvPr/>
        </p:nvSpPr>
        <p:spPr>
          <a:xfrm>
            <a:off x="15614523" y="2683996"/>
            <a:ext cx="2209800" cy="3385542"/>
          </a:xfrm>
          <a:prstGeom prst="rect">
            <a:avLst/>
          </a:prstGeom>
          <a:noFill/>
          <a:ln w="9525" cap="flat" cmpd="sng">
            <a:solidFill>
              <a:srgbClr val="AC7BDC"/>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just" rtl="0">
              <a:spcBef>
                <a:spcPts val="0"/>
              </a:spcBef>
              <a:spcAft>
                <a:spcPts val="0"/>
              </a:spcAft>
              <a:buNone/>
            </a:pPr>
            <a:endParaRPr sz="2400" u="sng">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a:p>
            <a:pPr marL="0" marR="0" lvl="0" indent="0" algn="ctr" rtl="0">
              <a:spcBef>
                <a:spcPts val="0"/>
              </a:spcBef>
              <a:spcAft>
                <a:spcPts val="0"/>
              </a:spcAft>
              <a:buNone/>
            </a:pPr>
            <a:r>
              <a:rPr lang="en-US" sz="2400" u="sng">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Crunchbase</a:t>
            </a:r>
            <a:endParaRPr sz="2400">
              <a:solidFill>
                <a:srgbClr val="000000"/>
              </a:solidFill>
              <a:latin typeface="Calibri"/>
              <a:ea typeface="Calibri"/>
              <a:cs typeface="Calibri"/>
              <a:sym typeface="Calibri"/>
            </a:endParaRPr>
          </a:p>
          <a:p>
            <a:pPr marL="0" marR="0" lvl="0" indent="0" algn="ctr" rtl="0">
              <a:spcBef>
                <a:spcPts val="0"/>
              </a:spcBef>
              <a:spcAft>
                <a:spcPts val="0"/>
              </a:spcAft>
              <a:buNone/>
            </a:pPr>
            <a:endParaRPr sz="2400">
              <a:solidFill>
                <a:srgbClr val="000000"/>
              </a:solidFill>
              <a:latin typeface="Calibri"/>
              <a:ea typeface="Calibri"/>
              <a:cs typeface="Calibri"/>
              <a:sym typeface="Calibri"/>
            </a:endParaRPr>
          </a:p>
          <a:p>
            <a:pPr marL="0" marR="0" lvl="0" indent="0" algn="ctr" rtl="0">
              <a:spcBef>
                <a:spcPts val="0"/>
              </a:spcBef>
              <a:spcAft>
                <a:spcPts val="0"/>
              </a:spcAft>
              <a:buNone/>
            </a:pPr>
            <a:r>
              <a:rPr lang="en-US" sz="2400" u="sng">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Angel List</a:t>
            </a:r>
            <a:endParaRPr sz="2400">
              <a:solidFill>
                <a:srgbClr val="000000"/>
              </a:solidFill>
              <a:latin typeface="Calibri"/>
              <a:ea typeface="Calibri"/>
              <a:cs typeface="Calibri"/>
              <a:sym typeface="Calibri"/>
            </a:endParaRPr>
          </a:p>
          <a:p>
            <a:pPr marL="0" marR="0" lvl="0" indent="0" algn="ctr" rtl="0">
              <a:spcBef>
                <a:spcPts val="0"/>
              </a:spcBef>
              <a:spcAft>
                <a:spcPts val="0"/>
              </a:spcAft>
              <a:buNone/>
            </a:pPr>
            <a:endParaRPr sz="2400">
              <a:solidFill>
                <a:srgbClr val="000000"/>
              </a:solidFill>
              <a:latin typeface="Calibri"/>
              <a:ea typeface="Calibri"/>
              <a:cs typeface="Calibri"/>
              <a:sym typeface="Calibri"/>
            </a:endParaRPr>
          </a:p>
          <a:p>
            <a:pPr marL="0" marR="0" lvl="0" indent="0" algn="ctr" rtl="0">
              <a:spcBef>
                <a:spcPts val="0"/>
              </a:spcBef>
              <a:spcAft>
                <a:spcPts val="0"/>
              </a:spcAft>
              <a:buNone/>
            </a:pPr>
            <a:r>
              <a:rPr lang="en-US" sz="2400" u="sng">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Seed Invest</a:t>
            </a:r>
            <a:endParaRPr sz="2400">
              <a:solidFill>
                <a:srgbClr val="000000"/>
              </a:solidFill>
              <a:latin typeface="Calibri"/>
              <a:ea typeface="Calibri"/>
              <a:cs typeface="Calibri"/>
              <a:sym typeface="Calibri"/>
            </a:endParaRPr>
          </a:p>
          <a:p>
            <a:pPr marL="0" marR="0" lvl="0" indent="0" algn="ctr" rtl="0">
              <a:spcBef>
                <a:spcPts val="0"/>
              </a:spcBef>
              <a:spcAft>
                <a:spcPts val="0"/>
              </a:spcAft>
              <a:buNone/>
            </a:pPr>
            <a:endParaRPr sz="2400">
              <a:solidFill>
                <a:srgbClr val="000000"/>
              </a:solidFill>
              <a:latin typeface="Calibri"/>
              <a:ea typeface="Calibri"/>
              <a:cs typeface="Calibri"/>
              <a:sym typeface="Calibri"/>
            </a:endParaRPr>
          </a:p>
          <a:p>
            <a:pPr marL="0" marR="0" lvl="0" indent="0" algn="ctr" rtl="0">
              <a:spcBef>
                <a:spcPts val="0"/>
              </a:spcBef>
              <a:spcAft>
                <a:spcPts val="0"/>
              </a:spcAft>
              <a:buNone/>
            </a:pPr>
            <a:r>
              <a:rPr lang="en-US" sz="2400" u="sng">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Funders Club</a:t>
            </a:r>
            <a:r>
              <a:rPr lang="en-US" sz="2400">
                <a:solidFill>
                  <a:srgbClr val="000000"/>
                </a:solidFill>
                <a:latin typeface="Calibri"/>
                <a:ea typeface="Calibri"/>
                <a:cs typeface="Calibri"/>
                <a:sym typeface="Calibri"/>
              </a:rPr>
              <a:t> </a:t>
            </a:r>
            <a:endParaRPr/>
          </a:p>
          <a:p>
            <a:pPr marL="0" marR="0" lvl="0" indent="0" algn="ctr" rtl="0">
              <a:spcBef>
                <a:spcPts val="0"/>
              </a:spcBef>
              <a:spcAft>
                <a:spcPts val="0"/>
              </a:spcAft>
              <a:buNone/>
            </a:pPr>
            <a:endParaRPr sz="2200">
              <a:solidFill>
                <a:schemeClr val="dk1"/>
              </a:solidFill>
              <a:latin typeface="Calibri"/>
              <a:ea typeface="Calibri"/>
              <a:cs typeface="Calibri"/>
              <a:sym typeface="Calibri"/>
            </a:endParaRPr>
          </a:p>
        </p:txBody>
      </p:sp>
      <p:cxnSp>
        <p:nvCxnSpPr>
          <p:cNvPr id="256" name="Google Shape;256;p16"/>
          <p:cNvCxnSpPr>
            <a:cxnSpLocks/>
          </p:cNvCxnSpPr>
          <p:nvPr/>
        </p:nvCxnSpPr>
        <p:spPr>
          <a:xfrm>
            <a:off x="13182600" y="2256634"/>
            <a:ext cx="2768600" cy="707512"/>
          </a:xfrm>
          <a:prstGeom prst="straightConnector1">
            <a:avLst/>
          </a:prstGeom>
          <a:noFill/>
          <a:ln w="38100" cap="flat" cmpd="sng">
            <a:solidFill>
              <a:srgbClr val="AC7BDC"/>
            </a:solidFill>
            <a:prstDash val="solid"/>
            <a:round/>
            <a:headEnd type="none" w="sm" len="sm"/>
            <a:tailEnd type="triangle" w="med" len="med"/>
          </a:ln>
          <a:effectLst>
            <a:outerShdw blurRad="40000" dist="23000" dir="5400000" rotWithShape="0">
              <a:srgbClr val="000000">
                <a:alpha val="34901"/>
              </a:srgbClr>
            </a:outerShdw>
          </a:effectLst>
        </p:spPr>
      </p:cxnSp>
      <p:sp>
        <p:nvSpPr>
          <p:cNvPr id="257" name="Google Shape;257;p16"/>
          <p:cNvSpPr/>
          <p:nvPr/>
        </p:nvSpPr>
        <p:spPr>
          <a:xfrm>
            <a:off x="15614523" y="6813303"/>
            <a:ext cx="2133600" cy="1631216"/>
          </a:xfrm>
          <a:prstGeom prst="rect">
            <a:avLst/>
          </a:prstGeom>
          <a:noFill/>
          <a:ln w="9525" cap="flat" cmpd="sng">
            <a:solidFill>
              <a:srgbClr val="AC7BDC"/>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0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Top 40 business angels in EU</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Female Business Angels </a:t>
            </a:r>
            <a:endParaRPr sz="2000">
              <a:solidFill>
                <a:schemeClr val="dk1"/>
              </a:solidFill>
              <a:latin typeface="Calibri"/>
              <a:ea typeface="Calibri"/>
              <a:cs typeface="Calibri"/>
              <a:sym typeface="Calibri"/>
            </a:endParaRPr>
          </a:p>
        </p:txBody>
      </p:sp>
      <p:sp>
        <p:nvSpPr>
          <p:cNvPr id="258" name="Google Shape;258;p16"/>
          <p:cNvSpPr/>
          <p:nvPr/>
        </p:nvSpPr>
        <p:spPr>
          <a:xfrm>
            <a:off x="586475" y="2695938"/>
            <a:ext cx="14325600" cy="21236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a:solidFill>
                  <a:srgbClr val="000000"/>
                </a:solidFill>
                <a:latin typeface="Calibri"/>
                <a:ea typeface="Calibri"/>
                <a:cs typeface="Calibri"/>
                <a:sym typeface="Calibri"/>
              </a:rPr>
              <a:t>La Comisión Europea ofrece numerosas iniciativas de creación de redes para mujeres empresarias, que también pueden ayudarlas a encontrar el Business Angel adecuado:</a:t>
            </a:r>
          </a:p>
          <a:p>
            <a:pPr marL="0" marR="0" lvl="0" indent="0" algn="just" rtl="0">
              <a:spcBef>
                <a:spcPts val="0"/>
              </a:spcBef>
              <a:spcAft>
                <a:spcPts val="0"/>
              </a:spcAft>
              <a:buNone/>
            </a:pPr>
            <a:endParaRPr sz="20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2400" b="1" u="sng">
                <a:solidFill>
                  <a:srgbClr val="000000"/>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WA4E</a:t>
            </a:r>
            <a:endParaRPr sz="2400">
              <a:solidFill>
                <a:srgbClr val="000000"/>
              </a:solidFill>
              <a:latin typeface="Calibri"/>
              <a:ea typeface="Calibri"/>
              <a:cs typeface="Calibri"/>
              <a:sym typeface="Calibri"/>
            </a:endParaRPr>
          </a:p>
          <a:p>
            <a:pPr marL="0" marR="0" lvl="0" indent="0" algn="just" rtl="0">
              <a:spcBef>
                <a:spcPts val="0"/>
              </a:spcBef>
              <a:spcAft>
                <a:spcPts val="0"/>
              </a:spcAft>
              <a:buNone/>
            </a:pPr>
            <a:r>
              <a:rPr lang="es-ES" sz="2000">
                <a:solidFill>
                  <a:srgbClr val="000000"/>
                </a:solidFill>
                <a:latin typeface="Calibri"/>
                <a:ea typeface="Calibri"/>
                <a:cs typeface="Calibri"/>
                <a:sym typeface="Calibri"/>
              </a:rPr>
              <a:t>Women Business Angels for Europe's Entrepreneurs (WA4E) es el programa de Business Angels Europe que desbloquea la inversión ángel femenina y el acceso al capital riesgo para las mujeres empresarias.</a:t>
            </a:r>
            <a:endParaRPr/>
          </a:p>
        </p:txBody>
      </p:sp>
      <p:sp>
        <p:nvSpPr>
          <p:cNvPr id="259" name="Google Shape;259;p16"/>
          <p:cNvSpPr/>
          <p:nvPr/>
        </p:nvSpPr>
        <p:spPr>
          <a:xfrm>
            <a:off x="1371600" y="6972300"/>
            <a:ext cx="13676952" cy="10772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u="sng">
                <a:solidFill>
                  <a:srgbClr val="004494"/>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Grupo de mujeres empresarias de la  EEN</a:t>
            </a:r>
            <a:r>
              <a:rPr lang="en-US" sz="2400" b="1">
                <a:solidFill>
                  <a:srgbClr val="404040"/>
                </a:solidFill>
                <a:latin typeface="Calibri"/>
                <a:ea typeface="Calibri"/>
                <a:cs typeface="Calibri"/>
                <a:sym typeface="Calibri"/>
              </a:rPr>
              <a:t> </a:t>
            </a:r>
            <a:endParaRPr sz="2400" b="1">
              <a:solidFill>
                <a:srgbClr val="404040"/>
              </a:solidFill>
              <a:latin typeface="Calibri"/>
              <a:ea typeface="Calibri"/>
              <a:cs typeface="Calibri"/>
              <a:sym typeface="Calibri"/>
            </a:endParaRPr>
          </a:p>
          <a:p>
            <a:pPr marL="0" marR="0" lvl="0" indent="0" algn="just" rtl="0">
              <a:spcBef>
                <a:spcPts val="0"/>
              </a:spcBef>
              <a:spcAft>
                <a:spcPts val="0"/>
              </a:spcAft>
              <a:buNone/>
            </a:pPr>
            <a:r>
              <a:rPr lang="es-ES" sz="2000">
                <a:solidFill>
                  <a:srgbClr val="404040"/>
                </a:solidFill>
                <a:latin typeface="Calibri"/>
                <a:ea typeface="Calibri"/>
                <a:cs typeface="Calibri"/>
                <a:sym typeface="Calibri"/>
              </a:rPr>
              <a:t>El grupo pone en contacto a las empresarias con la red Enterprise Europe Network y les presta servicios concretos (asociación empresarial, acceso a mercados extranjeros, cooperación con redes locales y acceso a financiación de la UE).</a:t>
            </a:r>
            <a:endParaRPr sz="2000">
              <a:solidFill>
                <a:srgbClr val="404040"/>
              </a:solidFill>
              <a:latin typeface="Calibri"/>
              <a:ea typeface="Calibri"/>
              <a:cs typeface="Calibri"/>
              <a:sym typeface="Calibri"/>
            </a:endParaRPr>
          </a:p>
        </p:txBody>
      </p:sp>
      <p:sp>
        <p:nvSpPr>
          <p:cNvPr id="260" name="Google Shape;260;p16"/>
          <p:cNvSpPr txBox="1"/>
          <p:nvPr/>
        </p:nvSpPr>
        <p:spPr>
          <a:xfrm>
            <a:off x="15614523" y="6400493"/>
            <a:ext cx="1295400" cy="400110"/>
          </a:xfrm>
          <a:prstGeom prst="rect">
            <a:avLst/>
          </a:prstGeom>
          <a:solidFill>
            <a:srgbClr val="AC7BDC"/>
          </a:solidFill>
          <a:ln w="9525" cap="flat" cmpd="sng">
            <a:solidFill>
              <a:srgbClr val="AC7BD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Calibri"/>
                <a:ea typeface="Calibri"/>
                <a:cs typeface="Calibri"/>
                <a:sym typeface="Calibri"/>
              </a:rPr>
              <a:t>See also…</a:t>
            </a:r>
            <a:endParaRPr sz="2000" b="1">
              <a:solidFill>
                <a:schemeClr val="lt1"/>
              </a:solidFill>
              <a:latin typeface="Calibri"/>
              <a:ea typeface="Calibri"/>
              <a:cs typeface="Calibri"/>
              <a:sym typeface="Calibri"/>
            </a:endParaRPr>
          </a:p>
        </p:txBody>
      </p:sp>
      <p:sp>
        <p:nvSpPr>
          <p:cNvPr id="261" name="Google Shape;261;p16"/>
          <p:cNvSpPr/>
          <p:nvPr/>
        </p:nvSpPr>
        <p:spPr>
          <a:xfrm>
            <a:off x="1220338" y="5064334"/>
            <a:ext cx="13691737" cy="16927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u="sng">
                <a:latin typeface="Calibri"/>
                <a:ea typeface="Calibri"/>
                <a:cs typeface="Calibri"/>
                <a:sym typeface="Calibri"/>
                <a:hlinkClick r:id="rId11">
                  <a:extLst>
                    <a:ext uri="{A12FA001-AC4F-418D-AE19-62706E023703}">
                      <ahyp:hlinkClr xmlns:ahyp="http://schemas.microsoft.com/office/drawing/2018/hyperlinkcolor" val="tx"/>
                    </a:ext>
                  </a:extLst>
                </a:hlinkClick>
              </a:rPr>
              <a:t>Plataforma </a:t>
            </a:r>
            <a:r>
              <a:rPr lang="en-US" sz="2400" b="1" u="sng">
                <a:solidFill>
                  <a:srgbClr val="000000"/>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WEgate</a:t>
            </a:r>
            <a:endParaRPr sz="2400">
              <a:solidFill>
                <a:srgbClr val="000000"/>
              </a:solidFill>
              <a:latin typeface="Calibri"/>
              <a:ea typeface="Calibri"/>
              <a:cs typeface="Calibri"/>
              <a:sym typeface="Calibri"/>
            </a:endParaRPr>
          </a:p>
          <a:p>
            <a:pPr marL="0" marR="0" lvl="0" indent="0" algn="just" rtl="0">
              <a:spcBef>
                <a:spcPts val="0"/>
              </a:spcBef>
              <a:spcAft>
                <a:spcPts val="0"/>
              </a:spcAft>
              <a:buNone/>
            </a:pPr>
            <a:r>
              <a:rPr lang="es-ES" sz="2000">
                <a:solidFill>
                  <a:srgbClr val="000000"/>
                </a:solidFill>
                <a:latin typeface="Calibri"/>
                <a:ea typeface="Calibri"/>
                <a:cs typeface="Calibri"/>
                <a:sym typeface="Calibri"/>
              </a:rPr>
              <a:t>El portal europeo para el emprendimiento femenino WEgate es una plataforma electrónica lanzada por la Comisión Europea, una creciente red de partes interesadas que se comprometen a apoyar a las mujeres emprendedoras en toda Europa. WEgate ofrece información y enlaces sobre el acceso a la formación, la tutoría, el asesoramiento y las oportunidades de creación de redes empresariales, tanto a escala de la UE como nacional.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7"/>
          <p:cNvSpPr txBox="1"/>
          <p:nvPr/>
        </p:nvSpPr>
        <p:spPr>
          <a:xfrm>
            <a:off x="609600" y="571500"/>
            <a:ext cx="149352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2. Medios alternativos al crédito – </a:t>
            </a:r>
            <a:r>
              <a:rPr lang="en-US" sz="3600" b="1" i="1">
                <a:solidFill>
                  <a:srgbClr val="FD4FB4"/>
                </a:solidFill>
                <a:latin typeface="Calibri"/>
                <a:ea typeface="Calibri"/>
                <a:cs typeface="Calibri"/>
                <a:sym typeface="Calibri"/>
              </a:rPr>
              <a:t>Subvenciones</a:t>
            </a:r>
            <a:endParaRPr sz="3600" b="1" i="1">
              <a:solidFill>
                <a:srgbClr val="FD4FB4"/>
              </a:solidFill>
              <a:latin typeface="Calibri"/>
              <a:ea typeface="Calibri"/>
              <a:cs typeface="Calibri"/>
              <a:sym typeface="Calibri"/>
            </a:endParaRPr>
          </a:p>
        </p:txBody>
      </p:sp>
      <p:sp>
        <p:nvSpPr>
          <p:cNvPr id="267" name="Google Shape;267;p17"/>
          <p:cNvSpPr/>
          <p:nvPr/>
        </p:nvSpPr>
        <p:spPr>
          <a:xfrm>
            <a:off x="762000" y="4747616"/>
            <a:ext cx="17068800" cy="8925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600">
                <a:solidFill>
                  <a:srgbClr val="000000"/>
                </a:solidFill>
                <a:latin typeface="Calibri"/>
                <a:ea typeface="Calibri"/>
                <a:cs typeface="Calibri"/>
                <a:sym typeface="Calibri"/>
              </a:rPr>
              <a:t>Las subvenciones suelen dirigirse a grupos que se enfrentan a obstáculos para obtener préstamos tradicionales, como en el caso de las mujeres, en particular si proceden de zonas desfavorecidas (por ejemplo, zonas rurales).</a:t>
            </a:r>
            <a:endParaRPr/>
          </a:p>
        </p:txBody>
      </p:sp>
      <p:sp>
        <p:nvSpPr>
          <p:cNvPr id="268" name="Google Shape;268;p17"/>
          <p:cNvSpPr/>
          <p:nvPr/>
        </p:nvSpPr>
        <p:spPr>
          <a:xfrm>
            <a:off x="914400" y="2823507"/>
            <a:ext cx="16764000" cy="1692731"/>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rgbClr val="000000"/>
              </a:buClr>
              <a:buSzPts val="2600"/>
              <a:buFont typeface="Arial"/>
              <a:buChar char="•"/>
            </a:pPr>
            <a:r>
              <a:rPr lang="en-US" sz="2600">
                <a:latin typeface="Calibri"/>
                <a:ea typeface="Calibri"/>
                <a:cs typeface="Calibri"/>
                <a:sym typeface="Calibri"/>
              </a:rPr>
              <a:t>Requisitos de admisión</a:t>
            </a:r>
            <a:endParaRPr/>
          </a:p>
          <a:p>
            <a:pPr marL="342900" marR="0" lvl="0" indent="-342900" algn="just" rtl="0">
              <a:spcBef>
                <a:spcPts val="0"/>
              </a:spcBef>
              <a:spcAft>
                <a:spcPts val="0"/>
              </a:spcAft>
              <a:buClr>
                <a:srgbClr val="000000"/>
              </a:buClr>
              <a:buSzPts val="2600"/>
              <a:buFont typeface="Arial"/>
              <a:buChar char="•"/>
            </a:pPr>
            <a:r>
              <a:rPr lang="en-US" sz="2600">
                <a:latin typeface="Calibri"/>
                <a:ea typeface="Calibri"/>
                <a:cs typeface="Calibri"/>
                <a:sym typeface="Calibri"/>
              </a:rPr>
              <a:t>Fuerte competencia</a:t>
            </a:r>
            <a:endParaRPr sz="2600">
              <a:solidFill>
                <a:srgbClr val="000000"/>
              </a:solidFill>
              <a:latin typeface="Calibri"/>
              <a:ea typeface="Calibri"/>
              <a:cs typeface="Calibri"/>
              <a:sym typeface="Calibri"/>
            </a:endParaRPr>
          </a:p>
          <a:p>
            <a:pPr marL="342900" marR="0" lvl="0" indent="-342900" algn="just" rtl="0">
              <a:spcBef>
                <a:spcPts val="0"/>
              </a:spcBef>
              <a:spcAft>
                <a:spcPts val="0"/>
              </a:spcAft>
              <a:buClr>
                <a:srgbClr val="000000"/>
              </a:buClr>
              <a:buSzPts val="2600"/>
              <a:buFont typeface="Arial"/>
              <a:buChar char="•"/>
            </a:pPr>
            <a:r>
              <a:rPr lang="en-US" sz="2600">
                <a:solidFill>
                  <a:srgbClr val="000000"/>
                </a:solidFill>
                <a:latin typeface="Calibri"/>
                <a:ea typeface="Calibri"/>
                <a:cs typeface="Calibri"/>
                <a:sym typeface="Calibri"/>
              </a:rPr>
              <a:t>Procesos de solicitud largos y detallados que pueden llevar mucho tiempo; además, la planificación y redacción de una propuesta puede requerir el apoyo externo de un consultor/experto, por tanto, costes adicionales.</a:t>
            </a:r>
            <a:endParaRPr/>
          </a:p>
        </p:txBody>
      </p:sp>
      <p:sp>
        <p:nvSpPr>
          <p:cNvPr id="269" name="Google Shape;269;p17"/>
          <p:cNvSpPr/>
          <p:nvPr/>
        </p:nvSpPr>
        <p:spPr>
          <a:xfrm>
            <a:off x="762000" y="1714500"/>
            <a:ext cx="13944600" cy="8925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600">
                <a:solidFill>
                  <a:srgbClr val="000000"/>
                </a:solidFill>
                <a:latin typeface="Calibri"/>
                <a:ea typeface="Calibri"/>
                <a:cs typeface="Calibri"/>
                <a:sym typeface="Calibri"/>
              </a:rPr>
              <a:t>Conseguir una subvención y obtener dinero sin deudas parece la opción más preferible.</a:t>
            </a:r>
          </a:p>
          <a:p>
            <a:pPr marL="0" marR="0" lvl="0" indent="0" algn="just" rtl="0">
              <a:spcBef>
                <a:spcPts val="0"/>
              </a:spcBef>
              <a:spcAft>
                <a:spcPts val="0"/>
              </a:spcAft>
              <a:buNone/>
            </a:pPr>
            <a:r>
              <a:rPr lang="es-ES" sz="2600">
                <a:solidFill>
                  <a:srgbClr val="000000"/>
                </a:solidFill>
                <a:latin typeface="Calibri"/>
                <a:ea typeface="Calibri"/>
                <a:cs typeface="Calibri"/>
                <a:sym typeface="Calibri"/>
              </a:rPr>
              <a:t>Sin embargo, hay que tener en cuenta algunos factores:</a:t>
            </a:r>
            <a:endParaRPr/>
          </a:p>
        </p:txBody>
      </p:sp>
      <p:sp>
        <p:nvSpPr>
          <p:cNvPr id="270" name="Google Shape;270;p17"/>
          <p:cNvSpPr/>
          <p:nvPr/>
        </p:nvSpPr>
        <p:spPr>
          <a:xfrm>
            <a:off x="1371600" y="5871507"/>
            <a:ext cx="16306800" cy="42780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b="1">
                <a:latin typeface="Calibri"/>
                <a:ea typeface="Calibri"/>
                <a:cs typeface="Calibri"/>
                <a:sym typeface="Calibri"/>
              </a:rPr>
              <a:t>¿Dónde buscar esta oportunidad</a:t>
            </a:r>
            <a:r>
              <a:rPr lang="en-US" sz="2600" b="1">
                <a:solidFill>
                  <a:srgbClr val="000000"/>
                </a:solidFill>
                <a:latin typeface="Calibri"/>
                <a:ea typeface="Calibri"/>
                <a:cs typeface="Calibri"/>
                <a:sym typeface="Calibri"/>
              </a:rPr>
              <a:t>?</a:t>
            </a:r>
            <a:endParaRPr/>
          </a:p>
          <a:p>
            <a:pPr marL="0" marR="0" lvl="0" indent="0" algn="just" rtl="0">
              <a:spcBef>
                <a:spcPts val="0"/>
              </a:spcBef>
              <a:spcAft>
                <a:spcPts val="0"/>
              </a:spcAft>
              <a:buNone/>
            </a:pPr>
            <a:r>
              <a:rPr lang="es-ES" sz="2600">
                <a:solidFill>
                  <a:srgbClr val="000000"/>
                </a:solidFill>
                <a:latin typeface="Calibri"/>
                <a:ea typeface="Calibri"/>
                <a:cs typeface="Calibri"/>
                <a:sym typeface="Calibri"/>
              </a:rPr>
              <a:t>La Plataforma WEgate (presentada en la diapositiva anterior) representa una herramienta práctica también para supervisar las oportunidades de subvención específicas para las mujeres a escala nacional. La información puede filtrarse por país y palabras clave en los siguientes enlaces:</a:t>
            </a:r>
          </a:p>
          <a:p>
            <a:pPr marL="0" marR="0" lvl="0" indent="0" algn="just" rtl="0">
              <a:spcBef>
                <a:spcPts val="0"/>
              </a:spcBef>
              <a:spcAft>
                <a:spcPts val="0"/>
              </a:spcAft>
              <a:buNone/>
            </a:pPr>
            <a:endParaRPr sz="2600">
              <a:solidFill>
                <a:srgbClr val="000000"/>
              </a:solidFill>
              <a:latin typeface="Calibri"/>
              <a:ea typeface="Calibri"/>
              <a:cs typeface="Calibri"/>
              <a:sym typeface="Calibri"/>
            </a:endParaRPr>
          </a:p>
          <a:p>
            <a:pPr marL="457200" marR="0" lvl="0" indent="-457200" algn="just" rtl="0">
              <a:spcBef>
                <a:spcPts val="0"/>
              </a:spcBef>
              <a:spcAft>
                <a:spcPts val="0"/>
              </a:spcAft>
              <a:buClr>
                <a:srgbClr val="000000"/>
              </a:buClr>
              <a:buSzPts val="2600"/>
              <a:buFont typeface="Arial"/>
              <a:buChar char="•"/>
            </a:pPr>
            <a:r>
              <a:rPr lang="en-US" sz="2600">
                <a:solidFill>
                  <a:srgbClr val="000000"/>
                </a:solidFill>
                <a:latin typeface="Calibri"/>
                <a:ea typeface="Calibri"/>
                <a:cs typeface="Calibri"/>
                <a:sym typeface="Calibri"/>
              </a:rPr>
              <a:t>Sección “Financiación y fondos”  		</a:t>
            </a:r>
            <a:r>
              <a:rPr lang="en-US" sz="2600" u="sng">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https://wegate.eu/start/financing-funding</a:t>
            </a:r>
            <a:r>
              <a:rPr lang="en-US" sz="2600">
                <a:solidFill>
                  <a:srgbClr val="000000"/>
                </a:solidFill>
                <a:latin typeface="Calibri"/>
                <a:ea typeface="Calibri"/>
                <a:cs typeface="Calibri"/>
                <a:sym typeface="Calibri"/>
              </a:rPr>
              <a:t> </a:t>
            </a:r>
            <a:endParaRPr/>
          </a:p>
          <a:p>
            <a:pPr marL="457200" marR="0" lvl="0" indent="-368300" algn="just" rtl="0">
              <a:spcBef>
                <a:spcPts val="0"/>
              </a:spcBef>
              <a:spcAft>
                <a:spcPts val="0"/>
              </a:spcAft>
              <a:buClr>
                <a:schemeClr val="dk1"/>
              </a:buClr>
              <a:buSzPts val="1400"/>
              <a:buFont typeface="Arial"/>
              <a:buNone/>
            </a:pPr>
            <a:endParaRPr sz="1400">
              <a:solidFill>
                <a:srgbClr val="000000"/>
              </a:solidFill>
              <a:latin typeface="Calibri"/>
              <a:ea typeface="Calibri"/>
              <a:cs typeface="Calibri"/>
              <a:sym typeface="Calibri"/>
            </a:endParaRPr>
          </a:p>
          <a:p>
            <a:pPr marL="457200" marR="0" lvl="0" indent="-457200" algn="just" rtl="0">
              <a:spcBef>
                <a:spcPts val="0"/>
              </a:spcBef>
              <a:spcAft>
                <a:spcPts val="0"/>
              </a:spcAft>
              <a:buClr>
                <a:srgbClr val="000000"/>
              </a:buClr>
              <a:buSzPts val="2600"/>
              <a:buFont typeface="Arial"/>
              <a:buChar char="•"/>
            </a:pPr>
            <a:r>
              <a:rPr lang="en-US" sz="2600">
                <a:solidFill>
                  <a:srgbClr val="000000"/>
                </a:solidFill>
                <a:latin typeface="Calibri"/>
                <a:ea typeface="Calibri"/>
                <a:cs typeface="Calibri"/>
                <a:sym typeface="Calibri"/>
              </a:rPr>
              <a:t>Sección “Crear una empresa” 			</a:t>
            </a:r>
            <a:r>
              <a:rPr lang="en-US" sz="2600" u="sng">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https://wegate.eu/start/starting-business</a:t>
            </a:r>
            <a:r>
              <a:rPr lang="en-US" sz="2600">
                <a:solidFill>
                  <a:srgbClr val="000000"/>
                </a:solidFill>
                <a:latin typeface="Calibri"/>
                <a:ea typeface="Calibri"/>
                <a:cs typeface="Calibri"/>
                <a:sym typeface="Calibri"/>
              </a:rPr>
              <a:t> </a:t>
            </a:r>
            <a:endParaRPr/>
          </a:p>
          <a:p>
            <a:pPr marL="0" marR="0" lvl="0" indent="0" algn="just" rtl="0">
              <a:spcBef>
                <a:spcPts val="0"/>
              </a:spcBef>
              <a:spcAft>
                <a:spcPts val="0"/>
              </a:spcAft>
              <a:buNone/>
            </a:pPr>
            <a:endParaRPr sz="2600">
              <a:solidFill>
                <a:srgbClr val="000000"/>
              </a:solidFill>
              <a:latin typeface="Calibri"/>
              <a:ea typeface="Calibri"/>
              <a:cs typeface="Calibri"/>
              <a:sym typeface="Calibri"/>
            </a:endParaRPr>
          </a:p>
          <a:p>
            <a:pPr marL="0" marR="0" lvl="0" indent="0" algn="just" rtl="0">
              <a:spcBef>
                <a:spcPts val="0"/>
              </a:spcBef>
              <a:spcAft>
                <a:spcPts val="0"/>
              </a:spcAft>
              <a:buNone/>
            </a:pPr>
            <a:endParaRPr sz="2600">
              <a:solidFill>
                <a:srgbClr val="000000"/>
              </a:solidFill>
              <a:latin typeface="Calibri"/>
              <a:ea typeface="Calibri"/>
              <a:cs typeface="Calibri"/>
              <a:sym typeface="Calibri"/>
            </a:endParaRPr>
          </a:p>
          <a:p>
            <a:pPr marL="0" marR="0" lvl="0" indent="0" algn="just" rtl="0">
              <a:spcBef>
                <a:spcPts val="0"/>
              </a:spcBef>
              <a:spcAft>
                <a:spcPts val="0"/>
              </a:spcAft>
              <a:buNone/>
            </a:pPr>
            <a:endParaRPr sz="2400">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8"/>
          <p:cNvSpPr txBox="1"/>
          <p:nvPr/>
        </p:nvSpPr>
        <p:spPr>
          <a:xfrm>
            <a:off x="609600" y="571500"/>
            <a:ext cx="14935200"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2. Medios alternativos al crédito – </a:t>
            </a:r>
            <a:r>
              <a:rPr lang="en-US" sz="4000" b="1" i="1">
                <a:solidFill>
                  <a:srgbClr val="FD4FB4"/>
                </a:solidFill>
                <a:latin typeface="Calibri"/>
                <a:ea typeface="Calibri"/>
                <a:cs typeface="Calibri"/>
                <a:sym typeface="Calibri"/>
              </a:rPr>
              <a:t>Subvenciones de la UE,  dos ejemplos</a:t>
            </a:r>
            <a:endParaRPr sz="3600" b="1" i="1">
              <a:solidFill>
                <a:srgbClr val="FD4FB4"/>
              </a:solidFill>
              <a:latin typeface="Calibri"/>
              <a:ea typeface="Calibri"/>
              <a:cs typeface="Calibri"/>
              <a:sym typeface="Calibri"/>
            </a:endParaRPr>
          </a:p>
        </p:txBody>
      </p:sp>
      <p:sp>
        <p:nvSpPr>
          <p:cNvPr id="276" name="Google Shape;276;p18"/>
          <p:cNvSpPr/>
          <p:nvPr/>
        </p:nvSpPr>
        <p:spPr>
          <a:xfrm>
            <a:off x="609600" y="1790700"/>
            <a:ext cx="16535400" cy="2092881"/>
          </a:xfrm>
          <a:prstGeom prst="rect">
            <a:avLst/>
          </a:prstGeom>
          <a:noFill/>
          <a:ln>
            <a:noFill/>
          </a:ln>
        </p:spPr>
        <p:txBody>
          <a:bodyPr spcFirstLastPara="1" wrap="square" lIns="91425" tIns="45700" rIns="91425" bIns="45700" anchor="t" anchorCtr="0">
            <a:spAutoFit/>
          </a:bodyPr>
          <a:lstStyle/>
          <a:p>
            <a:pPr marL="514350" marR="0" lvl="0" indent="-514350" algn="just" rtl="0">
              <a:spcBef>
                <a:spcPts val="0"/>
              </a:spcBef>
              <a:spcAft>
                <a:spcPts val="0"/>
              </a:spcAft>
              <a:buClr>
                <a:srgbClr val="000000"/>
              </a:buClr>
              <a:buSzPts val="2600"/>
              <a:buFont typeface="Calibri"/>
              <a:buAutoNum type="arabicPeriod"/>
            </a:pPr>
            <a:r>
              <a:rPr lang="en-US" sz="2600" b="1">
                <a:latin typeface="Calibri"/>
                <a:ea typeface="Calibri"/>
                <a:cs typeface="Calibri"/>
                <a:sym typeface="Calibri"/>
              </a:rPr>
              <a:t>Mujeres </a:t>
            </a:r>
            <a:r>
              <a:rPr lang="en-US" sz="2600" b="1">
                <a:solidFill>
                  <a:srgbClr val="000000"/>
                </a:solidFill>
                <a:latin typeface="Calibri"/>
                <a:ea typeface="Calibri"/>
                <a:cs typeface="Calibri"/>
                <a:sym typeface="Calibri"/>
              </a:rPr>
              <a:t>TechEU</a:t>
            </a:r>
            <a:endParaRPr sz="2600" b="1">
              <a:solidFill>
                <a:srgbClr val="000000"/>
              </a:solidFill>
              <a:latin typeface="Calibri"/>
              <a:ea typeface="Calibri"/>
              <a:cs typeface="Calibri"/>
              <a:sym typeface="Calibri"/>
            </a:endParaRPr>
          </a:p>
          <a:p>
            <a:pPr marL="0" marR="0" lvl="0" indent="0" algn="just" rtl="0">
              <a:spcBef>
                <a:spcPts val="0"/>
              </a:spcBef>
              <a:spcAft>
                <a:spcPts val="0"/>
              </a:spcAft>
              <a:buNone/>
            </a:pPr>
            <a:r>
              <a:rPr lang="es-ES" sz="2600">
                <a:solidFill>
                  <a:srgbClr val="000000"/>
                </a:solidFill>
                <a:latin typeface="Calibri"/>
                <a:ea typeface="Calibri"/>
                <a:cs typeface="Calibri"/>
                <a:sym typeface="Calibri"/>
              </a:rPr>
              <a:t>Una nueva iniciativa de la Unión Europea financiada por el Programa Horizonte Europa</a:t>
            </a:r>
            <a:r>
              <a:rPr lang="en-US" sz="2600">
                <a:solidFill>
                  <a:srgbClr val="000000"/>
                </a:solidFill>
                <a:latin typeface="Calibri"/>
                <a:ea typeface="Calibri"/>
                <a:cs typeface="Calibri"/>
                <a:sym typeface="Calibri"/>
              </a:rPr>
              <a:t>.</a:t>
            </a:r>
            <a:endParaRPr/>
          </a:p>
          <a:p>
            <a:pPr marL="0" marR="0" lvl="0" indent="0" algn="just" rtl="0">
              <a:spcBef>
                <a:spcPts val="0"/>
              </a:spcBef>
              <a:spcAft>
                <a:spcPts val="0"/>
              </a:spcAft>
              <a:buNone/>
            </a:pPr>
            <a:endParaRPr sz="2600">
              <a:solidFill>
                <a:srgbClr val="000000"/>
              </a:solidFill>
              <a:latin typeface="Calibri"/>
              <a:ea typeface="Calibri"/>
              <a:cs typeface="Calibri"/>
              <a:sym typeface="Calibri"/>
            </a:endParaRPr>
          </a:p>
          <a:p>
            <a:pPr marL="0" marR="0" lvl="0" indent="0" algn="just" rtl="0">
              <a:spcBef>
                <a:spcPts val="0"/>
              </a:spcBef>
              <a:spcAft>
                <a:spcPts val="0"/>
              </a:spcAft>
              <a:buNone/>
            </a:pPr>
            <a:r>
              <a:rPr lang="es-ES" sz="2600">
                <a:solidFill>
                  <a:srgbClr val="000000"/>
                </a:solidFill>
                <a:latin typeface="Calibri"/>
                <a:ea typeface="Calibri"/>
                <a:cs typeface="Calibri"/>
                <a:sym typeface="Calibri"/>
              </a:rPr>
              <a:t>Entre sus diversos servicios, ofrece apoyo financiero a la empresa femenina en forma de subvención individual de 75.000 euros para apoyar los pasos iniciales del proceso de innovación y el crecimiento de la empresa.</a:t>
            </a:r>
            <a:endParaRPr/>
          </a:p>
        </p:txBody>
      </p:sp>
      <p:pic>
        <p:nvPicPr>
          <p:cNvPr id="277" name="Google Shape;277;p18">
            <a:hlinkClick r:id="rId3"/>
          </p:cNvPr>
          <p:cNvPicPr preferRelativeResize="0"/>
          <p:nvPr/>
        </p:nvPicPr>
        <p:blipFill rotWithShape="1">
          <a:blip r:embed="rId4">
            <a:alphaModFix/>
          </a:blip>
          <a:srcRect/>
          <a:stretch/>
        </p:blipFill>
        <p:spPr>
          <a:xfrm>
            <a:off x="7543800" y="5065682"/>
            <a:ext cx="10191369" cy="3451800"/>
          </a:xfrm>
          <a:prstGeom prst="rect">
            <a:avLst/>
          </a:prstGeom>
          <a:noFill/>
          <a:ln>
            <a:noFill/>
          </a:ln>
        </p:spPr>
      </p:pic>
      <p:sp>
        <p:nvSpPr>
          <p:cNvPr id="278" name="Google Shape;278;p18"/>
          <p:cNvSpPr/>
          <p:nvPr/>
        </p:nvSpPr>
        <p:spPr>
          <a:xfrm>
            <a:off x="1447800" y="5065682"/>
            <a:ext cx="6096000" cy="3416279"/>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rgbClr val="000000"/>
                </a:solidFill>
                <a:latin typeface="Calibri"/>
                <a:ea typeface="Calibri"/>
                <a:cs typeface="Calibri"/>
                <a:sym typeface="Calibri"/>
              </a:rPr>
              <a:t>REQUISITOS PARA LAS SOLICITUDES</a:t>
            </a:r>
            <a:endParaRPr/>
          </a:p>
          <a:p>
            <a:pPr marL="0" marR="0" lvl="0" indent="0" algn="just" rtl="0">
              <a:spcBef>
                <a:spcPts val="0"/>
              </a:spcBef>
              <a:spcAft>
                <a:spcPts val="0"/>
              </a:spcAft>
              <a:buNone/>
            </a:pPr>
            <a:endParaRPr sz="2400">
              <a:solidFill>
                <a:srgbClr val="000000"/>
              </a:solidFill>
              <a:latin typeface="Calibri"/>
              <a:ea typeface="Calibri"/>
              <a:cs typeface="Calibri"/>
              <a:sym typeface="Calibri"/>
            </a:endParaRPr>
          </a:p>
          <a:p>
            <a:pPr marL="457200" marR="0" lvl="0" indent="-457200" algn="just" rtl="0">
              <a:spcBef>
                <a:spcPts val="0"/>
              </a:spcBef>
              <a:spcAft>
                <a:spcPts val="0"/>
              </a:spcAft>
              <a:buClr>
                <a:srgbClr val="000000"/>
              </a:buClr>
              <a:buSzPts val="2400"/>
              <a:buFont typeface="Noto Sans Symbols"/>
              <a:buChar char="✔"/>
            </a:pPr>
            <a:r>
              <a:rPr lang="en-US" sz="2400">
                <a:latin typeface="Calibri"/>
                <a:ea typeface="Calibri"/>
                <a:cs typeface="Calibri"/>
                <a:sym typeface="Calibri"/>
              </a:rPr>
              <a:t>Ser una mujer</a:t>
            </a:r>
            <a:endParaRPr/>
          </a:p>
          <a:p>
            <a:pPr marL="457200" marR="0" lvl="0" indent="-304800" algn="just" rtl="0">
              <a:spcBef>
                <a:spcPts val="0"/>
              </a:spcBef>
              <a:spcAft>
                <a:spcPts val="0"/>
              </a:spcAft>
              <a:buClr>
                <a:schemeClr val="dk1"/>
              </a:buClr>
              <a:buSzPts val="2400"/>
              <a:buFont typeface="Noto Sans Symbols"/>
              <a:buNone/>
            </a:pPr>
            <a:endParaRPr sz="2400">
              <a:solidFill>
                <a:srgbClr val="000000"/>
              </a:solidFill>
              <a:latin typeface="Calibri"/>
              <a:ea typeface="Calibri"/>
              <a:cs typeface="Calibri"/>
              <a:sym typeface="Calibri"/>
            </a:endParaRPr>
          </a:p>
          <a:p>
            <a:pPr marL="457200" marR="0" lvl="0" indent="-457200" algn="just" rtl="0">
              <a:spcBef>
                <a:spcPts val="0"/>
              </a:spcBef>
              <a:spcAft>
                <a:spcPts val="0"/>
              </a:spcAft>
              <a:buClr>
                <a:srgbClr val="000000"/>
              </a:buClr>
              <a:buSzPts val="2400"/>
              <a:buFont typeface="Noto Sans Symbols"/>
              <a:buChar char="✔"/>
            </a:pPr>
            <a:r>
              <a:rPr lang="en-US" sz="2400">
                <a:latin typeface="Calibri"/>
                <a:ea typeface="Calibri"/>
                <a:cs typeface="Calibri"/>
                <a:sym typeface="Calibri"/>
              </a:rPr>
              <a:t>Ser fundadora/cofundadora de una start-up de alta tecnología en fase inicial.</a:t>
            </a:r>
            <a:endParaRPr lang="en-US"/>
          </a:p>
          <a:p>
            <a:pPr marL="0" marR="0" lvl="0" indent="0" algn="just" rtl="0">
              <a:spcBef>
                <a:spcPts val="0"/>
              </a:spcBef>
              <a:spcAft>
                <a:spcPts val="0"/>
              </a:spcAft>
              <a:buNone/>
            </a:pPr>
            <a:endParaRPr lang="en-US" sz="2400">
              <a:solidFill>
                <a:srgbClr val="000000"/>
              </a:solidFill>
              <a:latin typeface="Calibri"/>
              <a:ea typeface="Calibri"/>
              <a:cs typeface="Calibri"/>
              <a:sym typeface="Calibri"/>
            </a:endParaRPr>
          </a:p>
          <a:p>
            <a:pPr marL="457200" marR="0" lvl="0" indent="-457200" algn="just" rtl="0">
              <a:spcBef>
                <a:spcPts val="0"/>
              </a:spcBef>
              <a:spcAft>
                <a:spcPts val="0"/>
              </a:spcAft>
              <a:buClr>
                <a:srgbClr val="000000"/>
              </a:buClr>
              <a:buSzPts val="2400"/>
              <a:buFont typeface="Noto Sans Symbols"/>
              <a:buChar char="✔"/>
            </a:pPr>
            <a:r>
              <a:rPr lang="en-US" sz="2400">
                <a:latin typeface="Calibri"/>
                <a:ea typeface="Calibri"/>
                <a:cs typeface="Calibri"/>
                <a:sym typeface="Calibri"/>
              </a:rPr>
              <a:t>Ocupar un puesto de alta dirección</a:t>
            </a:r>
            <a:r>
              <a:rPr lang="en-US" sz="2400">
                <a:solidFill>
                  <a:srgbClr val="000000"/>
                </a:solidFill>
                <a:latin typeface="Calibri"/>
                <a:ea typeface="Calibri"/>
                <a:cs typeface="Calibri"/>
                <a:sym typeface="Calibri"/>
              </a:rPr>
              <a:t> (CEO, CTO o equivalente) en una empresa</a:t>
            </a:r>
            <a:endParaRPr/>
          </a:p>
        </p:txBody>
      </p:sp>
      <p:sp>
        <p:nvSpPr>
          <p:cNvPr id="279" name="Google Shape;279;p18"/>
          <p:cNvSpPr/>
          <p:nvPr/>
        </p:nvSpPr>
        <p:spPr>
          <a:xfrm>
            <a:off x="7543800" y="4533900"/>
            <a:ext cx="4800600" cy="4000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rgbClr val="000000"/>
                </a:solidFill>
                <a:latin typeface="Calibri"/>
                <a:ea typeface="Calibri"/>
                <a:cs typeface="Calibri"/>
                <a:sym typeface="Calibri"/>
              </a:rPr>
              <a:t>Click </a:t>
            </a:r>
            <a:r>
              <a:rPr lang="en-US" sz="2000">
                <a:latin typeface="Calibri"/>
                <a:ea typeface="Calibri"/>
                <a:cs typeface="Calibri"/>
                <a:sym typeface="Calibri"/>
              </a:rPr>
              <a:t>en la imagen para más info</a:t>
            </a:r>
            <a:endParaRPr sz="2000">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9"/>
          <p:cNvSpPr txBox="1"/>
          <p:nvPr/>
        </p:nvSpPr>
        <p:spPr>
          <a:xfrm>
            <a:off x="609600" y="571500"/>
            <a:ext cx="14935200"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2. Medios alternativos al crédito – </a:t>
            </a:r>
            <a:r>
              <a:rPr lang="en-US" sz="4000" b="1" i="1">
                <a:solidFill>
                  <a:srgbClr val="FD4FB4"/>
                </a:solidFill>
                <a:latin typeface="Calibri"/>
                <a:ea typeface="Calibri"/>
                <a:cs typeface="Calibri"/>
                <a:sym typeface="Calibri"/>
              </a:rPr>
              <a:t>Subvenciones de la UE,  dos ejemplos</a:t>
            </a:r>
            <a:endParaRPr sz="3600" b="1" i="1">
              <a:solidFill>
                <a:srgbClr val="FD4FB4"/>
              </a:solidFill>
              <a:latin typeface="Calibri"/>
              <a:ea typeface="Calibri"/>
              <a:cs typeface="Calibri"/>
              <a:sym typeface="Calibri"/>
            </a:endParaRPr>
          </a:p>
        </p:txBody>
      </p:sp>
      <p:sp>
        <p:nvSpPr>
          <p:cNvPr id="285" name="Google Shape;285;p19"/>
          <p:cNvSpPr/>
          <p:nvPr/>
        </p:nvSpPr>
        <p:spPr>
          <a:xfrm>
            <a:off x="609600" y="1790700"/>
            <a:ext cx="16535400" cy="55091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b="1">
                <a:solidFill>
                  <a:schemeClr val="dk1"/>
                </a:solidFill>
                <a:latin typeface="Calibri"/>
                <a:ea typeface="Calibri"/>
                <a:cs typeface="Calibri"/>
                <a:sym typeface="Calibri"/>
              </a:rPr>
              <a:t>2. Acelerador EIC</a:t>
            </a:r>
            <a:endParaRPr/>
          </a:p>
          <a:p>
            <a:pPr marL="0" marR="0" lvl="0" indent="0" algn="just" rtl="0">
              <a:spcBef>
                <a:spcPts val="0"/>
              </a:spcBef>
              <a:spcAft>
                <a:spcPts val="0"/>
              </a:spcAft>
              <a:buNone/>
            </a:pPr>
            <a:r>
              <a:rPr lang="es-ES" sz="2600">
                <a:solidFill>
                  <a:schemeClr val="dk1"/>
                </a:solidFill>
                <a:latin typeface="Calibri"/>
                <a:ea typeface="Calibri"/>
                <a:cs typeface="Calibri"/>
                <a:sym typeface="Calibri"/>
              </a:rPr>
              <a:t>La iniciativa, que forma parte del programa piloto del Consejo Europeo de Innovación, apoya a pequeñas y medianas empresas e innovadores de </a:t>
            </a:r>
            <a:r>
              <a:rPr lang="es-ES" sz="2600" b="1">
                <a:solidFill>
                  <a:schemeClr val="dk1"/>
                </a:solidFill>
                <a:latin typeface="Calibri"/>
                <a:ea typeface="Calibri"/>
                <a:cs typeface="Calibri"/>
                <a:sym typeface="Calibri"/>
              </a:rPr>
              <a:t>alto riesgo y gran potencial </a:t>
            </a:r>
            <a:r>
              <a:rPr lang="es-ES" sz="2600">
                <a:solidFill>
                  <a:schemeClr val="dk1"/>
                </a:solidFill>
                <a:latin typeface="Calibri"/>
                <a:ea typeface="Calibri"/>
                <a:cs typeface="Calibri"/>
                <a:sym typeface="Calibri"/>
              </a:rPr>
              <a:t>para ayudarles a desarrollar y lanzar al mercado nuevos productos, servicios y modelos de negocio innovadores.  Las nuevas empresas y las PYME dirigidas por mujeres son especialmente bienvenidas.</a:t>
            </a:r>
          </a:p>
          <a:p>
            <a:pPr marL="0" marR="0" lvl="0" indent="0" algn="just" rtl="0">
              <a:spcBef>
                <a:spcPts val="0"/>
              </a:spcBef>
              <a:spcAft>
                <a:spcPts val="0"/>
              </a:spcAft>
              <a:buNone/>
            </a:pPr>
            <a:endParaRPr sz="2600">
              <a:solidFill>
                <a:srgbClr val="000000"/>
              </a:solidFill>
              <a:latin typeface="Calibri"/>
              <a:ea typeface="Calibri"/>
              <a:cs typeface="Calibri"/>
              <a:sym typeface="Calibri"/>
            </a:endParaRPr>
          </a:p>
          <a:p>
            <a:pPr marL="0" marR="0" lvl="0" indent="0" algn="l" rtl="0">
              <a:spcBef>
                <a:spcPts val="0"/>
              </a:spcBef>
              <a:spcAft>
                <a:spcPts val="0"/>
              </a:spcAft>
              <a:buNone/>
            </a:pPr>
            <a:r>
              <a:rPr lang="es-ES" sz="2600">
                <a:solidFill>
                  <a:srgbClr val="404040"/>
                </a:solidFill>
                <a:latin typeface="Calibri"/>
                <a:ea typeface="Calibri"/>
                <a:cs typeface="Calibri"/>
                <a:sym typeface="Calibri"/>
              </a:rPr>
              <a:t>El Acelerador EIC proporciona financiación mixta compuesta por:</a:t>
            </a:r>
          </a:p>
          <a:p>
            <a:pPr marL="0" marR="0" lvl="0" indent="0" algn="l" rtl="0">
              <a:spcBef>
                <a:spcPts val="0"/>
              </a:spcBef>
              <a:spcAft>
                <a:spcPts val="0"/>
              </a:spcAft>
              <a:buNone/>
            </a:pPr>
            <a:endParaRPr sz="2600">
              <a:solidFill>
                <a:srgbClr val="404040"/>
              </a:solidFill>
              <a:latin typeface="Calibri"/>
              <a:ea typeface="Calibri"/>
              <a:cs typeface="Calibri"/>
              <a:sym typeface="Calibri"/>
            </a:endParaRPr>
          </a:p>
          <a:p>
            <a:pPr marL="457200" marR="0" lvl="0" indent="-457200" algn="l" rtl="0">
              <a:spcBef>
                <a:spcPts val="0"/>
              </a:spcBef>
              <a:spcAft>
                <a:spcPts val="0"/>
              </a:spcAft>
              <a:buClr>
                <a:srgbClr val="404040"/>
              </a:buClr>
              <a:buSzPts val="2600"/>
              <a:buFont typeface="Arial"/>
              <a:buChar char="•"/>
            </a:pPr>
            <a:r>
              <a:rPr lang="en-US" sz="2600">
                <a:solidFill>
                  <a:srgbClr val="404040"/>
                </a:solidFill>
                <a:latin typeface="Calibri"/>
                <a:ea typeface="Calibri"/>
                <a:cs typeface="Calibri"/>
                <a:sym typeface="Calibri"/>
              </a:rPr>
              <a:t>Un componente de inversión</a:t>
            </a:r>
            <a:endParaRPr/>
          </a:p>
          <a:p>
            <a:r>
              <a:rPr lang="en-US" sz="2600">
                <a:solidFill>
                  <a:srgbClr val="000000"/>
                </a:solidFill>
                <a:effectLst/>
                <a:latin typeface="Calibri" panose="020F0502020204030204" pitchFamily="34" charset="0"/>
                <a:ea typeface="Calibri" panose="020F0502020204030204" pitchFamily="34" charset="0"/>
              </a:rPr>
              <a:t> (capital directo o cuasicapital, como préstamos convertibles).</a:t>
            </a:r>
            <a:endParaRPr lang="es-ES" sz="2600">
              <a:effectLst/>
              <a:latin typeface="Times New Roman" panose="02020603050405020304" pitchFamily="18" charset="0"/>
              <a:ea typeface="Times New Roman" panose="02020603050405020304" pitchFamily="18" charset="0"/>
            </a:endParaRPr>
          </a:p>
          <a:p>
            <a:pPr marL="0" marR="0" lvl="0" indent="0" algn="l" rtl="0">
              <a:spcBef>
                <a:spcPts val="0"/>
              </a:spcBef>
              <a:spcAft>
                <a:spcPts val="0"/>
              </a:spcAft>
              <a:buNone/>
            </a:pPr>
            <a:endParaRPr/>
          </a:p>
          <a:p>
            <a:pPr marL="0" marR="0" lvl="0" indent="0" algn="l" rtl="0">
              <a:spcBef>
                <a:spcPts val="0"/>
              </a:spcBef>
              <a:spcAft>
                <a:spcPts val="0"/>
              </a:spcAft>
              <a:buNone/>
            </a:pPr>
            <a:endParaRPr sz="2600">
              <a:solidFill>
                <a:srgbClr val="404040"/>
              </a:solidFill>
              <a:latin typeface="Calibri"/>
              <a:ea typeface="Calibri"/>
              <a:cs typeface="Calibri"/>
              <a:sym typeface="Calibri"/>
            </a:endParaRPr>
          </a:p>
          <a:p>
            <a:pPr marL="0" marR="0" lvl="0" indent="0" algn="l" rtl="0">
              <a:spcBef>
                <a:spcPts val="0"/>
              </a:spcBef>
              <a:spcAft>
                <a:spcPts val="0"/>
              </a:spcAft>
              <a:buClr>
                <a:schemeClr val="dk1"/>
              </a:buClr>
              <a:buSzPts val="2600"/>
              <a:buFont typeface="Arial"/>
              <a:buNone/>
            </a:pPr>
            <a:endParaRPr sz="2600">
              <a:solidFill>
                <a:srgbClr val="404040"/>
              </a:solidFill>
              <a:latin typeface="Calibri"/>
              <a:ea typeface="Calibri"/>
              <a:cs typeface="Calibri"/>
              <a:sym typeface="Calibri"/>
            </a:endParaRPr>
          </a:p>
          <a:p>
            <a:pPr marL="0" marR="0" lvl="0" indent="0" algn="l" rtl="0">
              <a:spcBef>
                <a:spcPts val="0"/>
              </a:spcBef>
              <a:spcAft>
                <a:spcPts val="0"/>
              </a:spcAft>
              <a:buNone/>
            </a:pPr>
            <a:endParaRPr sz="2600">
              <a:solidFill>
                <a:srgbClr val="404040"/>
              </a:solidFill>
              <a:latin typeface="Calibri"/>
              <a:ea typeface="Calibri"/>
              <a:cs typeface="Calibri"/>
              <a:sym typeface="Calibri"/>
            </a:endParaRPr>
          </a:p>
        </p:txBody>
      </p:sp>
      <p:sp>
        <p:nvSpPr>
          <p:cNvPr id="286" name="Google Shape;286;p19"/>
          <p:cNvSpPr/>
          <p:nvPr/>
        </p:nvSpPr>
        <p:spPr>
          <a:xfrm>
            <a:off x="1219200" y="5888076"/>
            <a:ext cx="7924800" cy="2893059"/>
          </a:xfrm>
          <a:prstGeom prst="rect">
            <a:avLst/>
          </a:prstGeom>
          <a:noFill/>
          <a:ln>
            <a:noFill/>
          </a:ln>
        </p:spPr>
        <p:txBody>
          <a:bodyPr spcFirstLastPara="1" wrap="square" lIns="91425" tIns="45700" rIns="91425" bIns="45700" anchor="t" anchorCtr="0">
            <a:spAutoFit/>
          </a:bodyPr>
          <a:lstStyle/>
          <a:p>
            <a:pPr marL="342900" lvl="0" indent="-342900" algn="just">
              <a:buFont typeface="Arial" panose="020B0604020202020204" pitchFamily="34" charset="0"/>
              <a:buChar char="●"/>
            </a:pPr>
            <a:r>
              <a:rPr lang="en-US" sz="2600">
                <a:solidFill>
                  <a:srgbClr val="000000"/>
                </a:solidFill>
                <a:effectLst/>
                <a:latin typeface="Calibri" panose="020F0502020204030204" pitchFamily="34" charset="0"/>
                <a:ea typeface="Calibri" panose="020F0502020204030204" pitchFamily="34" charset="0"/>
                <a:cs typeface="Noto Sans Symbols"/>
              </a:rPr>
              <a:t>Un </a:t>
            </a:r>
            <a:r>
              <a:rPr lang="en-US" sz="2600" b="1">
                <a:solidFill>
                  <a:srgbClr val="000000"/>
                </a:solidFill>
                <a:effectLst/>
                <a:latin typeface="Calibri" panose="020F0502020204030204" pitchFamily="34" charset="0"/>
                <a:ea typeface="Calibri" panose="020F0502020204030204" pitchFamily="34" charset="0"/>
                <a:cs typeface="Noto Sans Symbols"/>
              </a:rPr>
              <a:t>componente de subvención para reembolsar los costes subvencionables</a:t>
            </a:r>
            <a:r>
              <a:rPr lang="en-US" sz="2600">
                <a:solidFill>
                  <a:srgbClr val="000000"/>
                </a:solidFill>
                <a:effectLst/>
                <a:latin typeface="Calibri" panose="020F0502020204030204" pitchFamily="34" charset="0"/>
                <a:ea typeface="Calibri" panose="020F0502020204030204" pitchFamily="34" charset="0"/>
                <a:cs typeface="Noto Sans Symbols"/>
              </a:rPr>
              <a:t> incurridos en actividades de innovación (por ejemplo, demostración de la tecnología, creación de prototipos, I+D y pruebas necesarias para cumplir los requisitos reglamentarios, gestión de la propiedad intelectual, aprobación de la comercialización. etc.).</a:t>
            </a:r>
            <a:endParaRPr lang="es-ES" sz="2600">
              <a:effectLst/>
              <a:latin typeface="Noto Sans Symbols"/>
              <a:ea typeface="Noto Sans Symbols"/>
              <a:cs typeface="Noto Sans Symbols"/>
            </a:endParaRPr>
          </a:p>
        </p:txBody>
      </p:sp>
      <p:pic>
        <p:nvPicPr>
          <p:cNvPr id="287" name="Google Shape;287;p19">
            <a:hlinkClick r:id="rId3"/>
          </p:cNvPr>
          <p:cNvPicPr preferRelativeResize="0"/>
          <p:nvPr/>
        </p:nvPicPr>
        <p:blipFill rotWithShape="1">
          <a:blip r:embed="rId4">
            <a:alphaModFix/>
          </a:blip>
          <a:srcRect/>
          <a:stretch/>
        </p:blipFill>
        <p:spPr>
          <a:xfrm>
            <a:off x="9512301" y="4420398"/>
            <a:ext cx="8529849" cy="2914208"/>
          </a:xfrm>
          <a:prstGeom prst="rect">
            <a:avLst/>
          </a:prstGeom>
          <a:noFill/>
          <a:ln>
            <a:noFill/>
          </a:ln>
        </p:spPr>
      </p:pic>
      <p:sp>
        <p:nvSpPr>
          <p:cNvPr id="288" name="Google Shape;288;p19"/>
          <p:cNvSpPr/>
          <p:nvPr/>
        </p:nvSpPr>
        <p:spPr>
          <a:xfrm>
            <a:off x="11887200" y="7505700"/>
            <a:ext cx="4800600"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rgbClr val="000000"/>
                </a:solidFill>
                <a:latin typeface="Calibri"/>
                <a:ea typeface="Calibri"/>
                <a:cs typeface="Calibri"/>
                <a:sym typeface="Calibri"/>
              </a:rPr>
              <a:t>Click on the image for more info</a:t>
            </a:r>
            <a:endParaRPr sz="200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p:nvPr/>
        </p:nvSpPr>
        <p:spPr>
          <a:xfrm>
            <a:off x="914400" y="638886"/>
            <a:ext cx="946265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Objetivos y metas </a:t>
            </a:r>
            <a:endParaRPr/>
          </a:p>
        </p:txBody>
      </p:sp>
      <p:sp>
        <p:nvSpPr>
          <p:cNvPr id="115" name="Google Shape;115;p2"/>
          <p:cNvSpPr txBox="1"/>
          <p:nvPr/>
        </p:nvSpPr>
        <p:spPr>
          <a:xfrm>
            <a:off x="878006" y="1393388"/>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Al final de este módulo serás capaz de:</a:t>
            </a:r>
            <a:endParaRPr/>
          </a:p>
        </p:txBody>
      </p:sp>
      <p:sp>
        <p:nvSpPr>
          <p:cNvPr id="116" name="Google Shape;116;p2"/>
          <p:cNvSpPr txBox="1"/>
          <p:nvPr/>
        </p:nvSpPr>
        <p:spPr>
          <a:xfrm>
            <a:off x="1573823" y="2691652"/>
            <a:ext cx="11358567" cy="52322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2800" b="1">
                <a:solidFill>
                  <a:srgbClr val="AC7BDC"/>
                </a:solidFill>
                <a:latin typeface="Calibri"/>
                <a:ea typeface="Calibri"/>
                <a:cs typeface="Calibri"/>
                <a:sym typeface="Calibri"/>
              </a:rPr>
              <a:t>Comprender los fundamentos y principios del espíritu empresarial</a:t>
            </a:r>
            <a:endParaRPr sz="2800" b="1">
              <a:solidFill>
                <a:srgbClr val="AC7BDC"/>
              </a:solidFill>
              <a:latin typeface="Calibri"/>
              <a:ea typeface="Calibri"/>
              <a:cs typeface="Calibri"/>
              <a:sym typeface="Calibri"/>
            </a:endParaRPr>
          </a:p>
        </p:txBody>
      </p:sp>
      <p:sp>
        <p:nvSpPr>
          <p:cNvPr id="117" name="Google Shape;117;p2"/>
          <p:cNvSpPr txBox="1"/>
          <p:nvPr/>
        </p:nvSpPr>
        <p:spPr>
          <a:xfrm>
            <a:off x="1598844" y="4147101"/>
            <a:ext cx="10593156"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rgbClr val="AC7BDC"/>
                </a:solidFill>
                <a:latin typeface="Calibri"/>
                <a:ea typeface="Calibri"/>
                <a:cs typeface="Calibri"/>
                <a:sym typeface="Calibri"/>
              </a:rPr>
              <a:t>Adquirir habilidades para descubrir oportunidades de autoempleo</a:t>
            </a:r>
            <a:endParaRPr sz="2800" b="1">
              <a:solidFill>
                <a:srgbClr val="AC7BDC"/>
              </a:solidFill>
              <a:latin typeface="Calibri"/>
              <a:ea typeface="Calibri"/>
              <a:cs typeface="Calibri"/>
              <a:sym typeface="Calibri"/>
            </a:endParaRPr>
          </a:p>
        </p:txBody>
      </p:sp>
      <p:grpSp>
        <p:nvGrpSpPr>
          <p:cNvPr id="118" name="Google Shape;118;p2"/>
          <p:cNvGrpSpPr/>
          <p:nvPr/>
        </p:nvGrpSpPr>
        <p:grpSpPr>
          <a:xfrm>
            <a:off x="1709382" y="7283873"/>
            <a:ext cx="10482618" cy="1384995"/>
            <a:chOff x="6034526" y="1691703"/>
            <a:chExt cx="12006618" cy="1384995"/>
          </a:xfrm>
        </p:grpSpPr>
        <p:sp>
          <p:nvSpPr>
            <p:cNvPr id="119" name="Google Shape;119;p2"/>
            <p:cNvSpPr txBox="1"/>
            <p:nvPr/>
          </p:nvSpPr>
          <p:spPr>
            <a:xfrm>
              <a:off x="6420994" y="1750480"/>
              <a:ext cx="51249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0" name="Google Shape;120;p2"/>
            <p:cNvSpPr txBox="1"/>
            <p:nvPr/>
          </p:nvSpPr>
          <p:spPr>
            <a:xfrm>
              <a:off x="6034526" y="1691703"/>
              <a:ext cx="12006618" cy="1384995"/>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2800" b="1">
                  <a:solidFill>
                    <a:srgbClr val="AC7BDC"/>
                  </a:solidFill>
                  <a:latin typeface="Calibri"/>
                  <a:ea typeface="Calibri"/>
                  <a:cs typeface="Calibri"/>
                  <a:sym typeface="Calibri"/>
                </a:rPr>
                <a:t>Buscar y explotar oportunidades de financiación alternativas relacionadas con crowdfunding, business angels, inversores de capital riesgo o subvenciones.</a:t>
              </a:r>
              <a:endParaRPr sz="2800" b="1">
                <a:solidFill>
                  <a:srgbClr val="AC7BDC"/>
                </a:solidFill>
                <a:latin typeface="Calibri"/>
                <a:ea typeface="Calibri"/>
                <a:cs typeface="Calibri"/>
                <a:sym typeface="Calibri"/>
              </a:endParaRPr>
            </a:p>
          </p:txBody>
        </p:sp>
      </p:grpSp>
      <p:pic>
        <p:nvPicPr>
          <p:cNvPr id="121" name="Google Shape;121;p2"/>
          <p:cNvPicPr preferRelativeResize="0"/>
          <p:nvPr/>
        </p:nvPicPr>
        <p:blipFill rotWithShape="1">
          <a:blip r:embed="rId3">
            <a:alphaModFix/>
          </a:blip>
          <a:srcRect/>
          <a:stretch/>
        </p:blipFill>
        <p:spPr>
          <a:xfrm>
            <a:off x="878006" y="2608904"/>
            <a:ext cx="581024" cy="581024"/>
          </a:xfrm>
          <a:prstGeom prst="rect">
            <a:avLst/>
          </a:prstGeom>
          <a:noFill/>
          <a:ln>
            <a:noFill/>
          </a:ln>
        </p:spPr>
      </p:pic>
      <p:pic>
        <p:nvPicPr>
          <p:cNvPr id="122" name="Google Shape;122;p2"/>
          <p:cNvPicPr preferRelativeResize="0"/>
          <p:nvPr/>
        </p:nvPicPr>
        <p:blipFill rotWithShape="1">
          <a:blip r:embed="rId3">
            <a:alphaModFix/>
          </a:blip>
          <a:srcRect/>
          <a:stretch/>
        </p:blipFill>
        <p:spPr>
          <a:xfrm>
            <a:off x="878006" y="7260321"/>
            <a:ext cx="581024" cy="581024"/>
          </a:xfrm>
          <a:prstGeom prst="rect">
            <a:avLst/>
          </a:prstGeom>
          <a:noFill/>
          <a:ln>
            <a:noFill/>
          </a:ln>
        </p:spPr>
      </p:pic>
      <p:pic>
        <p:nvPicPr>
          <p:cNvPr id="123" name="Google Shape;123;p2"/>
          <p:cNvPicPr preferRelativeResize="0"/>
          <p:nvPr/>
        </p:nvPicPr>
        <p:blipFill rotWithShape="1">
          <a:blip r:embed="rId4">
            <a:alphaModFix/>
          </a:blip>
          <a:srcRect r="11434"/>
          <a:stretch/>
        </p:blipFill>
        <p:spPr>
          <a:xfrm>
            <a:off x="12192000" y="5219700"/>
            <a:ext cx="6282261" cy="3578414"/>
          </a:xfrm>
          <a:prstGeom prst="rect">
            <a:avLst/>
          </a:prstGeom>
          <a:noFill/>
          <a:ln>
            <a:noFill/>
          </a:ln>
        </p:spPr>
      </p:pic>
      <p:pic>
        <p:nvPicPr>
          <p:cNvPr id="124" name="Google Shape;124;p2"/>
          <p:cNvPicPr preferRelativeResize="0"/>
          <p:nvPr/>
        </p:nvPicPr>
        <p:blipFill rotWithShape="1">
          <a:blip r:embed="rId3">
            <a:alphaModFix/>
          </a:blip>
          <a:srcRect/>
          <a:stretch/>
        </p:blipFill>
        <p:spPr>
          <a:xfrm>
            <a:off x="878006" y="5602921"/>
            <a:ext cx="581024" cy="581024"/>
          </a:xfrm>
          <a:prstGeom prst="rect">
            <a:avLst/>
          </a:prstGeom>
          <a:noFill/>
          <a:ln>
            <a:noFill/>
          </a:ln>
        </p:spPr>
      </p:pic>
      <p:sp>
        <p:nvSpPr>
          <p:cNvPr id="125" name="Google Shape;125;p2"/>
          <p:cNvSpPr txBox="1"/>
          <p:nvPr/>
        </p:nvSpPr>
        <p:spPr>
          <a:xfrm>
            <a:off x="1709382" y="5576764"/>
            <a:ext cx="10711218" cy="95410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2800" b="1">
                <a:solidFill>
                  <a:srgbClr val="AC7BDC"/>
                </a:solidFill>
                <a:latin typeface="Calibri"/>
                <a:ea typeface="Calibri"/>
                <a:cs typeface="Calibri"/>
                <a:sym typeface="Calibri"/>
              </a:rPr>
              <a:t>Conocer los principales medios alternativos al crédito y saber elegir entre ellos.</a:t>
            </a:r>
            <a:endParaRPr sz="2800" b="1">
              <a:solidFill>
                <a:srgbClr val="AC7BDC"/>
              </a:solidFill>
              <a:latin typeface="Calibri"/>
              <a:ea typeface="Calibri"/>
              <a:cs typeface="Calibri"/>
              <a:sym typeface="Calibri"/>
            </a:endParaRPr>
          </a:p>
        </p:txBody>
      </p:sp>
      <p:pic>
        <p:nvPicPr>
          <p:cNvPr id="126" name="Google Shape;126;p2"/>
          <p:cNvPicPr preferRelativeResize="0"/>
          <p:nvPr/>
        </p:nvPicPr>
        <p:blipFill rotWithShape="1">
          <a:blip r:embed="rId3">
            <a:alphaModFix/>
          </a:blip>
          <a:srcRect/>
          <a:stretch/>
        </p:blipFill>
        <p:spPr>
          <a:xfrm>
            <a:off x="878006" y="4087786"/>
            <a:ext cx="581024" cy="5810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0"/>
          <p:cNvSpPr txBox="1"/>
          <p:nvPr/>
        </p:nvSpPr>
        <p:spPr>
          <a:xfrm>
            <a:off x="381000" y="495300"/>
            <a:ext cx="16459200"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b="1">
                <a:solidFill>
                  <a:srgbClr val="FD4FB4"/>
                </a:solidFill>
                <a:latin typeface="Calibri"/>
                <a:ea typeface="Calibri"/>
                <a:cs typeface="Calibri"/>
                <a:sym typeface="Calibri"/>
              </a:rPr>
              <a:t>Base de datos de la UE para buscar oportunidades de financiación</a:t>
            </a:r>
            <a:endParaRPr/>
          </a:p>
          <a:p>
            <a:pPr marL="0" marR="0" lvl="0" indent="0" algn="l" rtl="0">
              <a:spcBef>
                <a:spcPts val="0"/>
              </a:spcBef>
              <a:spcAft>
                <a:spcPts val="0"/>
              </a:spcAft>
              <a:buNone/>
            </a:pPr>
            <a:r>
              <a:rPr lang="es-ES" sz="3200" b="1" i="1">
                <a:solidFill>
                  <a:srgbClr val="FD4FB4"/>
                </a:solidFill>
                <a:latin typeface="Calibri"/>
                <a:ea typeface="Calibri"/>
                <a:cs typeface="Calibri"/>
                <a:sym typeface="Calibri"/>
              </a:rPr>
              <a:t>Tu negocio en Europa - La herramienta "Acceso a la financiación”</a:t>
            </a:r>
            <a:endParaRPr sz="4000" b="1">
              <a:solidFill>
                <a:srgbClr val="FD4FB4"/>
              </a:solidFill>
              <a:latin typeface="Calibri"/>
              <a:ea typeface="Calibri"/>
              <a:cs typeface="Calibri"/>
              <a:sym typeface="Calibri"/>
            </a:endParaRPr>
          </a:p>
        </p:txBody>
      </p:sp>
      <p:grpSp>
        <p:nvGrpSpPr>
          <p:cNvPr id="294" name="Google Shape;294;p20"/>
          <p:cNvGrpSpPr/>
          <p:nvPr/>
        </p:nvGrpSpPr>
        <p:grpSpPr>
          <a:xfrm>
            <a:off x="25021" y="2859046"/>
            <a:ext cx="18289137" cy="6248400"/>
            <a:chOff x="-2275" y="2400300"/>
            <a:chExt cx="17754600" cy="6572250"/>
          </a:xfrm>
        </p:grpSpPr>
        <p:grpSp>
          <p:nvGrpSpPr>
            <p:cNvPr id="295" name="Google Shape;295;p20"/>
            <p:cNvGrpSpPr/>
            <p:nvPr/>
          </p:nvGrpSpPr>
          <p:grpSpPr>
            <a:xfrm>
              <a:off x="-2275" y="2400300"/>
              <a:ext cx="17754600" cy="6572250"/>
              <a:chOff x="0" y="2324100"/>
              <a:chExt cx="17754600" cy="6572250"/>
            </a:xfrm>
          </p:grpSpPr>
          <p:pic>
            <p:nvPicPr>
              <p:cNvPr id="296" name="Google Shape;296;p20"/>
              <p:cNvPicPr preferRelativeResize="0"/>
              <p:nvPr/>
            </p:nvPicPr>
            <p:blipFill rotWithShape="1">
              <a:blip r:embed="rId3">
                <a:alphaModFix/>
              </a:blip>
              <a:srcRect/>
              <a:stretch/>
            </p:blipFill>
            <p:spPr>
              <a:xfrm>
                <a:off x="0" y="2324100"/>
                <a:ext cx="17754600" cy="6572250"/>
              </a:xfrm>
              <a:prstGeom prst="rect">
                <a:avLst/>
              </a:prstGeom>
              <a:noFill/>
              <a:ln>
                <a:noFill/>
              </a:ln>
            </p:spPr>
          </p:pic>
          <p:sp>
            <p:nvSpPr>
              <p:cNvPr id="297" name="Google Shape;297;p20"/>
              <p:cNvSpPr/>
              <p:nvPr/>
            </p:nvSpPr>
            <p:spPr>
              <a:xfrm>
                <a:off x="9220200" y="6515100"/>
                <a:ext cx="5791200" cy="10668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98" name="Google Shape;298;p20"/>
            <p:cNvSpPr/>
            <p:nvPr/>
          </p:nvSpPr>
          <p:spPr>
            <a:xfrm>
              <a:off x="835925" y="6743700"/>
              <a:ext cx="5791200" cy="10668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99" name="Google Shape;299;p20"/>
          <p:cNvSpPr/>
          <p:nvPr/>
        </p:nvSpPr>
        <p:spPr>
          <a:xfrm>
            <a:off x="6248400" y="2258913"/>
            <a:ext cx="558031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Access to EU Finance - European Commission (europa.eu)</a:t>
            </a: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1"/>
          <p:cNvSpPr txBox="1"/>
          <p:nvPr/>
        </p:nvSpPr>
        <p:spPr>
          <a:xfrm>
            <a:off x="1169100" y="953591"/>
            <a:ext cx="3581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Resumen</a:t>
            </a:r>
            <a:endParaRPr/>
          </a:p>
        </p:txBody>
      </p:sp>
      <p:sp>
        <p:nvSpPr>
          <p:cNvPr id="305" name="Google Shape;305;p21"/>
          <p:cNvSpPr txBox="1"/>
          <p:nvPr/>
        </p:nvSpPr>
        <p:spPr>
          <a:xfrm>
            <a:off x="1697050" y="2126650"/>
            <a:ext cx="4242000" cy="3108503"/>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SzPts val="1100"/>
              <a:buFont typeface="Arial"/>
              <a:buNone/>
            </a:pPr>
            <a:r>
              <a:rPr lang="es-ES" sz="2800">
                <a:solidFill>
                  <a:schemeClr val="dk1"/>
                </a:solidFill>
                <a:latin typeface="Calibri"/>
                <a:ea typeface="Calibri"/>
                <a:cs typeface="Calibri"/>
                <a:sym typeface="Calibri"/>
              </a:rPr>
              <a:t>El espíritu empresarial es la capacidad y la disposición para desarrollar, organizar y dirigir una empresa, junto con cualquiera de sus incertidumbres, con el fin de obtener beneficios.</a:t>
            </a:r>
            <a:endParaRPr sz="2800">
              <a:solidFill>
                <a:schemeClr val="dk1"/>
              </a:solidFill>
              <a:latin typeface="Calibri"/>
              <a:ea typeface="Calibri"/>
              <a:cs typeface="Calibri"/>
              <a:sym typeface="Calibri"/>
            </a:endParaRPr>
          </a:p>
        </p:txBody>
      </p:sp>
      <p:sp>
        <p:nvSpPr>
          <p:cNvPr id="306" name="Google Shape;306;p21"/>
          <p:cNvSpPr txBox="1"/>
          <p:nvPr/>
        </p:nvSpPr>
        <p:spPr>
          <a:xfrm>
            <a:off x="1958600" y="5621975"/>
            <a:ext cx="3980400" cy="26781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SzPts val="1100"/>
              <a:buFont typeface="Arial"/>
              <a:buNone/>
            </a:pPr>
            <a:r>
              <a:rPr lang="es-ES" sz="2800">
                <a:solidFill>
                  <a:schemeClr val="dk1"/>
                </a:solidFill>
                <a:latin typeface="Calibri"/>
                <a:ea typeface="Calibri"/>
                <a:cs typeface="Calibri"/>
                <a:sym typeface="Calibri"/>
              </a:rPr>
              <a:t>Un plan de empresa es un documento que define detalladamente los objetivos de una empresa y cómo piensa alcanzar sus metas.</a:t>
            </a:r>
            <a:endParaRPr sz="2800" b="1">
              <a:solidFill>
                <a:schemeClr val="dk1"/>
              </a:solidFill>
              <a:latin typeface="Calibri"/>
              <a:ea typeface="Calibri"/>
              <a:cs typeface="Calibri"/>
              <a:sym typeface="Calibri"/>
            </a:endParaRPr>
          </a:p>
        </p:txBody>
      </p:sp>
      <p:sp>
        <p:nvSpPr>
          <p:cNvPr id="307" name="Google Shape;307;p21"/>
          <p:cNvSpPr txBox="1"/>
          <p:nvPr/>
        </p:nvSpPr>
        <p:spPr>
          <a:xfrm>
            <a:off x="12958200" y="2126650"/>
            <a:ext cx="4716000" cy="37248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SzPts val="1100"/>
              <a:buNone/>
            </a:pPr>
            <a:r>
              <a:rPr lang="es-ES" sz="2800">
                <a:solidFill>
                  <a:schemeClr val="dk1"/>
                </a:solidFill>
                <a:latin typeface="Calibri"/>
                <a:ea typeface="Calibri"/>
                <a:cs typeface="Calibri"/>
                <a:sym typeface="Calibri"/>
              </a:rPr>
              <a:t>La financiación de capital implica vender una parte del capital de una empresa a cambio de capital. La financiación mediante préstamos consiste en pedir dinero prestado y devolverlo con intereses.</a:t>
            </a:r>
            <a:endParaRPr sz="280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p:txBody>
      </p:sp>
      <p:sp>
        <p:nvSpPr>
          <p:cNvPr id="308" name="Google Shape;308;p21"/>
          <p:cNvSpPr txBox="1"/>
          <p:nvPr/>
        </p:nvSpPr>
        <p:spPr>
          <a:xfrm>
            <a:off x="12958200" y="6082814"/>
            <a:ext cx="4419600" cy="267761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a:solidFill>
                  <a:schemeClr val="dk1"/>
                </a:solidFill>
                <a:latin typeface="Calibri"/>
                <a:ea typeface="Calibri"/>
                <a:cs typeface="Calibri"/>
                <a:sym typeface="Calibri"/>
              </a:rPr>
              <a:t>Existen varios medios alternativos al crédito. Para elegir el adecuado es necesario evaluar tus propias competencias y recursos iniciales.</a:t>
            </a:r>
            <a:endParaRPr sz="2800">
              <a:solidFill>
                <a:schemeClr val="dk1"/>
              </a:solidFill>
              <a:latin typeface="Calibri"/>
              <a:ea typeface="Calibri"/>
              <a:cs typeface="Calibri"/>
              <a:sym typeface="Calibri"/>
            </a:endParaRPr>
          </a:p>
        </p:txBody>
      </p:sp>
      <p:pic>
        <p:nvPicPr>
          <p:cNvPr id="309" name="Google Shape;309;p21"/>
          <p:cNvPicPr preferRelativeResize="0"/>
          <p:nvPr/>
        </p:nvPicPr>
        <p:blipFill rotWithShape="1">
          <a:blip r:embed="rId3">
            <a:alphaModFix/>
          </a:blip>
          <a:srcRect/>
          <a:stretch/>
        </p:blipFill>
        <p:spPr>
          <a:xfrm>
            <a:off x="866768" y="2126659"/>
            <a:ext cx="581024" cy="581024"/>
          </a:xfrm>
          <a:prstGeom prst="rect">
            <a:avLst/>
          </a:prstGeom>
          <a:noFill/>
          <a:ln>
            <a:noFill/>
          </a:ln>
        </p:spPr>
      </p:pic>
      <p:pic>
        <p:nvPicPr>
          <p:cNvPr id="310" name="Google Shape;310;p21"/>
          <p:cNvPicPr preferRelativeResize="0"/>
          <p:nvPr/>
        </p:nvPicPr>
        <p:blipFill rotWithShape="1">
          <a:blip r:embed="rId3">
            <a:alphaModFix/>
          </a:blip>
          <a:srcRect/>
          <a:stretch/>
        </p:blipFill>
        <p:spPr>
          <a:xfrm>
            <a:off x="866775" y="5792302"/>
            <a:ext cx="581024" cy="581024"/>
          </a:xfrm>
          <a:prstGeom prst="rect">
            <a:avLst/>
          </a:prstGeom>
          <a:noFill/>
          <a:ln>
            <a:noFill/>
          </a:ln>
        </p:spPr>
      </p:pic>
      <p:pic>
        <p:nvPicPr>
          <p:cNvPr id="311" name="Google Shape;311;p21"/>
          <p:cNvPicPr preferRelativeResize="0"/>
          <p:nvPr/>
        </p:nvPicPr>
        <p:blipFill rotWithShape="1">
          <a:blip r:embed="rId3">
            <a:alphaModFix/>
          </a:blip>
          <a:srcRect/>
          <a:stretch/>
        </p:blipFill>
        <p:spPr>
          <a:xfrm>
            <a:off x="12086011" y="2335659"/>
            <a:ext cx="581024" cy="581024"/>
          </a:xfrm>
          <a:prstGeom prst="rect">
            <a:avLst/>
          </a:prstGeom>
          <a:noFill/>
          <a:ln>
            <a:noFill/>
          </a:ln>
        </p:spPr>
      </p:pic>
      <p:pic>
        <p:nvPicPr>
          <p:cNvPr id="312" name="Google Shape;312;p21"/>
          <p:cNvPicPr preferRelativeResize="0"/>
          <p:nvPr/>
        </p:nvPicPr>
        <p:blipFill rotWithShape="1">
          <a:blip r:embed="rId3">
            <a:alphaModFix/>
          </a:blip>
          <a:srcRect/>
          <a:stretch/>
        </p:blipFill>
        <p:spPr>
          <a:xfrm>
            <a:off x="12077556" y="6113252"/>
            <a:ext cx="581024" cy="581024"/>
          </a:xfrm>
          <a:prstGeom prst="rect">
            <a:avLst/>
          </a:prstGeom>
          <a:noFill/>
          <a:ln>
            <a:noFill/>
          </a:ln>
        </p:spPr>
      </p:pic>
      <p:pic>
        <p:nvPicPr>
          <p:cNvPr id="313" name="Google Shape;313;p21"/>
          <p:cNvPicPr preferRelativeResize="0"/>
          <p:nvPr/>
        </p:nvPicPr>
        <p:blipFill rotWithShape="1">
          <a:blip r:embed="rId4">
            <a:alphaModFix/>
          </a:blip>
          <a:srcRect/>
          <a:stretch/>
        </p:blipFill>
        <p:spPr>
          <a:xfrm>
            <a:off x="6674038" y="3114200"/>
            <a:ext cx="4939927" cy="2678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2"/>
          <p:cNvSpPr txBox="1"/>
          <p:nvPr/>
        </p:nvSpPr>
        <p:spPr>
          <a:xfrm>
            <a:off x="5298900" y="5171950"/>
            <a:ext cx="76902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D4FB4"/>
              </a:buClr>
              <a:buSzPts val="8000"/>
              <a:buFont typeface="Helvetica Neue"/>
              <a:buNone/>
            </a:pPr>
            <a:r>
              <a:rPr lang="en-US" sz="8000" b="1">
                <a:solidFill>
                  <a:srgbClr val="FD4FB4"/>
                </a:solidFill>
                <a:latin typeface="Helvetica Neue"/>
                <a:ea typeface="Helvetica Neue"/>
                <a:cs typeface="Helvetica Neue"/>
                <a:sym typeface="Helvetica Neue"/>
              </a:rPr>
              <a:t>Gracias!</a:t>
            </a:r>
            <a:endParaRPr sz="8000" b="1" i="0" u="none" strike="noStrike" cap="none">
              <a:solidFill>
                <a:srgbClr val="FD4FB4"/>
              </a:solidFill>
              <a:latin typeface="Helvetica Neue"/>
              <a:ea typeface="Helvetica Neue"/>
              <a:cs typeface="Helvetica Neue"/>
              <a:sym typeface="Helvetica Neue"/>
            </a:endParaRPr>
          </a:p>
        </p:txBody>
      </p:sp>
      <p:sp>
        <p:nvSpPr>
          <p:cNvPr id="319" name="Google Shape;319;p22"/>
          <p:cNvSpPr txBox="1"/>
          <p:nvPr/>
        </p:nvSpPr>
        <p:spPr>
          <a:xfrm>
            <a:off x="4343400" y="6853084"/>
            <a:ext cx="9166200" cy="769500"/>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400" b="1">
                <a:solidFill>
                  <a:schemeClr val="dk1"/>
                </a:solidFill>
                <a:latin typeface="Calibri"/>
                <a:ea typeface="Calibri"/>
                <a:cs typeface="Calibri"/>
                <a:sym typeface="Calibri"/>
              </a:rPr>
              <a:t>Socio: </a:t>
            </a:r>
            <a:r>
              <a:rPr lang="en-US" sz="4400">
                <a:solidFill>
                  <a:schemeClr val="dk1"/>
                </a:solidFill>
                <a:latin typeface="Calibri"/>
                <a:ea typeface="Calibri"/>
                <a:cs typeface="Calibri"/>
                <a:sym typeface="Calibri"/>
              </a:rPr>
              <a:t>CDI &amp; IHF</a:t>
            </a:r>
            <a:endParaRPr sz="4400" b="1">
              <a:solidFill>
                <a:schemeClr val="dk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
          <p:cNvSpPr txBox="1"/>
          <p:nvPr/>
        </p:nvSpPr>
        <p:spPr>
          <a:xfrm>
            <a:off x="914400" y="495300"/>
            <a:ext cx="946265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Helvetica Neue"/>
                <a:sym typeface="Helvetica Neue"/>
              </a:rPr>
              <a:t>Índice</a:t>
            </a:r>
            <a:endParaRPr/>
          </a:p>
        </p:txBody>
      </p:sp>
      <p:sp>
        <p:nvSpPr>
          <p:cNvPr id="132" name="Google Shape;132;p3"/>
          <p:cNvSpPr txBox="1"/>
          <p:nvPr/>
        </p:nvSpPr>
        <p:spPr>
          <a:xfrm>
            <a:off x="2166222" y="1943428"/>
            <a:ext cx="6788592"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rgbClr val="AC7BDC"/>
                </a:solidFill>
                <a:latin typeface="Helvetica Neue"/>
                <a:ea typeface="Helvetica Neue"/>
                <a:cs typeface="Helvetica Neue"/>
                <a:sym typeface="Helvetica Neue"/>
              </a:rPr>
              <a:t>Unidad 1 – Alfabetización financiera</a:t>
            </a:r>
            <a:endParaRPr sz="2800" b="1">
              <a:solidFill>
                <a:srgbClr val="AC7BDC"/>
              </a:solidFill>
              <a:latin typeface="Helvetica Neue"/>
              <a:ea typeface="Helvetica Neue"/>
              <a:cs typeface="Helvetica Neue"/>
              <a:sym typeface="Helvetica Neue"/>
            </a:endParaRPr>
          </a:p>
        </p:txBody>
      </p:sp>
      <p:sp>
        <p:nvSpPr>
          <p:cNvPr id="133" name="Google Shape;133;p3"/>
          <p:cNvSpPr txBox="1"/>
          <p:nvPr/>
        </p:nvSpPr>
        <p:spPr>
          <a:xfrm>
            <a:off x="2667000" y="6265089"/>
            <a:ext cx="1134122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134" name="Google Shape;134;p3"/>
          <p:cNvPicPr preferRelativeResize="0"/>
          <p:nvPr/>
        </p:nvPicPr>
        <p:blipFill rotWithShape="1">
          <a:blip r:embed="rId3">
            <a:alphaModFix/>
          </a:blip>
          <a:srcRect/>
          <a:stretch/>
        </p:blipFill>
        <p:spPr>
          <a:xfrm>
            <a:off x="940558" y="2098361"/>
            <a:ext cx="581024" cy="581024"/>
          </a:xfrm>
          <a:prstGeom prst="rect">
            <a:avLst/>
          </a:prstGeom>
          <a:noFill/>
          <a:ln>
            <a:noFill/>
          </a:ln>
        </p:spPr>
      </p:pic>
      <p:pic>
        <p:nvPicPr>
          <p:cNvPr id="135" name="Google Shape;135;p3"/>
          <p:cNvPicPr preferRelativeResize="0"/>
          <p:nvPr/>
        </p:nvPicPr>
        <p:blipFill rotWithShape="1">
          <a:blip r:embed="rId3">
            <a:alphaModFix/>
          </a:blip>
          <a:srcRect/>
          <a:stretch/>
        </p:blipFill>
        <p:spPr>
          <a:xfrm>
            <a:off x="940558" y="5522691"/>
            <a:ext cx="581024" cy="581024"/>
          </a:xfrm>
          <a:prstGeom prst="rect">
            <a:avLst/>
          </a:prstGeom>
          <a:noFill/>
          <a:ln>
            <a:noFill/>
          </a:ln>
        </p:spPr>
      </p:pic>
      <p:sp>
        <p:nvSpPr>
          <p:cNvPr id="136" name="Google Shape;136;p3"/>
          <p:cNvSpPr txBox="1"/>
          <p:nvPr/>
        </p:nvSpPr>
        <p:spPr>
          <a:xfrm>
            <a:off x="2166221" y="5572630"/>
            <a:ext cx="8610600"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rgbClr val="AC7BDC"/>
                </a:solidFill>
                <a:latin typeface="Helvetica Neue"/>
                <a:ea typeface="Helvetica Neue"/>
                <a:cs typeface="Helvetica Neue"/>
                <a:sym typeface="Helvetica Neue"/>
              </a:rPr>
              <a:t>Unidad 2 – Medios alternativos al crédito</a:t>
            </a:r>
            <a:endParaRPr sz="2800" b="1">
              <a:solidFill>
                <a:srgbClr val="AC7BDC"/>
              </a:solidFill>
              <a:latin typeface="Helvetica Neue"/>
              <a:ea typeface="Helvetica Neue"/>
              <a:cs typeface="Helvetica Neue"/>
              <a:sym typeface="Helvetica Neue"/>
            </a:endParaRPr>
          </a:p>
        </p:txBody>
      </p:sp>
      <p:sp>
        <p:nvSpPr>
          <p:cNvPr id="137" name="Google Shape;137;p3"/>
          <p:cNvSpPr/>
          <p:nvPr/>
        </p:nvSpPr>
        <p:spPr>
          <a:xfrm>
            <a:off x="2166221" y="6152300"/>
            <a:ext cx="8349379"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Sección 1: 	Crowdfunding</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Sección 1.1:	Cómo empezar una campana de crowdfunding</a:t>
            </a:r>
            <a:endParaRPr/>
          </a:p>
          <a:p>
            <a:pPr marL="0" marR="0" lvl="0" indent="0" algn="l" rtl="0">
              <a:spcBef>
                <a:spcPts val="0"/>
              </a:spcBef>
              <a:spcAft>
                <a:spcPts val="0"/>
              </a:spcAft>
              <a:buNone/>
            </a:pPr>
            <a:r>
              <a:rPr lang="en-US" sz="2400" b="1">
                <a:solidFill>
                  <a:schemeClr val="dk1"/>
                </a:solidFill>
                <a:latin typeface="Calibri"/>
                <a:ea typeface="Calibri"/>
                <a:cs typeface="Calibri"/>
                <a:sym typeface="Calibri"/>
              </a:rPr>
              <a:t>Sección 2: 	Business Angels y capital riesgo</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Sección 2.1: 	Red de apoyo de la UE</a:t>
            </a:r>
            <a:endParaRPr/>
          </a:p>
          <a:p>
            <a:pPr marL="0" marR="0" lvl="0" indent="0" algn="l" rtl="0">
              <a:spcBef>
                <a:spcPts val="0"/>
              </a:spcBef>
              <a:spcAft>
                <a:spcPts val="0"/>
              </a:spcAft>
              <a:buNone/>
            </a:pPr>
            <a:r>
              <a:rPr lang="en-US" sz="2400" b="1">
                <a:solidFill>
                  <a:schemeClr val="dk1"/>
                </a:solidFill>
                <a:latin typeface="Calibri"/>
                <a:ea typeface="Calibri"/>
                <a:cs typeface="Calibri"/>
                <a:sym typeface="Calibri"/>
              </a:rPr>
              <a:t>Sección 3: </a:t>
            </a:r>
            <a:r>
              <a:rPr lang="en-US" sz="2400">
                <a:solidFill>
                  <a:schemeClr val="dk1"/>
                </a:solidFill>
                <a:latin typeface="Calibri"/>
                <a:ea typeface="Calibri"/>
                <a:cs typeface="Calibri"/>
                <a:sym typeface="Calibri"/>
              </a:rPr>
              <a:t>	</a:t>
            </a:r>
            <a:r>
              <a:rPr lang="en-US" sz="2400" b="1">
                <a:solidFill>
                  <a:schemeClr val="dk1"/>
                </a:solidFill>
                <a:latin typeface="Calibri"/>
                <a:ea typeface="Calibri"/>
                <a:cs typeface="Calibri"/>
                <a:sym typeface="Calibri"/>
              </a:rPr>
              <a:t>Subvenciones</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Sección 3.1:	Subvenciones de la UE, dos ejemplos</a:t>
            </a:r>
            <a:endParaRPr sz="2400">
              <a:solidFill>
                <a:schemeClr val="dk1"/>
              </a:solidFill>
              <a:latin typeface="Calibri"/>
              <a:ea typeface="Calibri"/>
              <a:cs typeface="Calibri"/>
              <a:sym typeface="Calibri"/>
            </a:endParaRPr>
          </a:p>
        </p:txBody>
      </p:sp>
      <p:sp>
        <p:nvSpPr>
          <p:cNvPr id="138" name="Google Shape;138;p3"/>
          <p:cNvSpPr txBox="1"/>
          <p:nvPr/>
        </p:nvSpPr>
        <p:spPr>
          <a:xfrm>
            <a:off x="2166220" y="2517849"/>
            <a:ext cx="9878635" cy="26776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Sección 1:	</a:t>
            </a:r>
            <a:r>
              <a:rPr lang="es-ES" sz="2400" b="1">
                <a:solidFill>
                  <a:schemeClr val="dk1"/>
                </a:solidFill>
                <a:latin typeface="Calibri"/>
                <a:ea typeface="Calibri"/>
                <a:cs typeface="Calibri"/>
                <a:sym typeface="Calibri"/>
              </a:rPr>
              <a:t> Función y estructura del espíritu empresarial</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Sección 1.1: 	Selección de una idea de negocio</a:t>
            </a:r>
            <a:endParaRPr sz="24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b="1">
                <a:solidFill>
                  <a:schemeClr val="dk1"/>
                </a:solidFill>
                <a:latin typeface="Calibri"/>
                <a:ea typeface="Calibri"/>
                <a:cs typeface="Calibri"/>
                <a:sym typeface="Calibri"/>
              </a:rPr>
              <a:t>Sección 2:</a:t>
            </a:r>
            <a:r>
              <a:rPr lang="en-US" sz="2400">
                <a:solidFill>
                  <a:schemeClr val="dk1"/>
                </a:solidFill>
                <a:latin typeface="Calibri"/>
                <a:ea typeface="Calibri"/>
                <a:cs typeface="Calibri"/>
                <a:sym typeface="Calibri"/>
              </a:rPr>
              <a:t> 	</a:t>
            </a:r>
            <a:r>
              <a:rPr lang="en-US" sz="2400" b="1">
                <a:solidFill>
                  <a:schemeClr val="dk1"/>
                </a:solidFill>
                <a:latin typeface="Calibri"/>
                <a:ea typeface="Calibri"/>
                <a:cs typeface="Calibri"/>
                <a:sym typeface="Calibri"/>
              </a:rPr>
              <a:t>Dinero y transacciones</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Sección2.1: 	Planificar y gestionar las finanzas</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Sección 2.2:      Financiación de capital frente a financiación de deuda</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b="1">
                <a:solidFill>
                  <a:schemeClr val="dk1"/>
                </a:solidFill>
                <a:latin typeface="Calibri"/>
                <a:ea typeface="Calibri"/>
                <a:cs typeface="Calibri"/>
                <a:sym typeface="Calibri"/>
              </a:rPr>
              <a:t>Sección 3:</a:t>
            </a:r>
            <a:r>
              <a:rPr lang="en-US" sz="2400">
                <a:solidFill>
                  <a:schemeClr val="dk1"/>
                </a:solidFill>
                <a:latin typeface="Calibri"/>
                <a:ea typeface="Calibri"/>
                <a:cs typeface="Calibri"/>
                <a:sym typeface="Calibri"/>
              </a:rPr>
              <a:t> 	</a:t>
            </a:r>
            <a:r>
              <a:rPr lang="en-US" sz="2400" b="1">
                <a:solidFill>
                  <a:schemeClr val="dk1"/>
                </a:solidFill>
                <a:latin typeface="Calibri"/>
                <a:ea typeface="Calibri"/>
                <a:cs typeface="Calibri"/>
                <a:sym typeface="Calibri"/>
              </a:rPr>
              <a:t>Riesgos y recompensas</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Sección3.1:</a:t>
            </a:r>
            <a:r>
              <a:rPr lang="en-US" sz="2400" b="1">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Red de seguridad financiera</a:t>
            </a:r>
            <a:endParaRPr sz="2400">
              <a:solidFill>
                <a:schemeClr val="dk1"/>
              </a:solidFill>
              <a:latin typeface="Calibri"/>
              <a:ea typeface="Calibri"/>
              <a:cs typeface="Calibri"/>
              <a:sym typeface="Calibri"/>
            </a:endParaRPr>
          </a:p>
        </p:txBody>
      </p:sp>
      <p:sp>
        <p:nvSpPr>
          <p:cNvPr id="139" name="Google Shape;139;p3"/>
          <p:cNvSpPr txBox="1"/>
          <p:nvPr/>
        </p:nvSpPr>
        <p:spPr>
          <a:xfrm>
            <a:off x="10668000" y="4676663"/>
            <a:ext cx="7467600" cy="1631175"/>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rgbClr val="AC7BDC"/>
                </a:solidFill>
                <a:latin typeface="Helvetica Neue"/>
                <a:ea typeface="Helvetica Neue"/>
                <a:cs typeface="Helvetica Neue"/>
                <a:sym typeface="Helvetica Neue"/>
              </a:rPr>
              <a:t>Herramientas extra</a:t>
            </a:r>
            <a:endParaRPr/>
          </a:p>
          <a:p>
            <a:pPr marL="0" marR="0" lvl="0" indent="0" algn="just" rtl="0">
              <a:spcBef>
                <a:spcPts val="0"/>
              </a:spcBef>
              <a:spcAft>
                <a:spcPts val="0"/>
              </a:spcAft>
              <a:buNone/>
            </a:pPr>
            <a:r>
              <a:rPr lang="es-ES" sz="2400">
                <a:solidFill>
                  <a:schemeClr val="dk1"/>
                </a:solidFill>
                <a:latin typeface="Calibri"/>
                <a:ea typeface="Calibri"/>
                <a:cs typeface="Calibri"/>
                <a:sym typeface="Calibri"/>
              </a:rPr>
              <a:t>Base de datos de la UE para buscar oportunidades de financiación</a:t>
            </a:r>
            <a:r>
              <a:rPr lang="en-US" sz="2400">
                <a:solidFill>
                  <a:schemeClr val="dk1"/>
                </a:solidFill>
                <a:latin typeface="Calibri"/>
                <a:ea typeface="Calibri"/>
                <a:cs typeface="Calibri"/>
                <a:sym typeface="Calibri"/>
              </a:rPr>
              <a:t>:</a:t>
            </a:r>
            <a:endParaRPr/>
          </a:p>
          <a:p>
            <a:pPr marL="0" marR="0" lvl="0" indent="0" algn="just" rtl="0">
              <a:spcBef>
                <a:spcPts val="0"/>
              </a:spcBef>
              <a:spcAft>
                <a:spcPts val="0"/>
              </a:spcAft>
              <a:buNone/>
            </a:pPr>
            <a:r>
              <a:rPr lang="en-US" sz="2400" i="1">
                <a:solidFill>
                  <a:schemeClr val="dk1"/>
                </a:solidFill>
                <a:latin typeface="Calibri"/>
                <a:ea typeface="Calibri"/>
                <a:cs typeface="Calibri"/>
                <a:sym typeface="Calibri"/>
              </a:rPr>
              <a:t>Your Europe Business – The “Access to Finance” tool </a:t>
            </a:r>
            <a:endParaRPr sz="2400" i="1">
              <a:solidFill>
                <a:schemeClr val="dk1"/>
              </a:solidFill>
              <a:latin typeface="Calibri"/>
              <a:ea typeface="Calibri"/>
              <a:cs typeface="Calibri"/>
              <a:sym typeface="Calibri"/>
            </a:endParaRPr>
          </a:p>
        </p:txBody>
      </p:sp>
      <p:pic>
        <p:nvPicPr>
          <p:cNvPr id="140" name="Google Shape;140;p3"/>
          <p:cNvPicPr preferRelativeResize="0"/>
          <p:nvPr/>
        </p:nvPicPr>
        <p:blipFill rotWithShape="1">
          <a:blip r:embed="rId3">
            <a:alphaModFix/>
          </a:blip>
          <a:srcRect/>
          <a:stretch/>
        </p:blipFill>
        <p:spPr>
          <a:xfrm>
            <a:off x="9934576" y="4461556"/>
            <a:ext cx="581024" cy="5810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p:nvPr/>
        </p:nvSpPr>
        <p:spPr>
          <a:xfrm>
            <a:off x="533400" y="571500"/>
            <a:ext cx="15090228"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1. Alfabetización financiera– </a:t>
            </a:r>
            <a:r>
              <a:rPr lang="es-ES" sz="4000" b="1" i="1">
                <a:solidFill>
                  <a:srgbClr val="FD4FB4"/>
                </a:solidFill>
                <a:latin typeface="Calibri"/>
                <a:ea typeface="Calibri"/>
                <a:cs typeface="Calibri"/>
                <a:sym typeface="Calibri"/>
              </a:rPr>
              <a:t>Función y estructura del espíritu empresarial</a:t>
            </a:r>
            <a:endParaRPr sz="4000" b="1" i="1">
              <a:solidFill>
                <a:srgbClr val="FD4FB4"/>
              </a:solidFill>
              <a:latin typeface="Calibri"/>
              <a:ea typeface="Calibri"/>
              <a:cs typeface="Calibri"/>
              <a:sym typeface="Calibri"/>
            </a:endParaRPr>
          </a:p>
          <a:p>
            <a:pPr marL="0" marR="0" lvl="0" indent="0" algn="l" rtl="0">
              <a:spcBef>
                <a:spcPts val="0"/>
              </a:spcBef>
              <a:spcAft>
                <a:spcPts val="0"/>
              </a:spcAft>
              <a:buNone/>
            </a:pPr>
            <a:r>
              <a:rPr lang="en-US" sz="4000" b="1">
                <a:solidFill>
                  <a:srgbClr val="FD4FB4"/>
                </a:solidFill>
                <a:latin typeface="Calibri"/>
                <a:ea typeface="Calibri"/>
                <a:cs typeface="Calibri"/>
                <a:sym typeface="Calibri"/>
              </a:rPr>
              <a:t> </a:t>
            </a:r>
            <a:endParaRPr sz="4000" b="1">
              <a:solidFill>
                <a:srgbClr val="FD4FB4"/>
              </a:solidFill>
              <a:latin typeface="Calibri"/>
              <a:ea typeface="Calibri"/>
              <a:cs typeface="Calibri"/>
              <a:sym typeface="Calibri"/>
            </a:endParaRPr>
          </a:p>
        </p:txBody>
      </p:sp>
      <p:sp>
        <p:nvSpPr>
          <p:cNvPr id="146" name="Google Shape;146;p4"/>
          <p:cNvSpPr txBox="1"/>
          <p:nvPr/>
        </p:nvSpPr>
        <p:spPr>
          <a:xfrm>
            <a:off x="914400" y="2536941"/>
            <a:ext cx="13182600" cy="569382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a:solidFill>
                  <a:schemeClr val="dk1"/>
                </a:solidFill>
                <a:latin typeface="Calibri"/>
                <a:ea typeface="Calibri"/>
                <a:cs typeface="Calibri"/>
                <a:sym typeface="Calibri"/>
              </a:rPr>
              <a:t>El espíritu empresarial es la capacidad y la voluntad de crear, planificar y gestionar una operación empresarial, incluidas todas sus incertidumbres, con el objetivo de obtener beneficios. La creación de nuevas empresas es el ejemplo más conocido de espíritu empresarial.</a:t>
            </a:r>
          </a:p>
          <a:p>
            <a:pPr marL="0" marR="0" lvl="0" indent="0" algn="just" rtl="0">
              <a:spcBef>
                <a:spcPts val="0"/>
              </a:spcBef>
              <a:spcAft>
                <a:spcPts val="0"/>
              </a:spcAft>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4 Tipos de emprendimiento:</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b="1">
                <a:solidFill>
                  <a:schemeClr val="dk1"/>
                </a:solidFill>
                <a:latin typeface="Calibri"/>
                <a:ea typeface="Calibri"/>
                <a:cs typeface="Calibri"/>
                <a:sym typeface="Calibri"/>
              </a:rPr>
              <a:t>Emprendimiento en pequeñas empresas</a:t>
            </a:r>
          </a:p>
          <a:p>
            <a:pPr marL="457200" marR="0" lvl="0" indent="-457200" algn="l" rtl="0">
              <a:spcBef>
                <a:spcPts val="0"/>
              </a:spcBef>
              <a:spcAft>
                <a:spcPts val="0"/>
              </a:spcAft>
              <a:buClr>
                <a:schemeClr val="dk1"/>
              </a:buClr>
              <a:buSzPts val="2800"/>
              <a:buFont typeface="Arial"/>
              <a:buChar char="•"/>
            </a:pPr>
            <a:r>
              <a:rPr lang="en-US" sz="2800" b="1">
                <a:solidFill>
                  <a:schemeClr val="dk1"/>
                </a:solidFill>
                <a:latin typeface="Calibri"/>
                <a:ea typeface="Calibri"/>
                <a:cs typeface="Calibri"/>
                <a:sym typeface="Calibri"/>
              </a:rPr>
              <a:t>Emprendimiento de start-up escalables</a:t>
            </a:r>
          </a:p>
          <a:p>
            <a:pPr marL="457200" marR="0" lvl="0" indent="-457200" algn="l" rtl="0">
              <a:spcBef>
                <a:spcPts val="0"/>
              </a:spcBef>
              <a:spcAft>
                <a:spcPts val="0"/>
              </a:spcAft>
              <a:buClr>
                <a:schemeClr val="dk1"/>
              </a:buClr>
              <a:buSzPts val="2800"/>
              <a:buFont typeface="Arial"/>
              <a:buChar char="•"/>
            </a:pPr>
            <a:r>
              <a:rPr lang="en-US" sz="2800" b="1">
                <a:solidFill>
                  <a:schemeClr val="dk1"/>
                </a:solidFill>
                <a:latin typeface="Calibri"/>
                <a:ea typeface="Calibri"/>
                <a:cs typeface="Calibri"/>
                <a:sym typeface="Calibri"/>
              </a:rPr>
              <a:t>Emprendimiento en grandes empresas</a:t>
            </a:r>
          </a:p>
          <a:p>
            <a:pPr marL="457200" marR="0" lvl="0" indent="-457200" algn="l" rtl="0">
              <a:spcBef>
                <a:spcPts val="0"/>
              </a:spcBef>
              <a:spcAft>
                <a:spcPts val="0"/>
              </a:spcAft>
              <a:buClr>
                <a:schemeClr val="dk1"/>
              </a:buClr>
              <a:buSzPts val="2800"/>
              <a:buFont typeface="Arial"/>
              <a:buChar char="•"/>
            </a:pPr>
            <a:r>
              <a:rPr lang="en-US" sz="2800" b="1">
                <a:solidFill>
                  <a:schemeClr val="dk1"/>
                </a:solidFill>
                <a:latin typeface="Calibri"/>
                <a:ea typeface="Calibri"/>
                <a:cs typeface="Calibri"/>
                <a:sym typeface="Calibri"/>
              </a:rPr>
              <a:t>Emprendimiento social</a:t>
            </a:r>
            <a:endParaRPr lang="en-US"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lang="en-US" sz="2800">
              <a:solidFill>
                <a:schemeClr val="dk1"/>
              </a:solidFill>
              <a:latin typeface="Calibri"/>
              <a:ea typeface="Calibri"/>
              <a:cs typeface="Calibri"/>
              <a:sym typeface="Calibri"/>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p:txBody>
      </p:sp>
      <p:pic>
        <p:nvPicPr>
          <p:cNvPr id="147" name="Google Shape;147;p4"/>
          <p:cNvPicPr preferRelativeResize="0"/>
          <p:nvPr/>
        </p:nvPicPr>
        <p:blipFill>
          <a:blip r:embed="rId3">
            <a:alphaModFix/>
          </a:blip>
          <a:stretch>
            <a:fillRect/>
          </a:stretch>
        </p:blipFill>
        <p:spPr>
          <a:xfrm>
            <a:off x="10588125" y="4526775"/>
            <a:ext cx="7447225" cy="2933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
          <p:cNvSpPr txBox="1"/>
          <p:nvPr/>
        </p:nvSpPr>
        <p:spPr>
          <a:xfrm>
            <a:off x="533400" y="571500"/>
            <a:ext cx="1249680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1. Alfabetización financiera </a:t>
            </a:r>
            <a:r>
              <a:rPr lang="en-US" sz="4000" b="1" i="1">
                <a:solidFill>
                  <a:srgbClr val="FD4FB4"/>
                </a:solidFill>
                <a:latin typeface="Calibri"/>
                <a:ea typeface="Calibri"/>
                <a:cs typeface="Calibri"/>
                <a:sym typeface="Calibri"/>
              </a:rPr>
              <a:t>– Selección de idea de negocio</a:t>
            </a:r>
            <a:endParaRPr sz="4000" b="1" i="1">
              <a:solidFill>
                <a:srgbClr val="FD4FB4"/>
              </a:solidFill>
              <a:latin typeface="Calibri"/>
              <a:ea typeface="Calibri"/>
              <a:cs typeface="Calibri"/>
              <a:sym typeface="Calibri"/>
            </a:endParaRPr>
          </a:p>
          <a:p>
            <a:pPr marL="0" marR="0" lvl="0" indent="0" algn="l" rtl="0">
              <a:spcBef>
                <a:spcPts val="0"/>
              </a:spcBef>
              <a:spcAft>
                <a:spcPts val="0"/>
              </a:spcAft>
              <a:buNone/>
            </a:pPr>
            <a:endParaRPr sz="4000" b="1">
              <a:solidFill>
                <a:srgbClr val="FD4FB4"/>
              </a:solidFill>
              <a:latin typeface="Calibri"/>
              <a:ea typeface="Calibri"/>
              <a:cs typeface="Calibri"/>
              <a:sym typeface="Calibri"/>
            </a:endParaRPr>
          </a:p>
        </p:txBody>
      </p:sp>
      <p:sp>
        <p:nvSpPr>
          <p:cNvPr id="153" name="Google Shape;153;p5"/>
          <p:cNvSpPr/>
          <p:nvPr/>
        </p:nvSpPr>
        <p:spPr>
          <a:xfrm>
            <a:off x="1143000" y="2019300"/>
            <a:ext cx="10972800" cy="2246729"/>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000000"/>
              </a:buClr>
              <a:buSzPts val="2800"/>
              <a:buFont typeface="Arial"/>
              <a:buChar char="•"/>
            </a:pPr>
            <a:r>
              <a:rPr lang="es-ES" sz="2800">
                <a:solidFill>
                  <a:srgbClr val="000000"/>
                </a:solidFill>
                <a:latin typeface="Calibri"/>
                <a:ea typeface="Calibri"/>
                <a:cs typeface="Calibri"/>
                <a:sym typeface="Calibri"/>
              </a:rPr>
              <a:t>Definir metas</a:t>
            </a:r>
          </a:p>
          <a:p>
            <a:pPr marL="571500" marR="0" lvl="0" indent="-571500" algn="l" rtl="0">
              <a:spcBef>
                <a:spcPts val="0"/>
              </a:spcBef>
              <a:spcAft>
                <a:spcPts val="0"/>
              </a:spcAft>
              <a:buClr>
                <a:srgbClr val="000000"/>
              </a:buClr>
              <a:buSzPts val="2800"/>
              <a:buFont typeface="Arial"/>
              <a:buChar char="•"/>
            </a:pPr>
            <a:r>
              <a:rPr lang="es-ES" sz="2800">
                <a:solidFill>
                  <a:srgbClr val="000000"/>
                </a:solidFill>
                <a:latin typeface="Calibri"/>
                <a:ea typeface="Calibri"/>
                <a:cs typeface="Calibri"/>
                <a:sym typeface="Calibri"/>
              </a:rPr>
              <a:t>Determinar los objetivos para alcanzar las metas             </a:t>
            </a:r>
          </a:p>
          <a:p>
            <a:pPr marL="571500" marR="0" lvl="0" indent="-571500" algn="l" rtl="0">
              <a:spcBef>
                <a:spcPts val="0"/>
              </a:spcBef>
              <a:spcAft>
                <a:spcPts val="0"/>
              </a:spcAft>
              <a:buClr>
                <a:srgbClr val="000000"/>
              </a:buClr>
              <a:buSzPts val="2800"/>
              <a:buFont typeface="Arial"/>
              <a:buChar char="•"/>
            </a:pPr>
            <a:r>
              <a:rPr lang="es-ES" sz="2800">
                <a:solidFill>
                  <a:srgbClr val="000000"/>
                </a:solidFill>
                <a:latin typeface="Calibri"/>
                <a:ea typeface="Calibri"/>
                <a:cs typeface="Calibri"/>
                <a:sym typeface="Calibri"/>
              </a:rPr>
              <a:t>Evaluar los recursos y tomar decisiones</a:t>
            </a:r>
          </a:p>
          <a:p>
            <a:pPr marL="571500" marR="0" lvl="0" indent="-571500" algn="l" rtl="0">
              <a:spcBef>
                <a:spcPts val="0"/>
              </a:spcBef>
              <a:spcAft>
                <a:spcPts val="0"/>
              </a:spcAft>
              <a:buClr>
                <a:srgbClr val="000000"/>
              </a:buClr>
              <a:buSzPts val="2800"/>
              <a:buFont typeface="Arial"/>
              <a:buChar char="•"/>
            </a:pPr>
            <a:r>
              <a:rPr lang="es-ES" sz="2800">
                <a:solidFill>
                  <a:srgbClr val="000000"/>
                </a:solidFill>
                <a:latin typeface="Calibri"/>
                <a:ea typeface="Calibri"/>
                <a:cs typeface="Calibri"/>
                <a:sym typeface="Calibri"/>
              </a:rPr>
              <a:t>Crear planes de contingencia para gestionar los cambios</a:t>
            </a:r>
          </a:p>
          <a:p>
            <a:pPr marL="571500" marR="0" lvl="0" indent="-571500" algn="l" rtl="0">
              <a:spcBef>
                <a:spcPts val="0"/>
              </a:spcBef>
              <a:spcAft>
                <a:spcPts val="0"/>
              </a:spcAft>
              <a:buClr>
                <a:srgbClr val="000000"/>
              </a:buClr>
              <a:buSzPts val="2800"/>
              <a:buFont typeface="Arial"/>
              <a:buChar char="•"/>
            </a:pPr>
            <a:r>
              <a:rPr lang="es-ES" sz="2800">
                <a:solidFill>
                  <a:srgbClr val="000000"/>
                </a:solidFill>
                <a:latin typeface="Calibri"/>
                <a:ea typeface="Calibri"/>
                <a:cs typeface="Calibri"/>
                <a:sym typeface="Calibri"/>
              </a:rPr>
              <a:t>Evaluar racionalmente la viabilidad operativa y financiera</a:t>
            </a:r>
            <a:endParaRPr/>
          </a:p>
        </p:txBody>
      </p:sp>
      <p:pic>
        <p:nvPicPr>
          <p:cNvPr id="154" name="Google Shape;154;p5"/>
          <p:cNvPicPr preferRelativeResize="0"/>
          <p:nvPr/>
        </p:nvPicPr>
        <p:blipFill rotWithShape="1">
          <a:blip r:embed="rId3">
            <a:alphaModFix/>
          </a:blip>
          <a:srcRect/>
          <a:stretch/>
        </p:blipFill>
        <p:spPr>
          <a:xfrm>
            <a:off x="10591800" y="4533900"/>
            <a:ext cx="7384688" cy="400349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p:nvPr/>
        </p:nvSpPr>
        <p:spPr>
          <a:xfrm>
            <a:off x="533400" y="571500"/>
            <a:ext cx="124968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1. Alfabetización financiera </a:t>
            </a:r>
            <a:r>
              <a:rPr lang="en-US" sz="4000" b="1" i="1">
                <a:solidFill>
                  <a:srgbClr val="FD4FB4"/>
                </a:solidFill>
                <a:latin typeface="Calibri"/>
                <a:ea typeface="Calibri"/>
                <a:cs typeface="Calibri"/>
                <a:sym typeface="Calibri"/>
              </a:rPr>
              <a:t>– Dinero y transacciones </a:t>
            </a:r>
            <a:endParaRPr sz="4000" b="1">
              <a:solidFill>
                <a:srgbClr val="FD4FB4"/>
              </a:solidFill>
              <a:latin typeface="Calibri"/>
              <a:ea typeface="Calibri"/>
              <a:cs typeface="Calibri"/>
              <a:sym typeface="Calibri"/>
            </a:endParaRPr>
          </a:p>
        </p:txBody>
      </p:sp>
      <p:sp>
        <p:nvSpPr>
          <p:cNvPr id="160" name="Google Shape;160;p6"/>
          <p:cNvSpPr/>
          <p:nvPr/>
        </p:nvSpPr>
        <p:spPr>
          <a:xfrm>
            <a:off x="838200" y="2552700"/>
            <a:ext cx="16764000"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a:solidFill>
                  <a:srgbClr val="000000"/>
                </a:solidFill>
                <a:latin typeface="Calibri"/>
                <a:ea typeface="Calibri"/>
                <a:cs typeface="Calibri"/>
                <a:sym typeface="Calibri"/>
              </a:rPr>
              <a:t>Según la definición de Transacción, es un acuerdo finalizado entre una persona vendedora y una compradora para transferir bienes, servicios o activos financieros a cambio de dinero se conoce como transacción.</a:t>
            </a:r>
            <a:endParaRPr sz="2800" b="1">
              <a:solidFill>
                <a:srgbClr val="000000"/>
              </a:solidFill>
              <a:latin typeface="Calibri"/>
              <a:ea typeface="Calibri"/>
              <a:cs typeface="Calibri"/>
              <a:sym typeface="Calibri"/>
            </a:endParaRPr>
          </a:p>
        </p:txBody>
      </p:sp>
      <p:sp>
        <p:nvSpPr>
          <p:cNvPr id="161" name="Google Shape;161;p6"/>
          <p:cNvSpPr/>
          <p:nvPr/>
        </p:nvSpPr>
        <p:spPr>
          <a:xfrm>
            <a:off x="2819400" y="4229100"/>
            <a:ext cx="6172200" cy="3962400"/>
          </a:xfrm>
          <a:prstGeom prst="rightArrow">
            <a:avLst>
              <a:gd name="adj1" fmla="val 50000"/>
              <a:gd name="adj2" fmla="val 50000"/>
            </a:avLst>
          </a:prstGeom>
          <a:noFill/>
          <a:ln w="57150" cap="flat" cmpd="sng">
            <a:solidFill>
              <a:srgbClr val="AC7BD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3600" b="1">
                <a:solidFill>
                  <a:schemeClr val="dk1"/>
                </a:solidFill>
                <a:latin typeface="Calibri"/>
                <a:ea typeface="Calibri"/>
                <a:cs typeface="Calibri"/>
                <a:sym typeface="Calibri"/>
              </a:rPr>
              <a:t>Transacción en efectivo</a:t>
            </a:r>
            <a:endParaRPr/>
          </a:p>
          <a:p>
            <a:pPr marL="0" marR="0" lvl="0" indent="0" algn="ctr" rtl="0">
              <a:spcBef>
                <a:spcPts val="0"/>
              </a:spcBef>
              <a:spcAft>
                <a:spcPts val="0"/>
              </a:spcAft>
              <a:buNone/>
            </a:pPr>
            <a:r>
              <a:rPr lang="en-US" sz="3600" b="1">
                <a:solidFill>
                  <a:schemeClr val="dk1"/>
                </a:solidFill>
                <a:latin typeface="Calibri"/>
                <a:ea typeface="Calibri"/>
                <a:cs typeface="Calibri"/>
                <a:sym typeface="Calibri"/>
              </a:rPr>
              <a:t>y</a:t>
            </a:r>
            <a:endParaRPr/>
          </a:p>
          <a:p>
            <a:pPr marL="0" marR="0" lvl="0" indent="0" algn="ctr" rtl="0">
              <a:spcBef>
                <a:spcPts val="0"/>
              </a:spcBef>
              <a:spcAft>
                <a:spcPts val="0"/>
              </a:spcAft>
              <a:buNone/>
            </a:pPr>
            <a:r>
              <a:rPr lang="en-US" sz="3600" b="1">
                <a:solidFill>
                  <a:schemeClr val="dk1"/>
                </a:solidFill>
                <a:latin typeface="Calibri"/>
                <a:ea typeface="Calibri"/>
                <a:cs typeface="Calibri"/>
                <a:sym typeface="Calibri"/>
              </a:rPr>
              <a:t>Transacción de crédito</a:t>
            </a:r>
            <a:endParaRPr sz="3600" b="1">
              <a:solidFill>
                <a:schemeClr val="dk1"/>
              </a:solidFill>
              <a:latin typeface="Calibri"/>
              <a:ea typeface="Calibri"/>
              <a:cs typeface="Calibri"/>
              <a:sym typeface="Calibri"/>
            </a:endParaRPr>
          </a:p>
        </p:txBody>
      </p:sp>
      <p:sp>
        <p:nvSpPr>
          <p:cNvPr id="162" name="Google Shape;162;p6"/>
          <p:cNvSpPr/>
          <p:nvPr/>
        </p:nvSpPr>
        <p:spPr>
          <a:xfrm>
            <a:off x="1460934" y="5335607"/>
            <a:ext cx="1614488" cy="1616036"/>
          </a:xfrm>
          <a:prstGeom prst="ellipse">
            <a:avLst/>
          </a:prstGeom>
          <a:solidFill>
            <a:srgbClr val="AC7BDC"/>
          </a:solidFill>
          <a:ln w="57150" cap="flat" cmpd="sng">
            <a:solidFill>
              <a:srgbClr val="AC7BD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800" b="1">
                <a:solidFill>
                  <a:schemeClr val="lt1"/>
                </a:solidFill>
                <a:latin typeface="Calibri"/>
                <a:ea typeface="Calibri"/>
                <a:cs typeface="Calibri"/>
                <a:sym typeface="Calibri"/>
              </a:rPr>
              <a:t>1</a:t>
            </a:r>
            <a:endParaRPr/>
          </a:p>
        </p:txBody>
      </p:sp>
      <p:sp>
        <p:nvSpPr>
          <p:cNvPr id="163" name="Google Shape;163;p6"/>
          <p:cNvSpPr/>
          <p:nvPr/>
        </p:nvSpPr>
        <p:spPr>
          <a:xfrm>
            <a:off x="11049000" y="4252912"/>
            <a:ext cx="6172200" cy="3962400"/>
          </a:xfrm>
          <a:prstGeom prst="rightArrow">
            <a:avLst>
              <a:gd name="adj1" fmla="val 50000"/>
              <a:gd name="adj2" fmla="val 50000"/>
            </a:avLst>
          </a:prstGeom>
          <a:noFill/>
          <a:ln w="57150" cap="flat" cmpd="sng">
            <a:solidFill>
              <a:srgbClr val="AC7BD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dk1"/>
                </a:solidFill>
                <a:latin typeface="Calibri"/>
                <a:ea typeface="Calibri"/>
                <a:cs typeface="Calibri"/>
                <a:sym typeface="Calibri"/>
              </a:rPr>
              <a:t>Transacción interna</a:t>
            </a:r>
            <a:endParaRPr/>
          </a:p>
          <a:p>
            <a:pPr marL="0" marR="0" lvl="0" indent="0" algn="ctr" rtl="0">
              <a:spcBef>
                <a:spcPts val="0"/>
              </a:spcBef>
              <a:spcAft>
                <a:spcPts val="0"/>
              </a:spcAft>
              <a:buNone/>
            </a:pPr>
            <a:r>
              <a:rPr lang="en-US" sz="3600" b="1">
                <a:solidFill>
                  <a:schemeClr val="dk1"/>
                </a:solidFill>
                <a:latin typeface="Calibri"/>
                <a:ea typeface="Calibri"/>
                <a:cs typeface="Calibri"/>
                <a:sym typeface="Calibri"/>
              </a:rPr>
              <a:t>y</a:t>
            </a:r>
            <a:endParaRPr/>
          </a:p>
          <a:p>
            <a:pPr marL="0" marR="0" lvl="0" indent="0" algn="ctr" rtl="0">
              <a:spcBef>
                <a:spcPts val="0"/>
              </a:spcBef>
              <a:spcAft>
                <a:spcPts val="0"/>
              </a:spcAft>
              <a:buNone/>
            </a:pPr>
            <a:r>
              <a:rPr lang="en-US" sz="3600" b="1">
                <a:solidFill>
                  <a:schemeClr val="dk1"/>
                </a:solidFill>
                <a:latin typeface="Calibri"/>
                <a:ea typeface="Calibri"/>
                <a:cs typeface="Calibri"/>
                <a:sym typeface="Calibri"/>
              </a:rPr>
              <a:t>Transacción externa</a:t>
            </a:r>
            <a:endParaRPr sz="3600" b="1">
              <a:solidFill>
                <a:schemeClr val="dk1"/>
              </a:solidFill>
              <a:latin typeface="Calibri"/>
              <a:ea typeface="Calibri"/>
              <a:cs typeface="Calibri"/>
              <a:sym typeface="Calibri"/>
            </a:endParaRPr>
          </a:p>
        </p:txBody>
      </p:sp>
      <p:sp>
        <p:nvSpPr>
          <p:cNvPr id="164" name="Google Shape;164;p6"/>
          <p:cNvSpPr/>
          <p:nvPr/>
        </p:nvSpPr>
        <p:spPr>
          <a:xfrm>
            <a:off x="9829800" y="5426094"/>
            <a:ext cx="1614488" cy="1616036"/>
          </a:xfrm>
          <a:prstGeom prst="ellipse">
            <a:avLst/>
          </a:prstGeom>
          <a:solidFill>
            <a:srgbClr val="AC7BDC"/>
          </a:solidFill>
          <a:ln w="57150" cap="flat" cmpd="sng">
            <a:solidFill>
              <a:srgbClr val="AC7BD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800" b="1">
                <a:solidFill>
                  <a:schemeClr val="lt1"/>
                </a:solidFill>
                <a:latin typeface="Calibri"/>
                <a:ea typeface="Calibri"/>
                <a:cs typeface="Calibri"/>
                <a:sym typeface="Calibri"/>
              </a:rPr>
              <a:t>2</a:t>
            </a:r>
            <a:endParaRPr sz="8800" b="1">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p:nvPr/>
        </p:nvSpPr>
        <p:spPr>
          <a:xfrm>
            <a:off x="533400" y="571500"/>
            <a:ext cx="13702862"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1. Alfabetización financiera </a:t>
            </a:r>
            <a:r>
              <a:rPr lang="en-US" sz="4000" b="1" i="1">
                <a:solidFill>
                  <a:srgbClr val="FD4FB4"/>
                </a:solidFill>
                <a:latin typeface="Calibri"/>
                <a:ea typeface="Calibri"/>
                <a:cs typeface="Calibri"/>
                <a:sym typeface="Calibri"/>
              </a:rPr>
              <a:t>– Planificar y gestionar las finanzas</a:t>
            </a:r>
            <a:endParaRPr/>
          </a:p>
        </p:txBody>
      </p:sp>
      <p:sp>
        <p:nvSpPr>
          <p:cNvPr id="170" name="Google Shape;170;p7"/>
          <p:cNvSpPr/>
          <p:nvPr/>
        </p:nvSpPr>
        <p:spPr>
          <a:xfrm>
            <a:off x="545910" y="1859458"/>
            <a:ext cx="16916400" cy="22467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243238"/>
                </a:solidFill>
                <a:latin typeface="Calibri"/>
                <a:ea typeface="Calibri"/>
                <a:cs typeface="Calibri"/>
                <a:sym typeface="Calibri"/>
              </a:rPr>
              <a:t>El Plan financiero </a:t>
            </a:r>
            <a:r>
              <a:rPr lang="en-US" sz="2800">
                <a:solidFill>
                  <a:srgbClr val="243238"/>
                </a:solidFill>
                <a:latin typeface="Calibri"/>
                <a:ea typeface="Calibri"/>
                <a:cs typeface="Calibri"/>
                <a:sym typeface="Calibri"/>
              </a:rPr>
              <a:t> es el proceso de:</a:t>
            </a:r>
            <a:endParaRPr/>
          </a:p>
          <a:p>
            <a:pPr marL="0" marR="0" lvl="0" indent="0" algn="just" rtl="0">
              <a:spcBef>
                <a:spcPts val="0"/>
              </a:spcBef>
              <a:spcAft>
                <a:spcPts val="0"/>
              </a:spcAft>
              <a:buNone/>
            </a:pPr>
            <a:endParaRPr sz="2800">
              <a:solidFill>
                <a:srgbClr val="243238"/>
              </a:solidFill>
              <a:latin typeface="Calibri"/>
              <a:ea typeface="Calibri"/>
              <a:cs typeface="Calibri"/>
              <a:sym typeface="Calibri"/>
            </a:endParaRPr>
          </a:p>
          <a:p>
            <a:pPr marL="457200" marR="0" lvl="0" indent="-457200" algn="just" rtl="0">
              <a:spcBef>
                <a:spcPts val="0"/>
              </a:spcBef>
              <a:spcAft>
                <a:spcPts val="0"/>
              </a:spcAft>
              <a:buClr>
                <a:srgbClr val="243238"/>
              </a:buClr>
              <a:buSzPts val="2800"/>
              <a:buFont typeface="Arial"/>
              <a:buChar char="•"/>
            </a:pPr>
            <a:r>
              <a:rPr lang="es-ES" sz="2800">
                <a:solidFill>
                  <a:srgbClr val="243238"/>
                </a:solidFill>
                <a:latin typeface="Calibri"/>
                <a:ea typeface="Calibri"/>
                <a:cs typeface="Calibri"/>
                <a:sym typeface="Calibri"/>
              </a:rPr>
              <a:t>Estimar el capital necesario y determinar tu competencia</a:t>
            </a:r>
          </a:p>
          <a:p>
            <a:pPr marL="457200" marR="0" lvl="0" indent="-457200" algn="just" rtl="0">
              <a:spcBef>
                <a:spcPts val="0"/>
              </a:spcBef>
              <a:spcAft>
                <a:spcPts val="0"/>
              </a:spcAft>
              <a:buClr>
                <a:srgbClr val="243238"/>
              </a:buClr>
              <a:buSzPts val="2800"/>
              <a:buFont typeface="Arial"/>
              <a:buChar char="•"/>
            </a:pPr>
            <a:r>
              <a:rPr lang="es-ES" sz="2800">
                <a:solidFill>
                  <a:srgbClr val="243238"/>
                </a:solidFill>
                <a:latin typeface="Calibri"/>
                <a:ea typeface="Calibri"/>
                <a:cs typeface="Calibri"/>
                <a:sym typeface="Calibri"/>
              </a:rPr>
              <a:t>Formular políticas financieras en relación con la adquisición, la inversión y la administración de fondos de una empresa.</a:t>
            </a:r>
            <a:endParaRPr lang="en-US"/>
          </a:p>
        </p:txBody>
      </p:sp>
      <p:pic>
        <p:nvPicPr>
          <p:cNvPr id="171" name="Google Shape;171;p7"/>
          <p:cNvPicPr preferRelativeResize="0"/>
          <p:nvPr/>
        </p:nvPicPr>
        <p:blipFill rotWithShape="1">
          <a:blip r:embed="rId3">
            <a:alphaModFix/>
          </a:blip>
          <a:srcRect/>
          <a:stretch/>
        </p:blipFill>
        <p:spPr>
          <a:xfrm>
            <a:off x="5257800" y="4686299"/>
            <a:ext cx="7239000" cy="377286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txBox="1"/>
          <p:nvPr/>
        </p:nvSpPr>
        <p:spPr>
          <a:xfrm>
            <a:off x="533400" y="571500"/>
            <a:ext cx="12496800"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1. Alfabetización financiera </a:t>
            </a:r>
            <a:r>
              <a:rPr lang="en-US" sz="4000" b="1" i="1">
                <a:solidFill>
                  <a:srgbClr val="FD4FB4"/>
                </a:solidFill>
                <a:latin typeface="Calibri"/>
                <a:ea typeface="Calibri"/>
                <a:cs typeface="Calibri"/>
                <a:sym typeface="Calibri"/>
              </a:rPr>
              <a:t>– Planificar y gestionar las finanzas</a:t>
            </a:r>
            <a:endParaRPr sz="4000" b="1" i="1">
              <a:solidFill>
                <a:srgbClr val="FD4FB4"/>
              </a:solidFill>
              <a:latin typeface="Calibri"/>
              <a:ea typeface="Calibri"/>
              <a:cs typeface="Calibri"/>
              <a:sym typeface="Calibri"/>
            </a:endParaRPr>
          </a:p>
        </p:txBody>
      </p:sp>
      <p:sp>
        <p:nvSpPr>
          <p:cNvPr id="177" name="Google Shape;177;p8"/>
          <p:cNvSpPr/>
          <p:nvPr/>
        </p:nvSpPr>
        <p:spPr>
          <a:xfrm>
            <a:off x="609600" y="1790700"/>
            <a:ext cx="17284890" cy="26776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EL PRESUPUESTO</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s-ES" sz="2800">
                <a:solidFill>
                  <a:schemeClr val="dk1"/>
                </a:solidFill>
                <a:latin typeface="Calibri"/>
                <a:ea typeface="Calibri"/>
                <a:cs typeface="Calibri"/>
                <a:sym typeface="Calibri"/>
              </a:rPr>
              <a:t>Los detalles de tu presupuesto dependerán de tu situación financiera personal y de tus objetivos. En la mayoría de los casos, los pasos para crear un presupuesto son los mismos. </a:t>
            </a:r>
          </a:p>
          <a:p>
            <a:pPr marL="0" marR="0" lvl="0" indent="0" algn="l" rtl="0">
              <a:spcBef>
                <a:spcPts val="0"/>
              </a:spcBef>
              <a:spcAft>
                <a:spcPts val="0"/>
              </a:spcAft>
              <a:buNone/>
            </a:pPr>
            <a:endParaRPr lang="es-ES" sz="2800">
              <a:solidFill>
                <a:schemeClr val="dk1"/>
              </a:solidFill>
              <a:latin typeface="Calibri"/>
              <a:ea typeface="Calibri"/>
              <a:cs typeface="Calibri"/>
              <a:sym typeface="Calibri"/>
            </a:endParaRPr>
          </a:p>
          <a:p>
            <a:pPr marL="0" marR="0" lvl="0" indent="0" algn="l" rtl="0">
              <a:spcBef>
                <a:spcPts val="0"/>
              </a:spcBef>
              <a:spcAft>
                <a:spcPts val="0"/>
              </a:spcAft>
              <a:buNone/>
            </a:pPr>
            <a:r>
              <a:rPr lang="es-ES" sz="2800">
                <a:solidFill>
                  <a:schemeClr val="dk1"/>
                </a:solidFill>
                <a:latin typeface="Calibri"/>
                <a:ea typeface="Calibri"/>
                <a:cs typeface="Calibri"/>
                <a:sym typeface="Calibri"/>
              </a:rPr>
              <a:t>Puedes elaborar un presupuesto siguiendo siete sencillos pasos</a:t>
            </a:r>
            <a:r>
              <a:rPr lang="en-US" sz="2800">
                <a:solidFill>
                  <a:schemeClr val="dk1"/>
                </a:solidFill>
                <a:latin typeface="Calibri"/>
                <a:ea typeface="Calibri"/>
                <a:cs typeface="Calibri"/>
                <a:sym typeface="Calibri"/>
              </a:rPr>
              <a:t>.</a:t>
            </a:r>
            <a:endParaRPr/>
          </a:p>
        </p:txBody>
      </p:sp>
      <p:pic>
        <p:nvPicPr>
          <p:cNvPr id="178" name="Google Shape;178;p8"/>
          <p:cNvPicPr preferRelativeResize="0"/>
          <p:nvPr/>
        </p:nvPicPr>
        <p:blipFill rotWithShape="1">
          <a:blip r:embed="rId3">
            <a:alphaModFix/>
          </a:blip>
          <a:srcRect/>
          <a:stretch/>
        </p:blipFill>
        <p:spPr>
          <a:xfrm>
            <a:off x="5443182" y="4531155"/>
            <a:ext cx="7620000" cy="4016594"/>
          </a:xfrm>
          <a:prstGeom prst="rect">
            <a:avLst/>
          </a:prstGeom>
          <a:noFill/>
          <a:ln>
            <a:noFill/>
          </a:ln>
        </p:spPr>
      </p:pic>
      <p:sp>
        <p:nvSpPr>
          <p:cNvPr id="179" name="Google Shape;179;p8"/>
          <p:cNvSpPr txBox="1"/>
          <p:nvPr/>
        </p:nvSpPr>
        <p:spPr>
          <a:xfrm>
            <a:off x="14249400" y="5753100"/>
            <a:ext cx="27432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https://www.investopedia.com/terms/b/budget.asp</a:t>
            </a:r>
            <a:endParaRPr sz="1800" b="1">
              <a:solidFill>
                <a:srgbClr val="FF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9"/>
          <p:cNvSpPr txBox="1"/>
          <p:nvPr/>
        </p:nvSpPr>
        <p:spPr>
          <a:xfrm>
            <a:off x="533400" y="571500"/>
            <a:ext cx="12496800"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1. Alfabetización financiera </a:t>
            </a:r>
            <a:r>
              <a:rPr lang="en-US" sz="4000" b="1" i="1">
                <a:solidFill>
                  <a:srgbClr val="FD4FB4"/>
                </a:solidFill>
                <a:latin typeface="Calibri"/>
                <a:ea typeface="Calibri"/>
                <a:cs typeface="Calibri"/>
                <a:sym typeface="Calibri"/>
              </a:rPr>
              <a:t>– Planificar y gestionar las finanzas</a:t>
            </a:r>
            <a:endParaRPr sz="4000" b="1" i="1">
              <a:solidFill>
                <a:srgbClr val="FD4FB4"/>
              </a:solidFill>
              <a:latin typeface="Calibri"/>
              <a:ea typeface="Calibri"/>
              <a:cs typeface="Calibri"/>
              <a:sym typeface="Calibri"/>
            </a:endParaRPr>
          </a:p>
        </p:txBody>
      </p:sp>
      <p:sp>
        <p:nvSpPr>
          <p:cNvPr id="185" name="Google Shape;185;p9"/>
          <p:cNvSpPr/>
          <p:nvPr/>
        </p:nvSpPr>
        <p:spPr>
          <a:xfrm>
            <a:off x="609600" y="1790700"/>
            <a:ext cx="1370549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b="1">
                <a:solidFill>
                  <a:schemeClr val="dk1"/>
                </a:solidFill>
                <a:latin typeface="Arial"/>
                <a:ea typeface="Arial"/>
                <a:cs typeface="Arial"/>
                <a:sym typeface="Arial"/>
              </a:rPr>
              <a:t>El siguiente cuadro resume algunas de las principales diferencias entre ahorrar e invertir</a:t>
            </a:r>
            <a:endParaRPr sz="2800">
              <a:solidFill>
                <a:srgbClr val="000000"/>
              </a:solidFill>
              <a:latin typeface="Calibri"/>
              <a:ea typeface="Calibri"/>
              <a:cs typeface="Calibri"/>
              <a:sym typeface="Calibri"/>
            </a:endParaRPr>
          </a:p>
        </p:txBody>
      </p:sp>
      <p:pic>
        <p:nvPicPr>
          <p:cNvPr id="186" name="Google Shape;186;p9"/>
          <p:cNvPicPr preferRelativeResize="0"/>
          <p:nvPr/>
        </p:nvPicPr>
        <p:blipFill rotWithShape="1">
          <a:blip r:embed="rId3">
            <a:alphaModFix/>
          </a:blip>
          <a:srcRect/>
          <a:stretch/>
        </p:blipFill>
        <p:spPr>
          <a:xfrm>
            <a:off x="3733800" y="2651976"/>
            <a:ext cx="11224302" cy="5813048"/>
          </a:xfrm>
          <a:prstGeom prst="rect">
            <a:avLst/>
          </a:prstGeom>
          <a:noFill/>
          <a:ln>
            <a:noFill/>
          </a:ln>
        </p:spPr>
      </p:pic>
      <p:sp>
        <p:nvSpPr>
          <p:cNvPr id="187" name="Google Shape;187;p9"/>
          <p:cNvSpPr txBox="1"/>
          <p:nvPr/>
        </p:nvSpPr>
        <p:spPr>
          <a:xfrm>
            <a:off x="15339102" y="4838700"/>
            <a:ext cx="27432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https://www.bankrate.com/investing/saving-vs-investing/</a:t>
            </a:r>
            <a:endParaRPr sz="1800" b="1">
              <a:solidFill>
                <a:srgbClr val="FF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2424</Words>
  <Application>Microsoft Office PowerPoint</Application>
  <PresentationFormat>Personalizado</PresentationFormat>
  <Paragraphs>236</Paragraphs>
  <Slides>22</Slides>
  <Notes>22</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22</vt:i4>
      </vt:variant>
    </vt:vector>
  </HeadingPairs>
  <TitlesOfParts>
    <vt:vector size="30" baseType="lpstr">
      <vt:lpstr>Arial</vt:lpstr>
      <vt:lpstr>Calibri</vt:lpstr>
      <vt:lpstr>Helvetica Neue</vt:lpstr>
      <vt:lpstr>Noto Sans Symbols</vt:lpstr>
      <vt:lpstr>Times New Roman</vt:lpstr>
      <vt:lpstr>Office Theme</vt:lpstr>
      <vt:lpstr>Diseño personalizado</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Monia Coppola</dc:creator>
  <cp:lastModifiedBy>María del  Mar Castillo</cp:lastModifiedBy>
  <cp:revision>4</cp:revision>
  <dcterms:created xsi:type="dcterms:W3CDTF">2022-02-24T12:49:48Z</dcterms:created>
  <dcterms:modified xsi:type="dcterms:W3CDTF">2023-03-09T12:59:36Z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2022-02-24T00:00:00Z</vt:filetime>
  </property>
  <property fmtid="{D5CDD505-2E9C-101B-9397-08002B2CF9AE}" pid="3" name="Creator">
    <vt:lpwstr>Canva</vt:lpwstr>
  </property>
  <property fmtid="{D5CDD505-2E9C-101B-9397-08002B2CF9AE}" pid="4" name="LastSaved">
    <vt:filetime>2022-02-24T00:00:00Z</vt:filetime>
  </property>
</Properties>
</file>