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notesMasterIdLst>
    <p:notesMasterId r:id="rId18"/>
  </p:notesMasterIdLst>
  <p:sldIdLst>
    <p:sldId id="256" r:id="rId4"/>
    <p:sldId id="265" r:id="rId5"/>
    <p:sldId id="274" r:id="rId6"/>
    <p:sldId id="25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67" r:id="rId16"/>
    <p:sldId id="261" r:id="rId17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BDC"/>
    <a:srgbClr val="FD4FB4"/>
    <a:srgbClr val="FFFF99"/>
    <a:srgbClr val="FFCCFF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>
      <p:cViewPr varScale="1">
        <p:scale>
          <a:sx n="73" d="100"/>
          <a:sy n="73" d="100"/>
        </p:scale>
        <p:origin x="88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A6F6-97FE-453E-A484-035B47D33324}" type="datetimeFigureOut">
              <a:rPr lang="en-US" smtClean="0"/>
              <a:pPr/>
              <a:t>4/21/2023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D523-9A67-47CC-A52F-12CE93B46D08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5D523-9A67-47CC-A52F-12CE93B46D0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21/04/2023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21/04/2023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21/04/2023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21/04/2023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21/04/2023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21/04/2023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hangingminds.org/disciplines/leadership/leadership.html" TargetMode="External"/><Relationship Id="rId3" Type="http://schemas.openxmlformats.org/officeDocument/2006/relationships/hyperlink" Target="http://www.shldirect.com/iPQ/index.html" TargetMode="External"/><Relationship Id="rId7" Type="http://schemas.openxmlformats.org/officeDocument/2006/relationships/hyperlink" Target="https://www.16personalities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gnalpatterns.com/personality_survey" TargetMode="External"/><Relationship Id="rId11" Type="http://schemas.openxmlformats.org/officeDocument/2006/relationships/hyperlink" Target="https://www.startarium.ro/" TargetMode="External"/><Relationship Id="rId5" Type="http://schemas.openxmlformats.org/officeDocument/2006/relationships/hyperlink" Target="http://www.teamtechnology.co.uk/mmdi/questionnaire" TargetMode="External"/><Relationship Id="rId10" Type="http://schemas.openxmlformats.org/officeDocument/2006/relationships/hyperlink" Target="http://managementhelp.org/" TargetMode="External"/><Relationship Id="rId4" Type="http://schemas.openxmlformats.org/officeDocument/2006/relationships/hyperlink" Target="http://www.41q.com/" TargetMode="External"/><Relationship Id="rId9" Type="http://schemas.openxmlformats.org/officeDocument/2006/relationships/hyperlink" Target="http://mindtool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Latn-R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Modul: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Žensko preduzetništvo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Latn-R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Obuka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sr-Latn-RS" sz="4400" b="1" spc="-65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Žensko liderstvo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 ADDE</a:t>
            </a:r>
            <a:endParaRPr lang="en-US" sz="4400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28800" y="2192298"/>
            <a:ext cx="9448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Odeljak 1: Samorazvoj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Osim što je proces upravljanja, samorazvoj je takođe kritično ponašanje lidera.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3.1.1. Biti u toku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Ovo se može postići čitanjem relevantnih novinskih i medijskih članaka ili se odlučiti za strukturisanji vid učenja, kao što je pohađanje posebnih kurseva ili obuke.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3.1.2. Vodite iskrene razgovore sa svojim unutrašnjim ja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Ovo može biti veoma korisna tehnika koja će vam pomoći da fokusirate svoj um. Šta god da je razlog vašeg unutrašnjeg dijaloga, važno je da on ostane pozitivan.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3.1.3. Self-coaching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Korišćenje nekog drugog kao trenera nije uvek moguće – možda nećete biti u poziciji da angažujete trenera u tom trenutku ili jednostavno vaš trener nije dostupan za vas u kritičnom trenutku.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sz="2400" b="1" dirty="0">
              <a:solidFill>
                <a:srgbClr val="AC7BDC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723900"/>
            <a:ext cx="1264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r-Latn-R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Nastavna jedinica 3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sr-Latn-R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Kontinuirani razvoj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10972800" y="3305045"/>
            <a:ext cx="6629400" cy="37761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376879" y="2813566"/>
            <a:ext cx="533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3.2.3.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Vodite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dnevnik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razvoja</a:t>
            </a:r>
            <a:endParaRPr kumimoji="0" lang="sr-Latn-RS" sz="2400" b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Kada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mogućnosti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razvoja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veoma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eksplicitne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u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obliku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kurseva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ili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radionica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lako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prepoznati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ishod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tog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iskustva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Ovo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nije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slučaj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manje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formalnim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iskustvima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Uzimajući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u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obzir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koliko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učenje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dešava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u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ovim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manje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formalnim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situacijama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važno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zabeležiti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njihov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uticaj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vaš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opšti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razvojni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cilj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647700"/>
            <a:ext cx="1264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r-Latn-R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Nastavna jedinica 3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sr-Latn-R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Kontinuirani razvoj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409700"/>
            <a:ext cx="613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b="1" dirty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Odeljak</a:t>
            </a:r>
            <a:r>
              <a:rPr lang="en-US" sz="2400" b="1" dirty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2: </a:t>
            </a:r>
            <a:r>
              <a:rPr lang="sr-Latn-RS" sz="2400" b="1" dirty="0">
                <a:solidFill>
                  <a:srgbClr val="AC7BDC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Mogućnosti za razvoj </a:t>
            </a:r>
            <a:endParaRPr lang="en-GB" sz="2400" dirty="0">
              <a:solidFill>
                <a:srgbClr val="AC7B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628900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3.2.1.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Otkrij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sebe</a:t>
            </a:r>
            <a:endParaRPr lang="sr-Latn-RS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Svaki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put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kada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se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suočite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situacijom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bilo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je u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pitanju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sastanak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analiza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nekih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podataka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ili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čak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samo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odgovaranje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e-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poštu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donosićete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odluke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svom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pristupu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</a:t>
            </a:r>
            <a:endParaRPr lang="sr-Latn-RS" sz="2400" dirty="0"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sz="2400" dirty="0">
                <a:ea typeface="Times New Roman" pitchFamily="18" charset="0"/>
                <a:cs typeface="Arial" pitchFamily="34" charset="0"/>
              </a:rPr>
              <a:t>P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ostanite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svesni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misaonih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procesa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koje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činite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radnji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koje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preduzimate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ako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je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moguće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ponašanja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koja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unosite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u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igru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kao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podršku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svojim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aktivnostima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5100" y="2629525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3.2.2.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Ohrabrite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povratne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informacije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!</a:t>
            </a:r>
            <a:endParaRPr lang="sr-Latn-RS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Podstaknite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one koji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rade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vama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(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zaposleni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klijenti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članovi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porodice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zainteresovane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strane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) da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daju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iskrene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povratne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informacije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vašem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učinku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kao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lidera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</a:t>
            </a:r>
            <a:endParaRPr lang="sr-Latn-RS" sz="2400" dirty="0"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Prihvatanje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konstruktivne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kritike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bilo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pozitivne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ili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negativne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može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samo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pomoći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u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izgradnji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pozitivne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klime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poverenja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otvorenosti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u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vašem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timu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</a:t>
            </a:r>
            <a:endParaRPr lang="en-GB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1">
            <a:extLst>
              <a:ext uri="{FF2B5EF4-FFF2-40B4-BE49-F238E27FC236}">
                <a16:creationId xmlns:a16="http://schemas.microsoft.com/office/drawing/2014/main" id="{BE4FB0A3-4984-32C5-6BB7-33815D472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6900"/>
            <a:ext cx="8077200" cy="4543424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981200" y="5981700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3.3.1.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Alati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za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profilisanje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ličnosti</a:t>
            </a:r>
            <a:endParaRPr kumimoji="0" lang="en-GB" sz="2400" b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3"/>
              </a:rPr>
              <a:t>http://www.shldirect.com/iPQ/index.html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http://www.41q.com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5"/>
              </a:rPr>
              <a:t>http://www.teamtechnology.co.uk/mmdi/questionnaire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6"/>
              </a:rPr>
              <a:t>http://signalpatterns.com/personality_survey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7"/>
              </a:rPr>
              <a:t>https://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7"/>
              </a:rPr>
              <a:t>www.16personalities.com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dostupno na svim jezicima partnera na projektu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1028700"/>
            <a:ext cx="929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r-Latn-R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Nastavna jedinica 3</a:t>
            </a:r>
            <a:r>
              <a:rPr lang="en-U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sr-Latn-RS" sz="4000" b="1" dirty="0">
                <a:solidFill>
                  <a:srgbClr val="FD4FB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Kontinuirani razvoj</a:t>
            </a:r>
            <a:endParaRPr lang="en-GB" sz="4000" dirty="0">
              <a:solidFill>
                <a:srgbClr val="FD4F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25200" y="60579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3.3.2. </a:t>
            </a:r>
            <a:r>
              <a:rPr lang="sr-Latn-R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Ostali korisni web sajtovi</a:t>
            </a:r>
            <a:endParaRPr lang="en-GB" sz="2400" dirty="0">
              <a:solidFill>
                <a:srgbClr val="7030A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8"/>
              </a:rPr>
              <a:t>http://changingminds.org/disciplines/leadership/leadership.html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9"/>
              </a:rPr>
              <a:t>http://mindtools.com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  <a:hlinkClick r:id="rId10"/>
              </a:rPr>
              <a:t>http://managementhelp.org</a:t>
            </a:r>
            <a:endParaRPr lang="en-GB" sz="2400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  <a:hlinkClick r:id="rId11"/>
              </a:rPr>
              <a:t>https://www.startarium.ro</a:t>
            </a: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1790700"/>
            <a:ext cx="334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Odeljak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3: </a:t>
            </a:r>
            <a:r>
              <a:rPr lang="sr-Latn-R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Korisni resursi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11857"/>
            <a:ext cx="5638800" cy="42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7086600" y="40005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Sumiranje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1524000" y="1866900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Liderstvo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ko-KR" altLang="en-US" sz="28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1353800" y="2400300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800" b="1" dirty="0">
                <a:solidFill>
                  <a:srgbClr val="FD4FB4"/>
                </a:solidFill>
                <a:ea typeface="Times New Roman" panose="02020603050405020304" pitchFamily="18" charset="0"/>
              </a:rPr>
              <a:t>Tipična ponašanja</a:t>
            </a:r>
            <a:endParaRPr lang="en-US" sz="2800" b="1" dirty="0">
              <a:solidFill>
                <a:srgbClr val="FD4FB4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1996503" y="3251419"/>
            <a:ext cx="632460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0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Ponašanja zasnovana na razmišljanju</a:t>
            </a:r>
            <a:endParaRPr kumimoji="0" lang="en-GB" sz="20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GB" sz="20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Isporuka</a:t>
            </a:r>
            <a:r>
              <a:rPr kumimoji="0" lang="en-GB" sz="20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rezultata</a:t>
            </a:r>
            <a:r>
              <a:rPr kumimoji="0" lang="en-GB" sz="20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sr-Latn-RS" sz="20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sz="20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Ponašanje zasnovano na delovanju</a:t>
            </a:r>
            <a:endParaRPr kumimoji="0" lang="en-GB" sz="20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sr-Latn-RS" sz="20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Ponašanje zasnovano na odnosima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GB" sz="20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Samoupravljačka</a:t>
            </a:r>
            <a:r>
              <a:rPr kumimoji="0" lang="en-GB" sz="20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ponašanja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ko-KR" altLang="en-US" sz="12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1817246" y="5052934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800" b="1" dirty="0">
                <a:solidFill>
                  <a:srgbClr val="FD4FB4"/>
                </a:solidFill>
              </a:rPr>
              <a:t>Kontinuirani razvoj</a:t>
            </a:r>
            <a:endParaRPr lang="en-GB" sz="2800" b="1" dirty="0">
              <a:solidFill>
                <a:srgbClr val="FD4FB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2377503" y="6054231"/>
            <a:ext cx="5562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Otkrij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sebe</a:t>
            </a:r>
            <a:endParaRPr lang="sr-Latn-RS" sz="20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Ohrabrite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povratne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informacije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!</a:t>
            </a:r>
            <a:endParaRPr lang="sr-Latn-RS" sz="20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Vodite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dnevnik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razvoja</a:t>
            </a:r>
            <a:endParaRPr lang="sr-Latn-RS" sz="20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Proverite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korisne</a:t>
            </a:r>
            <a:r>
              <a:rPr lang="en-US" sz="20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resurse</a:t>
            </a:r>
            <a:endParaRPr lang="ko-KR" altLang="en-US" sz="2000" b="1" dirty="0">
              <a:solidFill>
                <a:srgbClr val="7030A0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866900"/>
            <a:ext cx="885824" cy="80962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3AE924DD-2FF9-8063-9000-8EE79949F8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5067300"/>
            <a:ext cx="885824" cy="8858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1800" y="2247900"/>
            <a:ext cx="990600" cy="8858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600" y="4914900"/>
            <a:ext cx="914400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2933700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GB" sz="2000" b="1" i="1" dirty="0" err="1"/>
              <a:t>Liderstvo</a:t>
            </a:r>
            <a:r>
              <a:rPr lang="en-GB" sz="2000" b="1" i="1" dirty="0"/>
              <a:t> </a:t>
            </a:r>
            <a:r>
              <a:rPr lang="en-GB" sz="2000" dirty="0"/>
              <a:t>je </a:t>
            </a:r>
            <a:r>
              <a:rPr lang="en-GB" sz="2000" dirty="0" err="1"/>
              <a:t>sposobnost</a:t>
            </a:r>
            <a:r>
              <a:rPr lang="en-GB" sz="2000" dirty="0"/>
              <a:t> da </a:t>
            </a:r>
            <a:r>
              <a:rPr lang="en-GB" sz="2000" dirty="0" err="1"/>
              <a:t>ubedite</a:t>
            </a:r>
            <a:r>
              <a:rPr lang="en-GB" sz="2000" dirty="0"/>
              <a:t> </a:t>
            </a:r>
            <a:r>
              <a:rPr lang="en-GB" sz="2000" dirty="0" err="1"/>
              <a:t>druge</a:t>
            </a:r>
            <a:r>
              <a:rPr lang="en-GB" sz="2000" dirty="0"/>
              <a:t> da vas </a:t>
            </a:r>
            <a:r>
              <a:rPr lang="en-GB" sz="2000" dirty="0" err="1"/>
              <a:t>slede</a:t>
            </a:r>
            <a:r>
              <a:rPr lang="en-GB" sz="2000" dirty="0"/>
              <a:t>, da </a:t>
            </a:r>
            <a:r>
              <a:rPr lang="en-GB" sz="2000" dirty="0" err="1"/>
              <a:t>ih</a:t>
            </a:r>
            <a:r>
              <a:rPr lang="en-GB" sz="2000" dirty="0"/>
              <a:t> </a:t>
            </a:r>
            <a:r>
              <a:rPr lang="en-GB" sz="2000" dirty="0" err="1"/>
              <a:t>inspirišete</a:t>
            </a:r>
            <a:r>
              <a:rPr lang="en-GB" sz="2000" dirty="0"/>
              <a:t> da </a:t>
            </a:r>
            <a:r>
              <a:rPr lang="en-GB" sz="2000" dirty="0" err="1"/>
              <a:t>rade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najvišem</a:t>
            </a:r>
            <a:r>
              <a:rPr lang="en-GB" sz="2000" dirty="0"/>
              <a:t> </a:t>
            </a:r>
            <a:r>
              <a:rPr lang="en-GB" sz="2000" dirty="0" err="1"/>
              <a:t>nivou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da </a:t>
            </a:r>
            <a:r>
              <a:rPr lang="en-GB" sz="2000" dirty="0" err="1"/>
              <a:t>ih</a:t>
            </a:r>
            <a:r>
              <a:rPr lang="en-GB" sz="2000" dirty="0"/>
              <a:t> </a:t>
            </a:r>
            <a:r>
              <a:rPr lang="en-GB" sz="2000" dirty="0" err="1"/>
              <a:t>naterate</a:t>
            </a:r>
            <a:r>
              <a:rPr lang="en-GB" sz="2000" dirty="0"/>
              <a:t> da </a:t>
            </a:r>
            <a:r>
              <a:rPr lang="en-GB" sz="2000" dirty="0" err="1"/>
              <a:t>razumeju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veruju</a:t>
            </a:r>
            <a:r>
              <a:rPr lang="en-GB" sz="2000" dirty="0"/>
              <a:t> u </a:t>
            </a:r>
            <a:r>
              <a:rPr lang="en-GB" sz="2000" dirty="0" err="1"/>
              <a:t>vašu</a:t>
            </a:r>
            <a:r>
              <a:rPr lang="en-GB" sz="2000" dirty="0"/>
              <a:t> </a:t>
            </a:r>
            <a:r>
              <a:rPr lang="en-GB" sz="2000" dirty="0" err="1"/>
              <a:t>viziju</a:t>
            </a:r>
            <a:r>
              <a:rPr lang="en-GB" sz="20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85966" y="4409331"/>
            <a:ext cx="51672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D4FB4"/>
                </a:solidFill>
              </a:rPr>
              <a:t>Iza </a:t>
            </a:r>
            <a:r>
              <a:rPr lang="en-US" sz="2800" b="1" dirty="0" err="1">
                <a:solidFill>
                  <a:srgbClr val="FD4FB4"/>
                </a:solidFill>
              </a:rPr>
              <a:t>svake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odlične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žene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liderke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stoji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veoma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složena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i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stalno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promenljiva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mešavina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elemenata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ličnosti</a:t>
            </a:r>
            <a:r>
              <a:rPr lang="en-US" sz="2800" b="1" dirty="0">
                <a:solidFill>
                  <a:srgbClr val="FD4FB4"/>
                </a:solidFill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800" y="6286500"/>
            <a:ext cx="495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	</a:t>
            </a:r>
            <a:r>
              <a:rPr lang="en-US" sz="2000" dirty="0"/>
              <a:t>To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aspekte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:</a:t>
            </a:r>
            <a:endParaRPr lang="sr-Latn-R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Vaše</a:t>
            </a:r>
            <a:r>
              <a:rPr lang="en-US" sz="2000" dirty="0"/>
              <a:t> </a:t>
            </a:r>
            <a:r>
              <a:rPr lang="en-US" sz="2000" dirty="0" err="1"/>
              <a:t>osobine</a:t>
            </a:r>
            <a:r>
              <a:rPr lang="en-US" sz="2000" dirty="0"/>
              <a:t> </a:t>
            </a:r>
            <a:r>
              <a:rPr lang="en-US" sz="2000" dirty="0" err="1"/>
              <a:t>ličnosti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predispozicije</a:t>
            </a:r>
            <a:endParaRPr lang="sr-Latn-R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Vaše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vrednosti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uverenja</a:t>
            </a:r>
            <a:endParaRPr lang="sr-Latn-R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Vaše</a:t>
            </a:r>
            <a:r>
              <a:rPr lang="en-US" sz="2000" dirty="0"/>
              <a:t> </a:t>
            </a:r>
            <a:r>
              <a:rPr lang="en-US" sz="2000" dirty="0" err="1"/>
              <a:t>prednosti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slabosti</a:t>
            </a:r>
            <a:r>
              <a:rPr lang="en-US" sz="2000" dirty="0"/>
              <a:t> u </a:t>
            </a:r>
            <a:r>
              <a:rPr lang="en-US" sz="2000" dirty="0" err="1"/>
              <a:t>ponašanju</a:t>
            </a:r>
            <a:endParaRPr lang="sr-Latn-R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Vaši</a:t>
            </a:r>
            <a:r>
              <a:rPr lang="en-US" sz="2000" dirty="0"/>
              <a:t> </a:t>
            </a:r>
            <a:r>
              <a:rPr lang="en-US" sz="2000" dirty="0" err="1"/>
              <a:t>glavni</a:t>
            </a:r>
            <a:r>
              <a:rPr lang="en-US" sz="2000" dirty="0"/>
              <a:t> </a:t>
            </a:r>
            <a:r>
              <a:rPr lang="en-US" sz="2000" dirty="0" err="1"/>
              <a:t>motivatori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pokretači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sr-Latn-R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Hvala</a:t>
            </a:r>
            <a:r>
              <a:rPr lang="en-U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ADDE</a:t>
            </a:r>
            <a:endParaRPr lang="en-US" sz="4400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5">
            <a:extLst>
              <a:ext uri="{FF2B5EF4-FFF2-40B4-BE49-F238E27FC236}">
                <a16:creationId xmlns:a16="http://schemas.microsoft.com/office/drawing/2014/main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57300"/>
            <a:ext cx="3886200" cy="21859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6553200" y="10287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Ciljevi: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6553200" y="17907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Na kraju obuke bićete u mogućnosti da</a:t>
            </a:r>
            <a:r>
              <a:rPr lang="en-GB" sz="2800" b="1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1E9682-09FC-3C43-A1AB-E4E4CC2D81B8}"/>
              </a:ext>
            </a:extLst>
          </p:cNvPr>
          <p:cNvGrpSpPr/>
          <p:nvPr/>
        </p:nvGrpSpPr>
        <p:grpSpPr>
          <a:xfrm>
            <a:off x="3962400" y="3543300"/>
            <a:ext cx="10363197" cy="1260222"/>
            <a:chOff x="6420992" y="1321255"/>
            <a:chExt cx="5201417" cy="1260222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548EFC15-3084-BDDD-6E8D-F01E3D99CC11}"/>
                </a:ext>
              </a:extLst>
            </p:cNvPr>
            <p:cNvSpPr txBox="1"/>
            <p:nvPr/>
          </p:nvSpPr>
          <p:spPr>
            <a:xfrm>
              <a:off x="6420994" y="1750480"/>
              <a:ext cx="52014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sr-Latn-RS" sz="2400" dirty="0"/>
                <a:t>Saznate</a:t>
              </a:r>
              <a:r>
                <a:rPr lang="en-GB" sz="2400" dirty="0"/>
                <a:t> </a:t>
              </a:r>
              <a:r>
                <a:rPr lang="en-GB" sz="2400" dirty="0" err="1"/>
                <a:t>kako</a:t>
              </a:r>
              <a:r>
                <a:rPr lang="en-GB" sz="2400" dirty="0"/>
                <a:t> da </a:t>
              </a:r>
              <a:r>
                <a:rPr lang="sr-Latn-RS" sz="2400" dirty="0"/>
                <a:t>učvrstite</a:t>
              </a:r>
              <a:r>
                <a:rPr lang="en-GB" sz="2400" dirty="0"/>
                <a:t> </a:t>
              </a:r>
              <a:r>
                <a:rPr lang="en-GB" sz="2400" dirty="0" err="1"/>
                <a:t>svoj</a:t>
              </a:r>
              <a:r>
                <a:rPr lang="en-GB" sz="2400" dirty="0"/>
                <a:t> </a:t>
              </a:r>
              <a:r>
                <a:rPr lang="en-GB" sz="2400" dirty="0" err="1"/>
                <a:t>stil</a:t>
              </a:r>
              <a:r>
                <a:rPr lang="en-GB" sz="2400" dirty="0"/>
                <a:t> </a:t>
              </a:r>
              <a:r>
                <a:rPr lang="en-GB" sz="2400" dirty="0" err="1"/>
                <a:t>rukovođenja</a:t>
              </a:r>
              <a:r>
                <a:rPr lang="en-GB" sz="2400" dirty="0"/>
                <a:t> </a:t>
              </a:r>
              <a:r>
                <a:rPr lang="en-GB" sz="2400" dirty="0" err="1"/>
                <a:t>i</a:t>
              </a:r>
              <a:r>
                <a:rPr lang="en-GB" sz="2400" dirty="0"/>
                <a:t> </a:t>
              </a:r>
              <a:r>
                <a:rPr lang="en-GB" sz="2400" dirty="0" err="1"/>
                <a:t>razumete</a:t>
              </a:r>
              <a:r>
                <a:rPr lang="en-GB" sz="2400" dirty="0"/>
                <a:t> </a:t>
              </a:r>
              <a:r>
                <a:rPr lang="en-GB" sz="2400" dirty="0" err="1"/>
                <a:t>zašto</a:t>
              </a:r>
              <a:r>
                <a:rPr lang="en-GB" sz="2400" dirty="0"/>
                <a:t> </a:t>
              </a:r>
              <a:r>
                <a:rPr lang="en-GB" sz="2400" dirty="0" err="1"/>
                <a:t>ste</a:t>
              </a:r>
              <a:r>
                <a:rPr lang="en-GB" sz="2400" dirty="0"/>
                <a:t> </a:t>
              </a:r>
              <a:r>
                <a:rPr lang="en-GB" sz="2400" dirty="0" err="1"/>
                <a:t>primorani</a:t>
              </a:r>
              <a:r>
                <a:rPr lang="en-GB" sz="2400" dirty="0"/>
                <a:t> da se </a:t>
              </a:r>
              <a:r>
                <a:rPr lang="en-GB" sz="2400" dirty="0" err="1"/>
                <a:t>ponašate</a:t>
              </a:r>
              <a:r>
                <a:rPr lang="en-GB" sz="2400" dirty="0"/>
                <a:t> </a:t>
              </a:r>
              <a:r>
                <a:rPr lang="en-GB" sz="2400" dirty="0" err="1"/>
                <a:t>onako</a:t>
              </a:r>
              <a:r>
                <a:rPr lang="en-GB" sz="2400" dirty="0"/>
                <a:t> </a:t>
              </a:r>
              <a:r>
                <a:rPr lang="en-GB" sz="2400" dirty="0" err="1"/>
                <a:t>kako</a:t>
              </a:r>
              <a:r>
                <a:rPr lang="en-GB" sz="2400" dirty="0"/>
                <a:t> se </a:t>
              </a:r>
              <a:r>
                <a:rPr lang="en-GB" sz="2400" dirty="0" err="1"/>
                <a:t>ponašate</a:t>
              </a:r>
              <a:r>
                <a:rPr lang="en-GB" sz="2400" dirty="0"/>
                <a:t>. </a:t>
              </a:r>
              <a:r>
                <a:rPr lang="en-GB" sz="2400" dirty="0" err="1"/>
                <a:t>Identifikujete</a:t>
              </a:r>
              <a:r>
                <a:rPr lang="en-GB" sz="2400" dirty="0"/>
                <a:t> </a:t>
              </a:r>
              <a:r>
                <a:rPr lang="en-GB" sz="2400" dirty="0" err="1"/>
                <a:t>ponašanje</a:t>
              </a:r>
              <a:r>
                <a:rPr lang="en-GB" sz="2400" dirty="0"/>
                <a:t> </a:t>
              </a:r>
              <a:r>
                <a:rPr lang="en-GB" sz="2400" dirty="0" err="1"/>
                <a:t>lidera</a:t>
              </a:r>
              <a:r>
                <a:rPr lang="en-GB" sz="2400" dirty="0"/>
                <a:t>.</a:t>
              </a:r>
              <a:endParaRPr lang="en-GB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5E089A1-1F8C-461F-FDEB-F6FE8F5419E0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pl-PL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Steknite osnovna znanja o liderstvu</a:t>
              </a:r>
              <a:endParaRPr lang="en-GB" sz="4000" b="1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AD9EE554-EB6F-38B3-BCE7-14B839C76A9D}"/>
              </a:ext>
            </a:extLst>
          </p:cNvPr>
          <p:cNvGrpSpPr/>
          <p:nvPr/>
        </p:nvGrpSpPr>
        <p:grpSpPr>
          <a:xfrm>
            <a:off x="3886200" y="4991100"/>
            <a:ext cx="11811000" cy="1245103"/>
            <a:chOff x="6420993" y="1336374"/>
            <a:chExt cx="5798274" cy="12451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47B981-D2F4-A88C-FDA2-E9AC1B8491D3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Razmotrite mnoge elemente upravljanja učinkom o kojima efikasna ženska liderka treba da razmišlja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AD2012-C327-5815-4FAA-1CACB3D4207F}"/>
                </a:ext>
              </a:extLst>
            </p:cNvPr>
            <p:cNvSpPr txBox="1"/>
            <p:nvPr/>
          </p:nvSpPr>
          <p:spPr>
            <a:xfrm>
              <a:off x="6420993" y="1336374"/>
              <a:ext cx="5798274" cy="5329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r-Latn-RS" sz="2800" b="1" kern="100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Unapredite kompetencije u cilju maksimalnog povećanja rezultata vašeg tima</a:t>
              </a:r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58B55858-4B42-6D8D-907F-07C5F5203570}"/>
              </a:ext>
            </a:extLst>
          </p:cNvPr>
          <p:cNvGrpSpPr/>
          <p:nvPr/>
        </p:nvGrpSpPr>
        <p:grpSpPr>
          <a:xfrm>
            <a:off x="3886200" y="6896100"/>
            <a:ext cx="11353801" cy="1397800"/>
            <a:chOff x="6420993" y="1226612"/>
            <a:chExt cx="5614809" cy="1397800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E9FF2039-1F88-9C9E-74F1-B8ED25B62600}"/>
                </a:ext>
              </a:extLst>
            </p:cNvPr>
            <p:cNvSpPr txBox="1"/>
            <p:nvPr/>
          </p:nvSpPr>
          <p:spPr>
            <a:xfrm>
              <a:off x="6420993" y="2162747"/>
              <a:ext cx="5124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sz="2400" dirty="0"/>
                <a:t>Prepoznate koji su resursi vama od koristi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B21E46A-7A55-6C32-B19D-8427E1ECEFA4}"/>
                </a:ext>
              </a:extLst>
            </p:cNvPr>
            <p:cNvSpPr txBox="1"/>
            <p:nvPr/>
          </p:nvSpPr>
          <p:spPr>
            <a:xfrm>
              <a:off x="6420993" y="1226612"/>
              <a:ext cx="5614809" cy="9541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Pristupite</a:t>
              </a:r>
              <a:r>
                <a:rPr lang="en-GB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onlajn</a:t>
              </a:r>
              <a:r>
                <a:rPr lang="en-GB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resursima</a:t>
              </a:r>
              <a:r>
                <a:rPr lang="en-GB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koji se </a:t>
              </a:r>
              <a:r>
                <a:rPr lang="sr-Latn-R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će vam pomoći u daljem </a:t>
              </a:r>
              <a:r>
                <a:rPr lang="en-GB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samorazvoj</a:t>
              </a:r>
              <a:r>
                <a:rPr lang="sr-Latn-R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u znanja i veština</a:t>
              </a:r>
              <a:endParaRPr lang="en-GB" sz="4400" b="1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3619500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49911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6972300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838200" y="571500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Sadržaj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BB80934-02DF-D745-E7E2-18A7CD9FFA1A}"/>
              </a:ext>
            </a:extLst>
          </p:cNvPr>
          <p:cNvGrpSpPr/>
          <p:nvPr/>
        </p:nvGrpSpPr>
        <p:grpSpPr>
          <a:xfrm>
            <a:off x="4495800" y="3695700"/>
            <a:ext cx="12725401" cy="1563853"/>
            <a:chOff x="6390121" y="1386956"/>
            <a:chExt cx="5155798" cy="1563853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Aft>
                  <a:spcPct val="0"/>
                </a:spcAft>
              </a:pP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Odeljak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1: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Pregled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ponašanja</a:t>
              </a:r>
              <a:endParaRPr lang="sr-Latn-RS" sz="2400" b="1" dirty="0">
                <a:ea typeface="Times New Roman" pitchFamily="18" charset="0"/>
                <a:cs typeface="Calibri" pitchFamily="34" charset="0"/>
              </a:endParaRPr>
            </a:p>
            <a:p>
              <a:pPr lvl="0" eaLnBrk="0" fontAlgn="base" hangingPunct="0">
                <a:spcAft>
                  <a:spcPct val="0"/>
                </a:spcAft>
              </a:pP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Odeljak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2: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Ponašanje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sr-Latn-RS" sz="2400" b="1" dirty="0">
                  <a:ea typeface="Times New Roman" pitchFamily="18" charset="0"/>
                  <a:cs typeface="Calibri" pitchFamily="34" charset="0"/>
                </a:rPr>
                <a:t>je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ključ</a:t>
              </a:r>
              <a:endParaRPr lang="sr-Latn-RS" sz="2400" b="1" dirty="0">
                <a:ea typeface="Times New Roman" pitchFamily="18" charset="0"/>
                <a:cs typeface="Calibri" pitchFamily="34" charset="0"/>
              </a:endParaRPr>
            </a:p>
            <a:p>
              <a:pPr lvl="0" eaLnBrk="0" fontAlgn="base" hangingPunct="0">
                <a:spcAft>
                  <a:spcPct val="0"/>
                </a:spcAft>
              </a:pP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Odeljak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3: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Raznolikost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je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tajni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sastojak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ženskog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Calibri" pitchFamily="34" charset="0"/>
                </a:rPr>
                <a:t>liderstva</a:t>
              </a:r>
              <a:endParaRPr lang="en-US" altLang="ko-KR" sz="2400" b="1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457E1F9-B71E-20E0-77A5-08EF52153978}"/>
                </a:ext>
              </a:extLst>
            </p:cNvPr>
            <p:cNvSpPr txBox="1"/>
            <p:nvPr/>
          </p:nvSpPr>
          <p:spPr>
            <a:xfrm>
              <a:off x="6390121" y="1386956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sr-Latn-RS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Nastavna jedinica</a:t>
              </a:r>
              <a:r>
                <a:rPr lang="en-US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 1: </a:t>
              </a:r>
              <a:r>
                <a:rPr lang="sr-Latn-RS" sz="2800" b="1" dirty="0">
                  <a:solidFill>
                    <a:srgbClr val="AC7BDC"/>
                  </a:solidFill>
                  <a:ea typeface="Times New Roman" pitchFamily="18" charset="0"/>
                  <a:cs typeface="Calibri" pitchFamily="34" charset="0"/>
                </a:rPr>
                <a:t>Ponašanja lidera – Uloga ženskih lidera</a:t>
              </a:r>
              <a:endParaRPr lang="en-GB" sz="2800" dirty="0">
                <a:solidFill>
                  <a:srgbClr val="AC7BDC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4572000" y="5204472"/>
            <a:ext cx="12725400" cy="2081999"/>
            <a:chOff x="6417601" y="1062892"/>
            <a:chExt cx="5382783" cy="2717013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17601" y="2213472"/>
              <a:ext cx="5124925" cy="15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sz="2400" dirty="0">
                  <a:ea typeface="Times New Roman" pitchFamily="18" charset="0"/>
                  <a:cs typeface="Calibri" pitchFamily="34" charset="0"/>
                </a:rPr>
                <a:t>Odeljak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1:</a:t>
              </a:r>
              <a:r>
                <a:rPr lang="en-GB" sz="2400" b="1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US" sz="2400" b="1" dirty="0" err="1">
                  <a:ea typeface="Times New Roman" pitchFamily="18" charset="0"/>
                  <a:cs typeface="Arial" pitchFamily="34" charset="0"/>
                </a:rPr>
                <a:t>Motivacija</a:t>
              </a:r>
              <a:r>
                <a:rPr lang="en-US" sz="2400" b="1" dirty="0">
                  <a:ea typeface="Times New Roman" pitchFamily="18" charset="0"/>
                  <a:cs typeface="Arial" pitchFamily="34" charset="0"/>
                </a:rPr>
                <a:t>: Motor </a:t>
              </a:r>
              <a:r>
                <a:rPr lang="en-US" sz="2400" b="1" dirty="0" err="1">
                  <a:ea typeface="Times New Roman" pitchFamily="18" charset="0"/>
                  <a:cs typeface="Arial" pitchFamily="34" charset="0"/>
                </a:rPr>
                <a:t>ženskog</a:t>
              </a:r>
              <a:r>
                <a:rPr lang="en-US" sz="2400" b="1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ea typeface="Times New Roman" pitchFamily="18" charset="0"/>
                  <a:cs typeface="Arial" pitchFamily="34" charset="0"/>
                </a:rPr>
                <a:t>liderstva</a:t>
              </a:r>
              <a:endParaRPr lang="en-GB" sz="2400" dirty="0"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sz="2400" dirty="0">
                  <a:ea typeface="Times New Roman" pitchFamily="18" charset="0"/>
                  <a:cs typeface="Calibri" pitchFamily="34" charset="0"/>
                </a:rPr>
                <a:t>Odeljak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2: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Postavljanje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jasnih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ciljeva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jačanje</a:t>
              </a:r>
              <a:r>
                <a:rPr lang="en-GB" sz="2400" b="1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GB" sz="2400" b="1" dirty="0" err="1">
                  <a:ea typeface="Times New Roman" pitchFamily="18" charset="0"/>
                  <a:cs typeface="Arial" pitchFamily="34" charset="0"/>
                </a:rPr>
                <a:t>ciljeva</a:t>
              </a:r>
              <a:endParaRPr lang="en-GB" sz="2400" dirty="0"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sz="2400" dirty="0">
                  <a:ea typeface="Times New Roman" pitchFamily="18" charset="0"/>
                  <a:cs typeface="Calibri" pitchFamily="34" charset="0"/>
                </a:rPr>
                <a:t>Odeljak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3: </a:t>
              </a:r>
              <a:r>
                <a:rPr lang="it-IT" sz="2400" b="1" dirty="0">
                  <a:ea typeface="Times New Roman" pitchFamily="18" charset="0"/>
                  <a:cs typeface="Arial" pitchFamily="34" charset="0"/>
                </a:rPr>
                <a:t>Kada se stvari ne dese</a:t>
              </a:r>
              <a:endParaRPr lang="en-GB" sz="2400" dirty="0">
                <a:cs typeface="Arial" pitchFamily="3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382783" cy="124511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R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Nastavna jedinica</a:t>
              </a: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2: </a:t>
              </a:r>
              <a:r>
                <a:rPr lang="sr-Latn-R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Liderstvo u praksi – povećajte učinak vašeg tima do krajnjih granica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41529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56769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845C21-681F-8282-34D9-C942AD22DAB9}"/>
              </a:ext>
            </a:extLst>
          </p:cNvPr>
          <p:cNvSpPr txBox="1"/>
          <p:nvPr/>
        </p:nvSpPr>
        <p:spPr>
          <a:xfrm>
            <a:off x="838200" y="1562100"/>
            <a:ext cx="1661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Žensko liderstvo</a:t>
            </a:r>
            <a:endParaRPr lang="en-US" sz="4000" b="1" spc="-65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GB" sz="2400" dirty="0"/>
              <a:t>	U </a:t>
            </a:r>
            <a:r>
              <a:rPr lang="en-GB" sz="2400" dirty="0" err="1"/>
              <a:t>ovom</a:t>
            </a:r>
            <a:r>
              <a:rPr lang="en-GB" sz="2400" dirty="0"/>
              <a:t> </a:t>
            </a:r>
            <a:r>
              <a:rPr lang="en-GB" sz="2400" dirty="0" err="1"/>
              <a:t>kursu</a:t>
            </a:r>
            <a:r>
              <a:rPr lang="en-GB" sz="2400" dirty="0"/>
              <a:t> </a:t>
            </a:r>
            <a:r>
              <a:rPr lang="en-GB" sz="2400" dirty="0" err="1"/>
              <a:t>ćemo</a:t>
            </a:r>
            <a:r>
              <a:rPr lang="en-GB" sz="2400" dirty="0"/>
              <a:t> </a:t>
            </a:r>
            <a:r>
              <a:rPr lang="en-GB" sz="2400" dirty="0" err="1"/>
              <a:t>razmotriti</a:t>
            </a:r>
            <a:r>
              <a:rPr lang="en-GB" sz="2400" dirty="0"/>
              <a:t> </a:t>
            </a:r>
            <a:r>
              <a:rPr lang="en-GB" sz="2400" dirty="0" err="1"/>
              <a:t>mnoge</a:t>
            </a:r>
            <a:r>
              <a:rPr lang="en-GB" sz="2400" dirty="0"/>
              <a:t> </a:t>
            </a:r>
            <a:r>
              <a:rPr lang="en-GB" sz="2400" dirty="0" err="1"/>
              <a:t>elemente</a:t>
            </a:r>
            <a:r>
              <a:rPr lang="en-GB" sz="2400" dirty="0"/>
              <a:t> </a:t>
            </a:r>
            <a:r>
              <a:rPr lang="en-GB" sz="2400" dirty="0" err="1"/>
              <a:t>upravljanja</a:t>
            </a:r>
            <a:r>
              <a:rPr lang="en-GB" sz="2400" dirty="0"/>
              <a:t> </a:t>
            </a:r>
            <a:r>
              <a:rPr lang="en-GB" sz="2400" dirty="0" err="1"/>
              <a:t>učinkom</a:t>
            </a:r>
            <a:r>
              <a:rPr lang="en-GB" sz="2400" dirty="0"/>
              <a:t> o </a:t>
            </a:r>
            <a:r>
              <a:rPr lang="en-GB" sz="2400" dirty="0" err="1"/>
              <a:t>kojima</a:t>
            </a:r>
            <a:r>
              <a:rPr lang="en-GB" sz="2400" dirty="0"/>
              <a:t> </a:t>
            </a:r>
            <a:r>
              <a:rPr lang="en-GB" sz="2400" dirty="0" err="1"/>
              <a:t>efikasna</a:t>
            </a:r>
            <a:r>
              <a:rPr lang="en-GB" sz="2400" dirty="0"/>
              <a:t> </a:t>
            </a:r>
            <a:r>
              <a:rPr lang="en-GB" sz="2400" dirty="0" err="1"/>
              <a:t>liderka</a:t>
            </a:r>
            <a:r>
              <a:rPr lang="en-GB" sz="2400" dirty="0"/>
              <a:t> </a:t>
            </a:r>
            <a:r>
              <a:rPr lang="en-GB" sz="2400" dirty="0" err="1"/>
              <a:t>treba</a:t>
            </a:r>
            <a:r>
              <a:rPr lang="en-GB" sz="2400" dirty="0"/>
              <a:t> da </a:t>
            </a:r>
            <a:r>
              <a:rPr lang="en-GB" sz="2400" dirty="0" err="1"/>
              <a:t>razmišlja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predstavićemo</a:t>
            </a:r>
            <a:r>
              <a:rPr lang="en-GB" sz="2400" dirty="0"/>
              <a:t> </a:t>
            </a:r>
            <a:r>
              <a:rPr lang="en-GB" sz="2400" dirty="0" err="1"/>
              <a:t>neke</a:t>
            </a:r>
            <a:r>
              <a:rPr lang="en-GB" sz="2400" dirty="0"/>
              <a:t> </a:t>
            </a:r>
            <a:r>
              <a:rPr lang="en-GB" sz="2400" dirty="0" err="1"/>
              <a:t>načine</a:t>
            </a:r>
            <a:r>
              <a:rPr lang="en-GB" sz="2400" dirty="0"/>
              <a:t> </a:t>
            </a:r>
            <a:r>
              <a:rPr lang="en-GB" sz="2400" dirty="0" err="1"/>
              <a:t>samorazvoja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bi </a:t>
            </a:r>
            <a:r>
              <a:rPr lang="en-GB" sz="2400" dirty="0" err="1"/>
              <a:t>ostala</a:t>
            </a:r>
            <a:r>
              <a:rPr lang="en-GB" sz="2400" dirty="0"/>
              <a:t> </a:t>
            </a:r>
            <a:r>
              <a:rPr lang="en-GB" sz="2400" dirty="0" err="1"/>
              <a:t>motivisana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postala</a:t>
            </a:r>
            <a:r>
              <a:rPr lang="en-GB" sz="2400" dirty="0"/>
              <a:t> </a:t>
            </a:r>
            <a:r>
              <a:rPr lang="en-GB" sz="2400" dirty="0" err="1"/>
              <a:t>bolji</a:t>
            </a:r>
            <a:r>
              <a:rPr lang="en-GB" sz="2400" dirty="0"/>
              <a:t> </a:t>
            </a:r>
            <a:r>
              <a:rPr lang="en-GB" sz="2400" dirty="0" err="1"/>
              <a:t>lider</a:t>
            </a:r>
            <a:r>
              <a:rPr lang="en-GB" sz="2400" dirty="0"/>
              <a:t>. </a:t>
            </a:r>
            <a:r>
              <a:rPr lang="en-GB" sz="2400" dirty="0" err="1"/>
              <a:t>Istražićemo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to </a:t>
            </a:r>
            <a:r>
              <a:rPr lang="en-GB" sz="2400" dirty="0" err="1"/>
              <a:t>može</a:t>
            </a:r>
            <a:r>
              <a:rPr lang="en-GB" sz="2400" dirty="0"/>
              <a:t> </a:t>
            </a:r>
            <a:r>
              <a:rPr lang="en-GB" sz="2400" dirty="0" err="1"/>
              <a:t>pozitivno</a:t>
            </a:r>
            <a:r>
              <a:rPr lang="en-GB" sz="2400" dirty="0"/>
              <a:t> </a:t>
            </a:r>
            <a:r>
              <a:rPr lang="en-GB" sz="2400" dirty="0" err="1"/>
              <a:t>uticati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učinak</a:t>
            </a:r>
            <a:r>
              <a:rPr lang="en-GB" sz="2400" dirty="0"/>
              <a:t> </a:t>
            </a:r>
            <a:r>
              <a:rPr lang="en-GB" sz="2400" dirty="0" err="1"/>
              <a:t>vaše</a:t>
            </a:r>
            <a:r>
              <a:rPr lang="en-GB" sz="2400" dirty="0"/>
              <a:t> </a:t>
            </a:r>
            <a:r>
              <a:rPr lang="en-GB" sz="2400" dirty="0" err="1"/>
              <a:t>organizacije</a:t>
            </a:r>
            <a:r>
              <a:rPr lang="en-GB" sz="2400" dirty="0"/>
              <a:t>. </a:t>
            </a:r>
            <a:r>
              <a:rPr lang="en-GB" sz="2400" dirty="0" err="1"/>
              <a:t>Naučićete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da </a:t>
            </a:r>
            <a:r>
              <a:rPr lang="sr-Latn-RS" sz="2400" dirty="0"/>
              <a:t>osnažite </a:t>
            </a:r>
            <a:r>
              <a:rPr lang="en-GB" sz="2400" dirty="0" err="1"/>
              <a:t>svoj</a:t>
            </a:r>
            <a:r>
              <a:rPr lang="en-GB" sz="2400" dirty="0"/>
              <a:t> </a:t>
            </a:r>
            <a:r>
              <a:rPr lang="en-GB" sz="2400" dirty="0" err="1"/>
              <a:t>stil</a:t>
            </a:r>
            <a:r>
              <a:rPr lang="en-GB" sz="2400" dirty="0"/>
              <a:t> </a:t>
            </a:r>
            <a:r>
              <a:rPr lang="en-GB" sz="2400" dirty="0" err="1"/>
              <a:t>rukovođenja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razumete</a:t>
            </a:r>
            <a:r>
              <a:rPr lang="en-GB" sz="2400" dirty="0"/>
              <a:t> </a:t>
            </a:r>
            <a:r>
              <a:rPr lang="en-GB" sz="2400" dirty="0" err="1"/>
              <a:t>zašto</a:t>
            </a:r>
            <a:r>
              <a:rPr lang="en-GB" sz="2400" dirty="0"/>
              <a:t> </a:t>
            </a:r>
            <a:r>
              <a:rPr lang="en-GB" sz="2400" dirty="0" err="1"/>
              <a:t>ste</a:t>
            </a:r>
            <a:r>
              <a:rPr lang="en-GB" sz="2400" dirty="0"/>
              <a:t> </a:t>
            </a:r>
            <a:r>
              <a:rPr lang="en-GB" sz="2400" dirty="0" err="1"/>
              <a:t>primorani</a:t>
            </a:r>
            <a:r>
              <a:rPr lang="en-GB" sz="2400" dirty="0"/>
              <a:t> da se </a:t>
            </a:r>
            <a:r>
              <a:rPr lang="en-GB" sz="2400" dirty="0" err="1"/>
              <a:t>ponašate</a:t>
            </a:r>
            <a:r>
              <a:rPr lang="en-GB" sz="2400" dirty="0"/>
              <a:t> </a:t>
            </a:r>
            <a:r>
              <a:rPr lang="en-GB" sz="2400" dirty="0" err="1"/>
              <a:t>onako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se </a:t>
            </a:r>
            <a:r>
              <a:rPr lang="en-GB" sz="2400" dirty="0" err="1"/>
              <a:t>ponašate</a:t>
            </a:r>
            <a:r>
              <a:rPr lang="en-GB" sz="2400" dirty="0"/>
              <a:t>.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4572000" y="7309566"/>
            <a:ext cx="12115800" cy="1686491"/>
            <a:chOff x="6449833" y="1602467"/>
            <a:chExt cx="5124925" cy="2200875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49833" y="2236910"/>
              <a:ext cx="5124925" cy="156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Odeljak</a:t>
              </a:r>
              <a:r>
                <a:rPr lang="en-US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1: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Samorazvoj</a:t>
              </a:r>
              <a:endParaRPr lang="sr-Latn-RS" sz="2400" b="1" dirty="0"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Odeljak</a:t>
              </a:r>
              <a:r>
                <a:rPr lang="en-US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2: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Razvojne</a:t>
              </a:r>
              <a:r>
                <a:rPr lang="en-US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mogućnosti</a:t>
              </a:r>
              <a:endParaRPr lang="sr-Latn-RS" sz="2400" b="1" dirty="0">
                <a:latin typeface="Calibri" pitchFamily="34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Odeljak</a:t>
              </a:r>
              <a:r>
                <a:rPr lang="en-US" sz="2400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3: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Korisni</a:t>
              </a:r>
              <a:r>
                <a:rPr lang="en-US" sz="2400" b="1" dirty="0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resursi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49833" y="1602467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Nastavna jedinica</a:t>
              </a: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3: </a:t>
              </a:r>
              <a:r>
                <a:rPr lang="en-US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Kontinuirani</a:t>
              </a:r>
              <a:r>
                <a:rPr lang="en-US" sz="2800" b="1" dirty="0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rgbClr val="AC7BDC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razvoj</a:t>
              </a:r>
              <a:endParaRPr lang="en-GB" sz="2800" dirty="0">
                <a:solidFill>
                  <a:srgbClr val="AC7BD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7353300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066800" y="2019300"/>
            <a:ext cx="5638800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1.1.1. </a:t>
            </a:r>
            <a:r>
              <a:rPr lang="sr-Latn-RS" sz="2400" b="1" dirty="0">
                <a:solidFill>
                  <a:srgbClr val="7030A0"/>
                </a:solidFill>
              </a:rPr>
              <a:t>Šta je liderstvo</a:t>
            </a:r>
            <a:r>
              <a:rPr lang="en-GB" sz="2400" b="1" dirty="0">
                <a:solidFill>
                  <a:srgbClr val="7030A0"/>
                </a:solidFill>
              </a:rPr>
              <a:t>?</a:t>
            </a:r>
          </a:p>
          <a:p>
            <a:pPr algn="just"/>
            <a:r>
              <a:rPr lang="en-GB" sz="2400" dirty="0"/>
              <a:t> </a:t>
            </a:r>
            <a:r>
              <a:rPr lang="en-GB" sz="2400" b="1" i="1" dirty="0" err="1">
                <a:solidFill>
                  <a:srgbClr val="7030A0"/>
                </a:solidFill>
              </a:rPr>
              <a:t>Liderstvo</a:t>
            </a:r>
            <a:r>
              <a:rPr lang="en-GB" sz="2400" b="1" i="1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je </a:t>
            </a:r>
            <a:r>
              <a:rPr lang="en-GB" sz="2400" dirty="0" err="1">
                <a:solidFill>
                  <a:srgbClr val="7030A0"/>
                </a:solidFill>
              </a:rPr>
              <a:t>sposobnost</a:t>
            </a:r>
            <a:r>
              <a:rPr lang="en-GB" sz="2400" dirty="0">
                <a:solidFill>
                  <a:srgbClr val="7030A0"/>
                </a:solidFill>
              </a:rPr>
              <a:t> da </a:t>
            </a:r>
            <a:r>
              <a:rPr lang="en-GB" sz="2400" dirty="0" err="1">
                <a:solidFill>
                  <a:srgbClr val="7030A0"/>
                </a:solidFill>
              </a:rPr>
              <a:t>ubedite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druge</a:t>
            </a:r>
            <a:r>
              <a:rPr lang="en-GB" sz="2400" dirty="0">
                <a:solidFill>
                  <a:srgbClr val="7030A0"/>
                </a:solidFill>
              </a:rPr>
              <a:t> da vas </a:t>
            </a:r>
            <a:r>
              <a:rPr lang="en-GB" sz="2400" dirty="0" err="1">
                <a:solidFill>
                  <a:srgbClr val="7030A0"/>
                </a:solidFill>
              </a:rPr>
              <a:t>slede</a:t>
            </a:r>
            <a:r>
              <a:rPr lang="en-GB" sz="2400" dirty="0">
                <a:solidFill>
                  <a:srgbClr val="7030A0"/>
                </a:solidFill>
              </a:rPr>
              <a:t>, da </a:t>
            </a:r>
            <a:r>
              <a:rPr lang="en-GB" sz="2400" dirty="0" err="1">
                <a:solidFill>
                  <a:srgbClr val="7030A0"/>
                </a:solidFill>
              </a:rPr>
              <a:t>ih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inspirišete</a:t>
            </a:r>
            <a:r>
              <a:rPr lang="en-GB" sz="2400" dirty="0">
                <a:solidFill>
                  <a:srgbClr val="7030A0"/>
                </a:solidFill>
              </a:rPr>
              <a:t> da </a:t>
            </a:r>
            <a:r>
              <a:rPr lang="en-GB" sz="2400" dirty="0" err="1">
                <a:solidFill>
                  <a:srgbClr val="7030A0"/>
                </a:solidFill>
              </a:rPr>
              <a:t>rade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na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najvišem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nivou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i</a:t>
            </a:r>
            <a:r>
              <a:rPr lang="en-GB" sz="2400" dirty="0">
                <a:solidFill>
                  <a:srgbClr val="7030A0"/>
                </a:solidFill>
              </a:rPr>
              <a:t> da </a:t>
            </a:r>
            <a:r>
              <a:rPr lang="en-GB" sz="2400" dirty="0" err="1">
                <a:solidFill>
                  <a:srgbClr val="7030A0"/>
                </a:solidFill>
              </a:rPr>
              <a:t>ih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naterate</a:t>
            </a:r>
            <a:r>
              <a:rPr lang="en-GB" sz="2400" dirty="0">
                <a:solidFill>
                  <a:srgbClr val="7030A0"/>
                </a:solidFill>
              </a:rPr>
              <a:t> da </a:t>
            </a:r>
            <a:r>
              <a:rPr lang="en-GB" sz="2400" dirty="0" err="1">
                <a:solidFill>
                  <a:srgbClr val="7030A0"/>
                </a:solidFill>
              </a:rPr>
              <a:t>razumeju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i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veruju</a:t>
            </a:r>
            <a:r>
              <a:rPr lang="en-GB" sz="2400" dirty="0">
                <a:solidFill>
                  <a:srgbClr val="7030A0"/>
                </a:solidFill>
              </a:rPr>
              <a:t> u </a:t>
            </a:r>
            <a:r>
              <a:rPr lang="en-GB" sz="2400" dirty="0" err="1">
                <a:solidFill>
                  <a:srgbClr val="7030A0"/>
                </a:solidFill>
              </a:rPr>
              <a:t>vašu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err="1">
                <a:solidFill>
                  <a:srgbClr val="7030A0"/>
                </a:solidFill>
              </a:rPr>
              <a:t>viziju</a:t>
            </a:r>
            <a:r>
              <a:rPr lang="en-GB" sz="2400" dirty="0">
                <a:solidFill>
                  <a:srgbClr val="7030A0"/>
                </a:solidFill>
              </a:rPr>
              <a:t>.</a:t>
            </a:r>
            <a:endParaRPr lang="sr-Latn-RS" sz="2400" dirty="0">
              <a:solidFill>
                <a:srgbClr val="7030A0"/>
              </a:solidFill>
            </a:endParaRPr>
          </a:p>
          <a:p>
            <a:pPr algn="just"/>
            <a:endParaRPr lang="sr-Latn-RS" sz="2400" dirty="0">
              <a:solidFill>
                <a:srgbClr val="7030A0"/>
              </a:solidFill>
            </a:endParaRPr>
          </a:p>
          <a:p>
            <a:pPr algn="just"/>
            <a:r>
              <a:rPr lang="en-GB" sz="2400" b="1" dirty="0">
                <a:solidFill>
                  <a:srgbClr val="7030A0"/>
                </a:solidFill>
              </a:rPr>
              <a:t>1.1.2. </a:t>
            </a:r>
            <a:r>
              <a:rPr lang="en-US" sz="2400" b="1" dirty="0">
                <a:solidFill>
                  <a:srgbClr val="7030A0"/>
                </a:solidFill>
              </a:rPr>
              <a:t>Iza </a:t>
            </a:r>
            <a:r>
              <a:rPr lang="en-US" sz="2400" b="1" dirty="0" err="1">
                <a:solidFill>
                  <a:srgbClr val="7030A0"/>
                </a:solidFill>
              </a:rPr>
              <a:t>svake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odlične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žene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liderke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stoji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veoma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složena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stalno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promenljiva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sr-Latn-RS" sz="2400" b="1" dirty="0">
                <a:solidFill>
                  <a:srgbClr val="7030A0"/>
                </a:solidFill>
              </a:rPr>
              <a:t>kombinacija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elemenata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ličnosti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  <a:p>
            <a:pPr algn="just" fontAlgn="base"/>
            <a:r>
              <a:rPr lang="sr-Latn-RS" sz="2400" dirty="0"/>
              <a:t>Ovo podrazumeva aspekte kao što su</a:t>
            </a:r>
            <a:r>
              <a:rPr lang="en-US" sz="2400" dirty="0"/>
              <a:t>:</a:t>
            </a:r>
          </a:p>
          <a:p>
            <a:pPr marL="392113" lvl="0" fontAlgn="base">
              <a:buFont typeface="Wingdings" pitchFamily="2" charset="2"/>
              <a:buChar char="ü"/>
            </a:pPr>
            <a:r>
              <a:rPr lang="en-US" sz="2400" b="1" dirty="0" err="1">
                <a:solidFill>
                  <a:srgbClr val="7030A0"/>
                </a:solidFill>
              </a:rPr>
              <a:t>Vaše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osobine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ličnosti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ili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predispozicije</a:t>
            </a:r>
            <a:endParaRPr lang="sr-Latn-RS" sz="2400" b="1" dirty="0">
              <a:solidFill>
                <a:srgbClr val="7030A0"/>
              </a:solidFill>
            </a:endParaRPr>
          </a:p>
          <a:p>
            <a:pPr marL="392113" lvl="0" fontAlgn="base">
              <a:buFont typeface="Wingdings" pitchFamily="2" charset="2"/>
              <a:buChar char="ü"/>
            </a:pPr>
            <a:r>
              <a:rPr lang="en-US" sz="2400" b="1" dirty="0" err="1">
                <a:solidFill>
                  <a:srgbClr val="7030A0"/>
                </a:solidFill>
              </a:rPr>
              <a:t>Vaše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lične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vrednosti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ili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uverenja</a:t>
            </a:r>
            <a:endParaRPr lang="sr-Latn-RS" sz="2400" b="1" dirty="0">
              <a:solidFill>
                <a:srgbClr val="7030A0"/>
              </a:solidFill>
            </a:endParaRPr>
          </a:p>
          <a:p>
            <a:pPr marL="392113" lvl="0" fontAlgn="base">
              <a:buFont typeface="Wingdings" pitchFamily="2" charset="2"/>
              <a:buChar char="ü"/>
            </a:pPr>
            <a:r>
              <a:rPr lang="en-US" sz="2400" b="1" dirty="0" err="1">
                <a:solidFill>
                  <a:srgbClr val="7030A0"/>
                </a:solidFill>
              </a:rPr>
              <a:t>Vaše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prednosti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slabosti</a:t>
            </a:r>
            <a:r>
              <a:rPr lang="en-US" sz="2400" b="1" dirty="0">
                <a:solidFill>
                  <a:srgbClr val="7030A0"/>
                </a:solidFill>
              </a:rPr>
              <a:t> u </a:t>
            </a:r>
            <a:r>
              <a:rPr lang="en-US" sz="2400" b="1" dirty="0" err="1">
                <a:solidFill>
                  <a:srgbClr val="7030A0"/>
                </a:solidFill>
              </a:rPr>
              <a:t>ponašanju</a:t>
            </a:r>
            <a:endParaRPr lang="en-US" sz="2400" b="1" dirty="0">
              <a:solidFill>
                <a:srgbClr val="7030A0"/>
              </a:solidFill>
            </a:endParaRPr>
          </a:p>
          <a:p>
            <a:pPr marL="392113" lvl="0" fontAlgn="base">
              <a:buFont typeface="Wingdings" pitchFamily="2" charset="2"/>
              <a:buChar char="ü"/>
            </a:pPr>
            <a:endParaRPr lang="en-US" sz="2400" b="1" dirty="0">
              <a:solidFill>
                <a:srgbClr val="7030A0"/>
              </a:solidFill>
            </a:endParaRPr>
          </a:p>
          <a:p>
            <a:pPr marL="392113" lvl="0" fontAlgn="base">
              <a:buFont typeface="Wingdings" pitchFamily="2" charset="2"/>
              <a:buChar char="ü"/>
            </a:pP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762000" y="6477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R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Nastavna jedinica </a:t>
            </a:r>
            <a:r>
              <a:rPr lang="en-U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1: </a:t>
            </a:r>
            <a:r>
              <a:rPr lang="sr-Latn-R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Ponašanja lidera – Uloga ženskih lidera</a:t>
            </a:r>
            <a:endParaRPr lang="en-GB" sz="4000" dirty="0">
              <a:solidFill>
                <a:srgbClr val="FD4FB4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409700"/>
            <a:ext cx="390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sr-Latn-RS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Odeljak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1: </a:t>
            </a:r>
            <a:r>
              <a:rPr lang="sr-Latn-RS" sz="2400" b="1" dirty="0">
                <a:solidFill>
                  <a:srgbClr val="AC7BDC"/>
                </a:solidFill>
                <a:ea typeface="Calibri" pitchFamily="34" charset="0"/>
                <a:cs typeface="Arial" pitchFamily="34" charset="0"/>
              </a:rPr>
              <a:t>Pregled ponašanja</a:t>
            </a:r>
            <a:endParaRPr lang="en-GB" sz="2400" b="1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019300"/>
            <a:ext cx="5638800" cy="6001643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7030A0"/>
                </a:solidFill>
              </a:rPr>
              <a:t>1.1.3. </a:t>
            </a:r>
            <a:r>
              <a:rPr lang="en-US" sz="2400" b="1" dirty="0" err="1">
                <a:solidFill>
                  <a:srgbClr val="7030A0"/>
                </a:solidFill>
              </a:rPr>
              <a:t>Vaše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osobine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ličnosti</a:t>
            </a:r>
            <a:endParaRPr lang="en-US" sz="2400" b="1" dirty="0">
              <a:solidFill>
                <a:srgbClr val="7030A0"/>
              </a:solidFill>
            </a:endParaRPr>
          </a:p>
          <a:p>
            <a:pPr algn="just"/>
            <a:r>
              <a:rPr lang="en-US" sz="2400" dirty="0"/>
              <a:t>	</a:t>
            </a:r>
            <a:r>
              <a:rPr lang="en-US" sz="2400" dirty="0" err="1"/>
              <a:t>Savremena</a:t>
            </a:r>
            <a:r>
              <a:rPr lang="en-US" sz="2400" dirty="0"/>
              <a:t> </a:t>
            </a:r>
            <a:r>
              <a:rPr lang="en-US" sz="2400" dirty="0" err="1"/>
              <a:t>psihologija</a:t>
            </a:r>
            <a:r>
              <a:rPr lang="en-US" sz="2400" dirty="0"/>
              <a:t> </a:t>
            </a:r>
            <a:r>
              <a:rPr lang="en-US" sz="2400" dirty="0" err="1"/>
              <a:t>pokušava</a:t>
            </a:r>
            <a:r>
              <a:rPr lang="en-US" sz="2400" dirty="0"/>
              <a:t> da </a:t>
            </a:r>
            <a:r>
              <a:rPr lang="en-US" sz="2400" dirty="0" err="1"/>
              <a:t>opiše</a:t>
            </a:r>
            <a:r>
              <a:rPr lang="en-US" sz="2400" dirty="0"/>
              <a:t> </a:t>
            </a:r>
            <a:r>
              <a:rPr lang="en-US" sz="2400" dirty="0" err="1"/>
              <a:t>ličnost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sr-Latn-RS" sz="2400" dirty="0"/>
              <a:t>aspekta koji se </a:t>
            </a:r>
            <a:r>
              <a:rPr lang="en-US" sz="2400" dirty="0" err="1"/>
              <a:t>naziva</a:t>
            </a:r>
            <a:r>
              <a:rPr lang="en-US" sz="2400" dirty="0"/>
              <a:t> </a:t>
            </a:r>
            <a:r>
              <a:rPr lang="en-US" sz="2400" b="1" dirty="0"/>
              <a:t>„</a:t>
            </a:r>
            <a:r>
              <a:rPr lang="en-US" sz="2400" b="1" dirty="0" err="1"/>
              <a:t>velikih</a:t>
            </a:r>
            <a:r>
              <a:rPr lang="en-US" sz="2400" b="1" dirty="0"/>
              <a:t> pet“ </a:t>
            </a:r>
            <a:r>
              <a:rPr lang="en-US" sz="2400" dirty="0" err="1"/>
              <a:t>osobina</a:t>
            </a:r>
            <a:r>
              <a:rPr lang="en-US" sz="2400" dirty="0"/>
              <a:t>:</a:t>
            </a:r>
            <a:endParaRPr lang="sr-Latn-RS" sz="2400" dirty="0"/>
          </a:p>
          <a:p>
            <a:pPr algn="just"/>
            <a:r>
              <a:rPr lang="en-US" sz="2400" dirty="0"/>
              <a:t> </a:t>
            </a:r>
            <a:endParaRPr lang="en-GB" sz="2400" dirty="0"/>
          </a:p>
          <a:p>
            <a:r>
              <a:rPr lang="sr-Latn-RS" sz="2400" b="1" dirty="0">
                <a:solidFill>
                  <a:srgbClr val="7030A0"/>
                </a:solidFill>
              </a:rPr>
              <a:t>Ekstravertna</a:t>
            </a:r>
            <a:r>
              <a:rPr lang="en-US" sz="2400" b="1" dirty="0">
                <a:solidFill>
                  <a:srgbClr val="7030A0"/>
                </a:solidFill>
              </a:rPr>
              <a:t>                          </a:t>
            </a:r>
            <a:r>
              <a:rPr lang="sr-Latn-RS" sz="2400" b="1" dirty="0">
                <a:solidFill>
                  <a:srgbClr val="7030A0"/>
                </a:solidFill>
              </a:rPr>
              <a:t>   Introvertna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 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sr-Latn-RS" sz="2400" b="1" dirty="0">
                <a:solidFill>
                  <a:srgbClr val="7030A0"/>
                </a:solidFill>
              </a:rPr>
              <a:t>Saosećajna</a:t>
            </a:r>
            <a:r>
              <a:rPr lang="en-US" sz="2400" b="1" dirty="0">
                <a:solidFill>
                  <a:srgbClr val="7030A0"/>
                </a:solidFill>
              </a:rPr>
              <a:t>                                </a:t>
            </a:r>
            <a:r>
              <a:rPr lang="sr-Latn-RS" sz="2400" b="1" dirty="0">
                <a:solidFill>
                  <a:srgbClr val="7030A0"/>
                </a:solidFill>
              </a:rPr>
              <a:t>Neprijatna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 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sr-Latn-RS" sz="2400" b="1" dirty="0">
                <a:solidFill>
                  <a:srgbClr val="7030A0"/>
                </a:solidFill>
              </a:rPr>
              <a:t>Savesna</a:t>
            </a:r>
            <a:r>
              <a:rPr lang="en-US" sz="2400" b="1" dirty="0">
                <a:solidFill>
                  <a:srgbClr val="7030A0"/>
                </a:solidFill>
              </a:rPr>
              <a:t>                             </a:t>
            </a:r>
            <a:r>
              <a:rPr lang="sr-Latn-RS" sz="2400" b="1" dirty="0">
                <a:solidFill>
                  <a:srgbClr val="7030A0"/>
                </a:solidFill>
              </a:rPr>
              <a:t>         Bezbrižna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 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sr-Latn-RS" sz="2400" b="1" dirty="0">
                <a:solidFill>
                  <a:srgbClr val="7030A0"/>
                </a:solidFill>
              </a:rPr>
              <a:t>Otvorena za                                Oprezna</a:t>
            </a:r>
          </a:p>
          <a:p>
            <a:r>
              <a:rPr lang="sr-Latn-RS" sz="2400" b="1" dirty="0">
                <a:solidFill>
                  <a:srgbClr val="7030A0"/>
                </a:solidFill>
              </a:rPr>
              <a:t>iskustvo</a:t>
            </a:r>
            <a:r>
              <a:rPr lang="en-US" sz="2400" b="1" dirty="0">
                <a:solidFill>
                  <a:srgbClr val="7030A0"/>
                </a:solidFill>
              </a:rPr>
              <a:t>	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 </a:t>
            </a:r>
            <a:endParaRPr lang="en-GB" sz="2400" b="1" dirty="0">
              <a:solidFill>
                <a:srgbClr val="7030A0"/>
              </a:solidFill>
            </a:endParaRPr>
          </a:p>
          <a:p>
            <a:r>
              <a:rPr lang="sr-Latn-RS" sz="2400" b="1" dirty="0">
                <a:solidFill>
                  <a:srgbClr val="7030A0"/>
                </a:solidFill>
              </a:rPr>
              <a:t>Nervozna</a:t>
            </a:r>
            <a:r>
              <a:rPr lang="en-US" sz="2400" b="1" dirty="0">
                <a:solidFill>
                  <a:srgbClr val="7030A0"/>
                </a:solidFill>
              </a:rPr>
              <a:t>    	</a:t>
            </a:r>
            <a:r>
              <a:rPr lang="sr-Latn-RS" sz="2400" b="1" dirty="0">
                <a:solidFill>
                  <a:srgbClr val="7030A0"/>
                </a:solidFill>
              </a:rPr>
              <a:t>                          Emocionalno</a:t>
            </a:r>
          </a:p>
          <a:p>
            <a:r>
              <a:rPr lang="sr-Latn-RS" sz="2400" b="1" dirty="0">
                <a:solidFill>
                  <a:srgbClr val="7030A0"/>
                </a:solidFill>
              </a:rPr>
              <a:t>                                                       slobodna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8991599" y="3924299"/>
            <a:ext cx="1552223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Left-Right Arrow 9"/>
          <p:cNvSpPr/>
          <p:nvPr/>
        </p:nvSpPr>
        <p:spPr>
          <a:xfrm>
            <a:off x="8991599" y="4610099"/>
            <a:ext cx="1552223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-Right Arrow 10"/>
          <p:cNvSpPr/>
          <p:nvPr/>
        </p:nvSpPr>
        <p:spPr>
          <a:xfrm>
            <a:off x="8991600" y="5295899"/>
            <a:ext cx="1614312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-Right Arrow 11"/>
          <p:cNvSpPr/>
          <p:nvPr/>
        </p:nvSpPr>
        <p:spPr>
          <a:xfrm>
            <a:off x="8915400" y="6057899"/>
            <a:ext cx="1676400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-Right Arrow 12"/>
          <p:cNvSpPr/>
          <p:nvPr/>
        </p:nvSpPr>
        <p:spPr>
          <a:xfrm>
            <a:off x="8960555" y="7102448"/>
            <a:ext cx="1676401" cy="457201"/>
          </a:xfrm>
          <a:prstGeom prst="leftRightArrow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725400" y="1834634"/>
            <a:ext cx="5029200" cy="7109639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1.1.4. 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Prilagođavanje situaciji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0" indent="566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Odlične žene lideri se mogu prilagoditi</a:t>
            </a:r>
            <a:endParaRPr kumimoji="0" lang="sr-Latn-R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indent="566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Razumevanje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vaše</a:t>
            </a:r>
            <a:r>
              <a:rPr kumimoji="0" lang="sr-Latn-R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ličnosti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omogućava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vam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svesno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koristite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odgovarajuća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ponašanja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za date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situacije</a:t>
            </a:r>
            <a:r>
              <a:rPr kumimoji="0" lang="sr-Latn-R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čak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ako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ta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ponašanja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u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suprotnosti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onim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što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znate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da je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vaš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preferirani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način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ponašanja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sr-Latn-R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indent="566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sr-Latn-R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1.1.5. </a:t>
            </a:r>
            <a:r>
              <a:rPr lang="sr-Latn-R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Pitanja koja treba sebi postaviti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U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kojim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situacijama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moje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osobine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pomažu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u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postizanju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pozitivnih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rezultata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lang="sr-Latn-RS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U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kojim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situacijama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moje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osobine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verovatno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neće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biti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od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pomoći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lang="sr-Latn-RS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U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kojim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situacijama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treba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da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razmislim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prilagođavanju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svog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ponašanja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5">
            <a:extLst>
              <a:ext uri="{FF2B5EF4-FFF2-40B4-BE49-F238E27FC236}">
                <a16:creationId xmlns:a16="http://schemas.microsoft.com/office/drawing/2014/main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381000" y="5666245"/>
            <a:ext cx="4313583" cy="2362200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257800" y="140970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1.2.1 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Calibri" pitchFamily="34" charset="0"/>
                <a:cs typeface="Arial" pitchFamily="34" charset="0"/>
              </a:rPr>
              <a:t>Tipična ponašanja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Ponašanje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se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može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grupisati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u 4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glavne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teme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97513"/>
              </p:ext>
            </p:extLst>
          </p:nvPr>
        </p:nvGraphicFramePr>
        <p:xfrm>
          <a:off x="5257800" y="3086100"/>
          <a:ext cx="5867400" cy="5852160"/>
        </p:xfrm>
        <a:graphic>
          <a:graphicData uri="http://schemas.openxmlformats.org/drawingml/2006/table">
            <a:tbl>
              <a:tblPr/>
              <a:tblGrid>
                <a:gridCol w="293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48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800" b="1" dirty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Razmišljanje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ANALITIČKO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RAZMIŠLJANJE</a:t>
                      </a:r>
                      <a:endParaRPr lang="sr-Latn-R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STRATEŠKO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RAZMIŠLJANJE</a:t>
                      </a:r>
                      <a:endParaRPr lang="sr-Latn-R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KONCEPTUALNO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RAZMIŠLJANJE</a:t>
                      </a:r>
                      <a:endParaRPr lang="sr-Latn-RS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RAZMIŠLJANJE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orijentisano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na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klijenta</a:t>
                      </a:r>
                      <a:endParaRPr lang="en-GB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Delovanje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FOKUS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 NA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DOSTIGNUC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́</a:t>
                      </a:r>
                      <a:r>
                        <a:rPr lang="sr-Latn-R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PAŽNJ</a:t>
                      </a:r>
                      <a:r>
                        <a:rPr lang="sr-Latn-R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A USMERENA N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A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DETALJ</a:t>
                      </a:r>
                      <a:r>
                        <a:rPr lang="sr-Latn-R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I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STRAJNOST</a:t>
                      </a:r>
                      <a:endParaRPr lang="sr-Latn-RS" sz="1800" b="1" dirty="0">
                        <a:solidFill>
                          <a:srgbClr val="FFFF0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BRIGA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 ZA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IZVRSNOST</a:t>
                      </a:r>
                      <a:endParaRPr lang="en-GB" sz="18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72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Odnosi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INTERPERSONALNA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SVEST</a:t>
                      </a:r>
                      <a:endParaRPr lang="sr-Latn-RS" sz="1800" b="1" dirty="0">
                        <a:solidFill>
                          <a:srgbClr val="FFFF0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ADAPTIVNO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PONAŠANJE</a:t>
                      </a:r>
                      <a:endParaRPr lang="sr-Latn-RS" sz="1800" b="1" dirty="0">
                        <a:solidFill>
                          <a:srgbClr val="FFFF0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ODNOSI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ZAINTERESOVANIH</a:t>
                      </a:r>
                      <a:endParaRPr lang="sr-Latn-RS" sz="1800" b="1" dirty="0">
                        <a:solidFill>
                          <a:srgbClr val="FFFF0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UTICAJ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 / </a:t>
                      </a:r>
                      <a:r>
                        <a:rPr lang="en-US" sz="1800" b="1" dirty="0" err="1">
                          <a:solidFill>
                            <a:srgbClr val="FFFF00"/>
                          </a:solidFill>
                          <a:latin typeface="+mn-lt"/>
                          <a:ea typeface="Calibri"/>
                        </a:rPr>
                        <a:t>UBEĐIVANJE</a:t>
                      </a:r>
                      <a:endParaRPr lang="en-GB" sz="18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07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800" b="1" dirty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Upravljanje sopstvenom ličnošću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FLEKSIBILNOST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LIČNI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RAZVOJ</a:t>
                      </a:r>
                      <a:endParaRPr lang="sr-Latn-RS" sz="1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SAMOKONTROLA</a:t>
                      </a:r>
                      <a:endParaRPr lang="sr-Latn-RS" sz="1800" b="1" dirty="0">
                        <a:solidFill>
                          <a:srgbClr val="7030A0"/>
                        </a:solidFill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+mn-lt"/>
                          <a:ea typeface="Calibri"/>
                        </a:rPr>
                        <a:t>SAMOPOUZDANJE</a:t>
                      </a:r>
                      <a:endParaRPr lang="en-GB" sz="1800" b="1" dirty="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248845" y="1840587"/>
            <a:ext cx="647700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1.2.2. </a:t>
            </a: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Ponašanja zasnovana na razmišljanju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Analitičko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razmišljanje</a:t>
            </a:r>
            <a:endParaRPr kumimoji="0" lang="sr-Latn-RS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Konceptualno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razmišljanje</a:t>
            </a:r>
            <a:endParaRPr kumimoji="0" lang="sr-Latn-RS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Strateško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razmišljanje</a:t>
            </a:r>
            <a:endParaRPr kumimoji="0" lang="sr-Latn-RS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587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Razmišljanje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orijentisano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klijenta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1.2.3. </a:t>
            </a: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Ponašanje zasnovano na delovanju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Fokus</a:t>
            </a: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je na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postignuće</a:t>
            </a:r>
            <a:endParaRPr kumimoji="0" lang="sr-Latn-RS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sr-Latn-RS" sz="2200" b="1" dirty="0">
                <a:ea typeface="Times New Roman" pitchFamily="18" charset="0"/>
                <a:cs typeface="Arial" pitchFamily="34" charset="0"/>
              </a:rPr>
              <a:t> P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ažnj</a:t>
            </a: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usmerena na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detalj</a:t>
            </a: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</a:t>
            </a: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Istrajnost</a:t>
            </a:r>
            <a:endParaRPr kumimoji="0" lang="sr-Latn-RS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Briga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za </a:t>
            </a:r>
            <a:r>
              <a:rPr kumimoji="0" lang="en-US" sz="22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izvrsnost</a:t>
            </a:r>
            <a:endParaRPr lang="sr-Latn-RS" sz="2200" b="1" dirty="0">
              <a:ea typeface="Times New Roman" pitchFamily="18" charset="0"/>
              <a:cs typeface="Arial" pitchFamily="34" charset="0"/>
            </a:endParaRPr>
          </a:p>
          <a:p>
            <a:pPr marL="4095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1.2.4. </a:t>
            </a: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Ponašanje zasnovano na odnosima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Interpersonalna svest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Prilagodljivo ponašanje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Odnosi zainteresovanih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Uticaj</a:t>
            </a: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Ubeđivanje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1.2.5. </a:t>
            </a: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Ponašanja zasnovana na upravljanju sopstvene ličnosti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Fleksibilnost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Lični razvoj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Samokontrola</a:t>
            </a:r>
            <a:endParaRPr kumimoji="0" lang="en-GB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sr-Latn-RS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amopouzdanje</a:t>
            </a:r>
            <a:endParaRPr kumimoji="0" lang="en-US" sz="22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81000" y="2667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R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Nastavna jedinica </a:t>
            </a:r>
            <a:r>
              <a:rPr lang="en-U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1: </a:t>
            </a:r>
            <a:r>
              <a:rPr lang="sr-Latn-R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Ponašanja lidera – Uloga ženskih lidera</a:t>
            </a:r>
            <a:endParaRPr lang="en-GB" sz="4000" dirty="0">
              <a:solidFill>
                <a:srgbClr val="FD4FB4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409700"/>
            <a:ext cx="3792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Odeljak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2: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Ponašanje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sr-Latn-RS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je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ključ</a:t>
            </a:r>
            <a:endParaRPr lang="sr-Latn-RS" sz="2400" b="1" dirty="0">
              <a:solidFill>
                <a:srgbClr val="AC7BDC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943100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>
                <a:ea typeface="Calibri" pitchFamily="34" charset="0"/>
                <a:cs typeface="Arial" pitchFamily="34" charset="0"/>
              </a:rPr>
              <a:t>	</a:t>
            </a:r>
            <a:r>
              <a:rPr lang="en-GB" sz="2400" b="1" i="1" dirty="0" err="1">
                <a:ea typeface="Calibri" pitchFamily="34" charset="0"/>
                <a:cs typeface="Arial" pitchFamily="34" charset="0"/>
              </a:rPr>
              <a:t>Žene</a:t>
            </a:r>
            <a:r>
              <a:rPr lang="en-GB" sz="2400" b="1" i="1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b="1" i="1" dirty="0" err="1">
                <a:ea typeface="Calibri" pitchFamily="34" charset="0"/>
                <a:cs typeface="Arial" pitchFamily="34" charset="0"/>
              </a:rPr>
              <a:t>liderke</a:t>
            </a:r>
            <a:r>
              <a:rPr lang="en-GB" sz="2400" b="1" i="1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koje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su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veoma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uspešne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razvijaju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ponašanja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koja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mogu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da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podrže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i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postignu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izuzetne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rezultate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čak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i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kada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njihove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prirodne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osobine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ne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odgovaraju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nužno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potrebnoj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 </a:t>
            </a:r>
            <a:r>
              <a:rPr lang="en-GB" sz="2400" dirty="0" err="1">
                <a:ea typeface="Calibri" pitchFamily="34" charset="0"/>
                <a:cs typeface="Arial" pitchFamily="34" charset="0"/>
              </a:rPr>
              <a:t>aktivnosti</a:t>
            </a:r>
            <a:r>
              <a:rPr lang="en-GB" sz="2400" dirty="0">
                <a:ea typeface="Calibri" pitchFamily="34" charset="0"/>
                <a:cs typeface="Arial" pitchFamily="34" charset="0"/>
              </a:rPr>
              <a:t>.</a:t>
            </a:r>
            <a:endParaRPr lang="en-GB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95400" y="17145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Odeljak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3: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Raznolikost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tajni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sastojak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ženskog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liderstva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295400" y="7239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R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Nastavna jedinica </a:t>
            </a:r>
            <a:r>
              <a:rPr lang="en-U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1: </a:t>
            </a:r>
            <a:r>
              <a:rPr lang="sr-Latn-RS" sz="4000" b="1" dirty="0">
                <a:solidFill>
                  <a:srgbClr val="FD4FB4"/>
                </a:solidFill>
                <a:ea typeface="Times New Roman" pitchFamily="18" charset="0"/>
                <a:cs typeface="Calibri" pitchFamily="34" charset="0"/>
              </a:rPr>
              <a:t>Ponašanja lidera – Uloga ženskih lidera</a:t>
            </a:r>
            <a:endParaRPr lang="en-GB" sz="4000" dirty="0">
              <a:solidFill>
                <a:srgbClr val="FD4FB4"/>
              </a:solidFill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117306" y="2197012"/>
            <a:ext cx="8686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1.3.1.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Fle</a:t>
            </a: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ksibilnost je ključ.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Neophodno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je da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ostanete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fleksibilni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biste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mogli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odgovorite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situacije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kako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budu pojavljivale 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razvija</a:t>
            </a:r>
            <a:r>
              <a:rPr kumimoji="0" 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1.3.2.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Budite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otvoreni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Trebalo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bi da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budete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otvoreni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prema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širokom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spektru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različitih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pristupa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posebno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onih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koje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niste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ranije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isprobali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1.3.3. </a:t>
            </a: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Vaša mišljenja. </a:t>
            </a: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Čak i ako tehnika ili ponašanje liderstva nisu ono što je Vama prirodno, i dalje imate nekoliko opcija: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Istrajte u nameri da razvijete lidersko ponašanje tokom vremena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Ako shvatite da to nije vaša snaga, koristite alternativne pristupe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Upravljajte problemom koristeći nekog drugog za koga smatrate da ima ovu snagu / sposobnosti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RS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552700"/>
            <a:ext cx="632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Modeli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rukovođenja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mogu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biti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korisni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u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razumevanju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osnovnih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procesa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posovanja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koji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su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Arial" pitchFamily="34" charset="0"/>
              </a:rPr>
              <a:t>uključeni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 U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stvarnom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svetu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obično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postoji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mnogo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varijabli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koje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će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uticati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vaš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izbor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pristupa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Vaša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ličnost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motivacija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baza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veština</a:t>
            </a:r>
            <a:endParaRPr lang="en-US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Priroda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pitanja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o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kojem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se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ra</a:t>
            </a:r>
            <a:r>
              <a:rPr lang="sr-Latn-R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zmišlja</a:t>
            </a:r>
            <a:endParaRPr lang="en-US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Prethodne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interakcije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koje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ste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imali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svakim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članom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vašeg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tima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porodice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(u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slučaju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malih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porodičnih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preduzeća</a:t>
            </a: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)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81000" y="876300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</a:rPr>
              <a:t>Nastavna jedinica</a:t>
            </a:r>
            <a:r>
              <a:rPr lang="en-US" sz="4000" b="1" dirty="0">
                <a:solidFill>
                  <a:srgbClr val="FD4FB4"/>
                </a:solidFill>
              </a:rPr>
              <a:t> 2: </a:t>
            </a:r>
            <a:r>
              <a:rPr lang="en-US" sz="4000" b="1" dirty="0" err="1">
                <a:solidFill>
                  <a:srgbClr val="FD4FB4"/>
                </a:solidFill>
              </a:rPr>
              <a:t>Liderstvo</a:t>
            </a:r>
            <a:r>
              <a:rPr lang="en-US" sz="4000" b="1" dirty="0">
                <a:solidFill>
                  <a:srgbClr val="FD4FB4"/>
                </a:solidFill>
              </a:rPr>
              <a:t> u </a:t>
            </a:r>
            <a:r>
              <a:rPr lang="en-US" sz="4000" b="1" dirty="0" err="1">
                <a:solidFill>
                  <a:srgbClr val="FD4FB4"/>
                </a:solidFill>
              </a:rPr>
              <a:t>praksi</a:t>
            </a:r>
            <a:r>
              <a:rPr lang="en-US" sz="4000" b="1" dirty="0">
                <a:solidFill>
                  <a:srgbClr val="FD4FB4"/>
                </a:solidFill>
              </a:rPr>
              <a:t>: </a:t>
            </a:r>
            <a:r>
              <a:rPr lang="sr-Latn-RS" sz="4000" b="1" dirty="0">
                <a:solidFill>
                  <a:srgbClr val="FD4FB4"/>
                </a:solidFill>
              </a:rPr>
              <a:t>uvećajte do krajnjih granica </a:t>
            </a:r>
            <a:r>
              <a:rPr lang="en-US" sz="4000" b="1" dirty="0" err="1">
                <a:solidFill>
                  <a:srgbClr val="FD4FB4"/>
                </a:solidFill>
              </a:rPr>
              <a:t>učin</a:t>
            </a:r>
            <a:r>
              <a:rPr lang="sr-Latn-RS" sz="4000" b="1" dirty="0">
                <a:solidFill>
                  <a:srgbClr val="FD4FB4"/>
                </a:solidFill>
              </a:rPr>
              <a:t>a</a:t>
            </a:r>
            <a:r>
              <a:rPr lang="en-US" sz="4000" b="1" dirty="0">
                <a:solidFill>
                  <a:srgbClr val="FD4FB4"/>
                </a:solidFill>
              </a:rPr>
              <a:t>k </a:t>
            </a:r>
            <a:r>
              <a:rPr lang="en-US" sz="4000" b="1" dirty="0" err="1">
                <a:solidFill>
                  <a:srgbClr val="FD4FB4"/>
                </a:solidFill>
              </a:rPr>
              <a:t>vašeg</a:t>
            </a:r>
            <a:r>
              <a:rPr lang="en-US" sz="4000" b="1" dirty="0">
                <a:solidFill>
                  <a:srgbClr val="FD4FB4"/>
                </a:solidFill>
              </a:rPr>
              <a:t> </a:t>
            </a:r>
            <a:r>
              <a:rPr lang="en-US" sz="4000" b="1" dirty="0" err="1">
                <a:solidFill>
                  <a:srgbClr val="FD4FB4"/>
                </a:solidFill>
              </a:rPr>
              <a:t>tima</a:t>
            </a:r>
            <a:endParaRPr lang="en-GB" sz="4000" dirty="0">
              <a:solidFill>
                <a:srgbClr val="FD4FB4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47800" y="3074432"/>
            <a:ext cx="5486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2.1.2.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Motivatori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različiti</a:t>
            </a: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Vaš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posao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kao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lidera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je da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otkrijete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razumete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(ne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pogađate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šta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motiviše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članove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vašeg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tima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a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posebno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ključ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za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motivacij</a:t>
            </a: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kako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biste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im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dali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energiju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dobili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najbolje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od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njih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sr-Latn-RS" sz="240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325" algn="l"/>
              </a:tabLst>
            </a:pP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Evo 5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načina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da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motivišete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svoj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tim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sr-Latn-RS" sz="240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1325" algn="l"/>
              </a:tabLst>
            </a:pP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Otkrijte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koje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strasti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imaju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vaši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ljudi</a:t>
            </a:r>
            <a:endParaRPr kumimoji="0" lang="sr-Latn-RS" sz="240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1325" algn="l"/>
              </a:tabLst>
            </a:pP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Promovišite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emocionalnu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sigurnost</a:t>
            </a:r>
            <a:endParaRPr kumimoji="0" lang="sr-Latn-RS" sz="240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1325" algn="l"/>
              </a:tabLst>
            </a:pP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Stvorite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okruženje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podrške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prijateljstva</a:t>
            </a:r>
            <a:endParaRPr kumimoji="0" lang="sr-Latn-RS" sz="240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1325" algn="l"/>
              </a:tabLst>
            </a:pP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Pokažite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svoju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zahvalnost</a:t>
            </a:r>
            <a:endParaRPr kumimoji="0" lang="sr-Latn-RS" sz="240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441325" algn="l"/>
              </a:tabLst>
            </a:pP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Vodite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računa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okruženju</a:t>
            </a:r>
            <a:endParaRPr kumimoji="0" lang="en-GB" sz="240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069" y="2095500"/>
            <a:ext cx="6117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Odeljak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1: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Motivacija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: motor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ženskog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liderstva</a:t>
            </a:r>
            <a:endParaRPr lang="en-GB" sz="2400" b="1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934200" y="4305300"/>
            <a:ext cx="327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pecific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easurable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chievable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elevant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7429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imed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2600" y="2019300"/>
            <a:ext cx="6821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Odeljak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2: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Postavljanje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jasnih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ciljeva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jačanje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ciljeva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02660" y="3014365"/>
            <a:ext cx="7086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SPECIFI</a:t>
            </a:r>
            <a:r>
              <a:rPr lang="sr-Latn-R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ČNI</a:t>
            </a:r>
            <a:endParaRPr lang="en-GB" sz="2400" b="1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Opišite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mi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detalje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kako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će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to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izgledati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kada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sr-Latn-RS" sz="2400" dirty="0">
                <a:ea typeface="Times New Roman" pitchFamily="18" charset="0"/>
                <a:cs typeface="Arial" pitchFamily="34" charset="0"/>
              </a:rPr>
              <a:t>ostvarite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ovaj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cilj</a:t>
            </a:r>
            <a:endParaRPr lang="sr-Latn-RS" sz="2400" dirty="0"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MEASURABLE</a:t>
            </a:r>
            <a:r>
              <a:rPr lang="sr-Latn-R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/ MERLJIVI 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Kako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ćete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znati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kada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postigli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ovaj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cilj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Koje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jednostavne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mere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možete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preduzmete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biste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pratili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svoj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napredak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</a:t>
            </a:r>
            <a:endParaRPr lang="sr-Latn-RS" sz="2400" dirty="0"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ACHIEVABLE</a:t>
            </a:r>
            <a:r>
              <a:rPr lang="sr-Latn-R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 / OSTVARIV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2400" dirty="0">
                <a:ea typeface="Times New Roman" pitchFamily="18" charset="0"/>
                <a:cs typeface="Arial" pitchFamily="34" charset="0"/>
              </a:rPr>
              <a:t>Na skali od 1-10 koliko ste sigurni da možete postići ovaj cilj?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RELEVANTNO</a:t>
            </a:r>
            <a:endParaRPr lang="sr-Latn-RS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Kako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vidite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</a:t>
            </a:r>
            <a:r>
              <a:rPr lang="sr-Latn-RS" sz="2400" dirty="0">
                <a:ea typeface="Times New Roman" pitchFamily="18" charset="0"/>
                <a:cs typeface="Arial" pitchFamily="34" charset="0"/>
              </a:rPr>
              <a:t>cilj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dopunjuje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ili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podržava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vaše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druge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radne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aktivnosti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</a:t>
            </a:r>
            <a:endParaRPr lang="en-GB" sz="2400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TIMED</a:t>
            </a:r>
            <a:endParaRPr lang="sr-Latn-RS" sz="2400" b="1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Koji je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realan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vremenski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okvir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se </a:t>
            </a:r>
            <a:r>
              <a:rPr lang="sr-Latn-RS" sz="2400" dirty="0">
                <a:ea typeface="Times New Roman" pitchFamily="18" charset="0"/>
                <a:cs typeface="Arial" pitchFamily="34" charset="0"/>
              </a:rPr>
              <a:t>cilj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postigne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osnovu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vašeg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opterećenja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potreba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posla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?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8800" y="25527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2.2.1. SMART model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9220200" y="3314700"/>
            <a:ext cx="1219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448800" y="43815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774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372600" y="60579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915400" y="65913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>
            <a:extLst>
              <a:ext uri="{FF2B5EF4-FFF2-40B4-BE49-F238E27FC236}">
                <a16:creationId xmlns:a16="http://schemas.microsoft.com/office/drawing/2014/main" id="{ADD3ADD3-1B37-5F92-E3C9-F6360420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05500"/>
            <a:ext cx="5542080" cy="2993997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95400" y="2769632"/>
            <a:ext cx="792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2.2.2.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Upravljanje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ciljevima</a:t>
            </a:r>
            <a:endParaRPr kumimoji="0" lang="sr-Latn-RS" sz="2400" b="1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Obično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korisno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postavljati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ciljeve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uz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određeni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stepen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izazova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ali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je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takođe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važno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ne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postavljati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ciljeve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koji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previše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izazovni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Ako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cilj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čini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nedostižnim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rizikujete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da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pojedinac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odustane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ili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čak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ne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pokuša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iz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straha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od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neuspeha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sr-Latn-RS" sz="240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Razbijte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ga</a:t>
            </a: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(cilj)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! </a:t>
            </a:r>
            <a:endParaRPr kumimoji="0" lang="sr-Latn-RS" sz="240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Jedan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od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najboljih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načina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da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cilj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učinite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lakšim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za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upravljanje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jeste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da ga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razbijete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manje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podciljeve</a:t>
            </a: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44200" y="2552700"/>
            <a:ext cx="670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2.2.3.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Jačanje</a:t>
            </a:r>
            <a:r>
              <a:rPr lang="en-US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ciljeva</a:t>
            </a:r>
            <a:endParaRPr lang="sr-Latn-RS" sz="2400" b="1" dirty="0">
              <a:solidFill>
                <a:srgbClr val="AC7BDC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 b="1" dirty="0">
              <a:solidFill>
                <a:srgbClr val="AC7BDC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Korišćenje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ea typeface="Times New Roman" pitchFamily="18" charset="0"/>
                <a:cs typeface="Arial" pitchFamily="34" charset="0"/>
              </a:rPr>
              <a:t>SMART-a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vas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podseti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ključne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elemente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efikasnog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cilja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je u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redu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ali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u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stvarnosti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ovo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je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samo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mali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put ka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postavljanju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cilju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</a:t>
            </a:r>
            <a:endParaRPr lang="sr-Latn-RS" sz="2400" dirty="0"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 dirty="0"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Ohrabrite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svoj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tim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oživi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svoj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krajnji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cilj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tražeći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od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njih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vizualizuju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opišu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kako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će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kada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uspešno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ostvare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svoj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cilj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	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609600" y="431513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</a:rPr>
              <a:t>Nastavna jedinica</a:t>
            </a:r>
            <a:r>
              <a:rPr lang="en-US" sz="4000" b="1" dirty="0">
                <a:solidFill>
                  <a:srgbClr val="FD4FB4"/>
                </a:solidFill>
              </a:rPr>
              <a:t> 2: </a:t>
            </a:r>
            <a:r>
              <a:rPr lang="en-US" sz="4000" b="1" dirty="0" err="1">
                <a:solidFill>
                  <a:srgbClr val="FD4FB4"/>
                </a:solidFill>
              </a:rPr>
              <a:t>Liderstvo</a:t>
            </a:r>
            <a:r>
              <a:rPr lang="en-US" sz="4000" b="1" dirty="0">
                <a:solidFill>
                  <a:srgbClr val="FD4FB4"/>
                </a:solidFill>
              </a:rPr>
              <a:t> u </a:t>
            </a:r>
            <a:r>
              <a:rPr lang="en-US" sz="4000" b="1" dirty="0" err="1">
                <a:solidFill>
                  <a:srgbClr val="FD4FB4"/>
                </a:solidFill>
              </a:rPr>
              <a:t>praksi</a:t>
            </a:r>
            <a:r>
              <a:rPr lang="en-US" sz="4000" b="1" dirty="0">
                <a:solidFill>
                  <a:srgbClr val="FD4FB4"/>
                </a:solidFill>
              </a:rPr>
              <a:t>: </a:t>
            </a:r>
            <a:r>
              <a:rPr lang="sr-Latn-RS" sz="4000" b="1" dirty="0">
                <a:solidFill>
                  <a:srgbClr val="FD4FB4"/>
                </a:solidFill>
              </a:rPr>
              <a:t>uvećajte do krajnjih granica </a:t>
            </a:r>
            <a:r>
              <a:rPr lang="en-US" sz="4000" b="1" dirty="0" err="1">
                <a:solidFill>
                  <a:srgbClr val="FD4FB4"/>
                </a:solidFill>
              </a:rPr>
              <a:t>učin</a:t>
            </a:r>
            <a:r>
              <a:rPr lang="sr-Latn-RS" sz="4000" b="1" dirty="0">
                <a:solidFill>
                  <a:srgbClr val="FD4FB4"/>
                </a:solidFill>
              </a:rPr>
              <a:t>a</a:t>
            </a:r>
            <a:r>
              <a:rPr lang="en-US" sz="4000" b="1" dirty="0">
                <a:solidFill>
                  <a:srgbClr val="FD4FB4"/>
                </a:solidFill>
              </a:rPr>
              <a:t>k </a:t>
            </a:r>
            <a:r>
              <a:rPr lang="en-US" sz="4000" b="1" dirty="0" err="1">
                <a:solidFill>
                  <a:srgbClr val="FD4FB4"/>
                </a:solidFill>
              </a:rPr>
              <a:t>vašeg</a:t>
            </a:r>
            <a:r>
              <a:rPr lang="en-US" sz="4000" b="1" dirty="0">
                <a:solidFill>
                  <a:srgbClr val="FD4FB4"/>
                </a:solidFill>
              </a:rPr>
              <a:t> </a:t>
            </a:r>
            <a:r>
              <a:rPr lang="en-US" sz="4000" b="1" dirty="0" err="1">
                <a:solidFill>
                  <a:srgbClr val="FD4FB4"/>
                </a:solidFill>
              </a:rPr>
              <a:t>tima</a:t>
            </a:r>
            <a:endParaRPr lang="en-GB" sz="4000" dirty="0">
              <a:solidFill>
                <a:srgbClr val="FD4FB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852627"/>
            <a:ext cx="6821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Odeljak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2: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Postavljanje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jasnih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ciljeva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jačanje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Arial" pitchFamily="34" charset="0"/>
              </a:rPr>
              <a:t>ciljeva</a:t>
            </a:r>
            <a:endParaRPr lang="en-GB" sz="2400" dirty="0">
              <a:solidFill>
                <a:srgbClr val="AC7BDC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66800" y="2376964"/>
            <a:ext cx="1615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Odeljak 3: Kada se stvari ne dese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2.3.1. NE MOGU VS. NEĆU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Kada cilj nije ispunjen, morate utvrditi da li je razlog zašto pojedinac nije postigao svoj cilj zato što to </a:t>
            </a:r>
            <a:r>
              <a:rPr kumimoji="0" lang="sr-Latn-RS" sz="2400" b="1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nije mogao </a:t>
            </a: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ili je mogao, ali </a:t>
            </a:r>
            <a:r>
              <a:rPr kumimoji="0" lang="sr-Latn-RS" sz="2400" b="1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nije hteo</a:t>
            </a: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b="1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Arial" pitchFamily="34" charset="0"/>
              </a:rPr>
              <a:t>2.3.2. Održavanje fokusa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Važna uloga ženske vođe je da pomogne članovima tima da ostanu na pravom putu i ​​potpuno fokusirani na stvari koje su važne.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4838700"/>
            <a:ext cx="723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Postoje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različiti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razlozi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zbog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kojih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ljudi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mogu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izgubiti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fokus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:</a:t>
            </a:r>
            <a:endParaRPr lang="sr-Latn-RS" sz="2400" dirty="0"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Ako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veoma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entuzijastični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skloni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preuzmu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više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nego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što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realno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mogu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podnesu</a:t>
            </a:r>
            <a:endParaRPr lang="sr-Latn-RS" sz="2400" dirty="0"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ea typeface="Times New Roman" pitchFamily="18" charset="0"/>
                <a:cs typeface="Arial" pitchFamily="34" charset="0"/>
              </a:rPr>
              <a:t>Oni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toliko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duboko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uključeni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u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zadatak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gube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iz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vida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širu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sliku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</a:t>
            </a:r>
            <a:endParaRPr lang="sr-Latn-RS" sz="2400" dirty="0"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Ako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je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zadatak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ili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projekat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dugotrajan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oni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mogu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početi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da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gube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iz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vida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početni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cilj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0" y="4727701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2400" dirty="0">
                <a:ea typeface="Times New Roman" pitchFamily="18" charset="0"/>
                <a:cs typeface="Arial" pitchFamily="34" charset="0"/>
              </a:rPr>
              <a:t>Evo nekoliko primera pitanja koja možete postaviti kako biste pomogli da se zadrži fokus pojedinca: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 dirty="0"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sz="2400" dirty="0">
                <a:ea typeface="Times New Roman" pitchFamily="18" charset="0"/>
                <a:cs typeface="Arial" pitchFamily="34" charset="0"/>
              </a:rPr>
              <a:t>Možete li mi opisati krajnji cilj koji smo prvobitno dogovorili?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sz="2400" dirty="0">
                <a:ea typeface="Times New Roman" pitchFamily="18" charset="0"/>
                <a:cs typeface="Arial" pitchFamily="34" charset="0"/>
              </a:rPr>
              <a:t>Na skali od 1 do 10, koliko ste trenutno fokusirani? Kako možete poboljšati svoj opšti nivo fokusa?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sz="2400" dirty="0">
                <a:ea typeface="Times New Roman" pitchFamily="18" charset="0"/>
                <a:cs typeface="Arial" pitchFamily="34" charset="0"/>
              </a:rPr>
              <a:t>Koliko je ono što radite relevantno za opšte ciljeve?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81000" y="489585"/>
            <a:ext cx="1501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</a:rPr>
              <a:t>Nastavna jedinica</a:t>
            </a:r>
            <a:r>
              <a:rPr lang="en-US" sz="4000" b="1" dirty="0">
                <a:solidFill>
                  <a:srgbClr val="FD4FB4"/>
                </a:solidFill>
              </a:rPr>
              <a:t> 2: </a:t>
            </a:r>
            <a:r>
              <a:rPr lang="en-US" sz="4000" b="1" dirty="0" err="1">
                <a:solidFill>
                  <a:srgbClr val="FD4FB4"/>
                </a:solidFill>
              </a:rPr>
              <a:t>Liderstvo</a:t>
            </a:r>
            <a:r>
              <a:rPr lang="en-US" sz="4000" b="1" dirty="0">
                <a:solidFill>
                  <a:srgbClr val="FD4FB4"/>
                </a:solidFill>
              </a:rPr>
              <a:t> u </a:t>
            </a:r>
            <a:r>
              <a:rPr lang="en-US" sz="4000" b="1" dirty="0" err="1">
                <a:solidFill>
                  <a:srgbClr val="FD4FB4"/>
                </a:solidFill>
              </a:rPr>
              <a:t>praksi</a:t>
            </a:r>
            <a:r>
              <a:rPr lang="en-US" sz="4000" b="1" dirty="0">
                <a:solidFill>
                  <a:srgbClr val="FD4FB4"/>
                </a:solidFill>
              </a:rPr>
              <a:t>: </a:t>
            </a:r>
            <a:r>
              <a:rPr lang="sr-Latn-RS" sz="4000" b="1" dirty="0">
                <a:solidFill>
                  <a:srgbClr val="FD4FB4"/>
                </a:solidFill>
              </a:rPr>
              <a:t>uvećajte do krajnjih granica </a:t>
            </a:r>
            <a:r>
              <a:rPr lang="en-US" sz="4000" b="1" dirty="0" err="1">
                <a:solidFill>
                  <a:srgbClr val="FD4FB4"/>
                </a:solidFill>
              </a:rPr>
              <a:t>učin</a:t>
            </a:r>
            <a:r>
              <a:rPr lang="sr-Latn-RS" sz="4000" b="1" dirty="0">
                <a:solidFill>
                  <a:srgbClr val="FD4FB4"/>
                </a:solidFill>
              </a:rPr>
              <a:t>a</a:t>
            </a:r>
            <a:r>
              <a:rPr lang="en-US" sz="4000" b="1" dirty="0">
                <a:solidFill>
                  <a:srgbClr val="FD4FB4"/>
                </a:solidFill>
              </a:rPr>
              <a:t>k </a:t>
            </a:r>
            <a:r>
              <a:rPr lang="en-US" sz="4000" b="1" dirty="0" err="1">
                <a:solidFill>
                  <a:srgbClr val="FD4FB4"/>
                </a:solidFill>
              </a:rPr>
              <a:t>vašeg</a:t>
            </a:r>
            <a:r>
              <a:rPr lang="en-US" sz="4000" b="1" dirty="0">
                <a:solidFill>
                  <a:srgbClr val="FD4FB4"/>
                </a:solidFill>
              </a:rPr>
              <a:t> </a:t>
            </a:r>
            <a:r>
              <a:rPr lang="en-US" sz="4000" b="1" dirty="0" err="1">
                <a:solidFill>
                  <a:srgbClr val="FD4FB4"/>
                </a:solidFill>
              </a:rPr>
              <a:t>tima</a:t>
            </a:r>
            <a:endParaRPr lang="en-GB" sz="4000" dirty="0">
              <a:solidFill>
                <a:srgbClr val="FD4FB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</TotalTime>
  <Words>1936</Words>
  <Application>Microsoft Office PowerPoint</Application>
  <PresentationFormat>Personalizado</PresentationFormat>
  <Paragraphs>229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Microsoft Sans Serif</vt:lpstr>
      <vt:lpstr>Wingdings</vt:lpstr>
      <vt:lpstr>Office Theme</vt:lpstr>
      <vt:lpstr>1_Office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Bárbara Brenda Starck Carlós</cp:lastModifiedBy>
  <cp:revision>249</cp:revision>
  <dcterms:created xsi:type="dcterms:W3CDTF">2022-02-24T12:49:48Z</dcterms:created>
  <dcterms:modified xsi:type="dcterms:W3CDTF">2023-04-21T08:56:07Z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