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68" r:id="rId3"/>
  </p:sldMasterIdLst>
  <p:notesMasterIdLst>
    <p:notesMasterId r:id="rId18"/>
  </p:notesMasterIdLst>
  <p:sldIdLst>
    <p:sldId id="256" r:id="rId4"/>
    <p:sldId id="265" r:id="rId5"/>
    <p:sldId id="274" r:id="rId6"/>
    <p:sldId id="25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8" r:id="rId15"/>
    <p:sldId id="267" r:id="rId16"/>
    <p:sldId id="261" r:id="rId17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FB4"/>
    <a:srgbClr val="AC7BDC"/>
    <a:srgbClr val="FFFF99"/>
    <a:srgbClr val="FFCCFF"/>
    <a:srgbClr val="FFCA28"/>
    <a:srgbClr val="FCD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1" autoAdjust="0"/>
    <p:restoredTop sz="94660"/>
  </p:normalViewPr>
  <p:slideViewPr>
    <p:cSldViewPr>
      <p:cViewPr varScale="1">
        <p:scale>
          <a:sx n="46" d="100"/>
          <a:sy n="46" d="100"/>
        </p:scale>
        <p:origin x="95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Caruntu" userId="0fc49e7b9c13d637" providerId="LiveId" clId="{F50455AE-609B-4700-826C-0D8ABC5C0091}"/>
    <pc:docChg chg="undo custSel modSld">
      <pc:chgData name="Monica Caruntu" userId="0fc49e7b9c13d637" providerId="LiveId" clId="{F50455AE-609B-4700-826C-0D8ABC5C0091}" dt="2022-12-17T19:16:10.420" v="257" actId="1076"/>
      <pc:docMkLst>
        <pc:docMk/>
      </pc:docMkLst>
      <pc:sldChg chg="modSp mod">
        <pc:chgData name="Monica Caruntu" userId="0fc49e7b9c13d637" providerId="LiveId" clId="{F50455AE-609B-4700-826C-0D8ABC5C0091}" dt="2022-11-06T02:18:29.359" v="68" actId="20577"/>
        <pc:sldMkLst>
          <pc:docMk/>
          <pc:sldMk cId="0" sldId="256"/>
        </pc:sldMkLst>
        <pc:spChg chg="mod">
          <ac:chgData name="Monica Caruntu" userId="0fc49e7b9c13d637" providerId="LiveId" clId="{F50455AE-609B-4700-826C-0D8ABC5C0091}" dt="2022-11-06T02:18:29.359" v="68" actId="20577"/>
          <ac:spMkLst>
            <pc:docMk/>
            <pc:sldMk cId="0" sldId="256"/>
            <ac:spMk id="6" creationId="{4C075C3B-C5C3-7B12-DC87-D33D34E6DCA7}"/>
          </ac:spMkLst>
        </pc:spChg>
      </pc:sldChg>
      <pc:sldChg chg="modSp mod">
        <pc:chgData name="Monica Caruntu" userId="0fc49e7b9c13d637" providerId="LiveId" clId="{F50455AE-609B-4700-826C-0D8ABC5C0091}" dt="2022-12-17T18:02:53.647" v="237" actId="6549"/>
        <pc:sldMkLst>
          <pc:docMk/>
          <pc:sldMk cId="786642198" sldId="259"/>
        </pc:sldMkLst>
        <pc:spChg chg="mod">
          <ac:chgData name="Monica Caruntu" userId="0fc49e7b9c13d637" providerId="LiveId" clId="{F50455AE-609B-4700-826C-0D8ABC5C0091}" dt="2022-12-17T18:02:52.421" v="236" actId="1076"/>
          <ac:spMkLst>
            <pc:docMk/>
            <pc:sldMk cId="786642198" sldId="259"/>
            <ac:spMk id="4" creationId="{CFED815D-C4D8-BE58-1B7D-19147DA9B42C}"/>
          </ac:spMkLst>
        </pc:spChg>
        <pc:spChg chg="mod">
          <ac:chgData name="Monica Caruntu" userId="0fc49e7b9c13d637" providerId="LiveId" clId="{F50455AE-609B-4700-826C-0D8ABC5C0091}" dt="2022-12-17T18:01:15.411" v="227" actId="5793"/>
          <ac:spMkLst>
            <pc:docMk/>
            <pc:sldMk cId="786642198" sldId="259"/>
            <ac:spMk id="5" creationId="{EE20EFF1-C6C2-3834-DE67-E15FC62BC881}"/>
          </ac:spMkLst>
        </pc:spChg>
        <pc:spChg chg="mod">
          <ac:chgData name="Monica Caruntu" userId="0fc49e7b9c13d637" providerId="LiveId" clId="{F50455AE-609B-4700-826C-0D8ABC5C0091}" dt="2022-12-17T18:02:40.277" v="234" actId="14100"/>
          <ac:spMkLst>
            <pc:docMk/>
            <pc:sldMk cId="786642198" sldId="259"/>
            <ac:spMk id="8" creationId="{00000000-0000-0000-0000-000000000000}"/>
          </ac:spMkLst>
        </pc:spChg>
        <pc:spChg chg="mod">
          <ac:chgData name="Monica Caruntu" userId="0fc49e7b9c13d637" providerId="LiveId" clId="{F50455AE-609B-4700-826C-0D8ABC5C0091}" dt="2022-12-17T18:02:53.647" v="237" actId="6549"/>
          <ac:spMkLst>
            <pc:docMk/>
            <pc:sldMk cId="786642198" sldId="259"/>
            <ac:spMk id="14" creationId="{00000000-0000-0000-0000-000000000000}"/>
          </ac:spMkLst>
        </pc:spChg>
      </pc:sldChg>
      <pc:sldChg chg="modSp mod">
        <pc:chgData name="Monica Caruntu" userId="0fc49e7b9c13d637" providerId="LiveId" clId="{F50455AE-609B-4700-826C-0D8ABC5C0091}" dt="2022-11-06T22:06:34.683" v="222" actId="20577"/>
        <pc:sldMkLst>
          <pc:docMk/>
          <pc:sldMk cId="3962299786" sldId="265"/>
        </pc:sldMkLst>
        <pc:spChg chg="mod">
          <ac:chgData name="Monica Caruntu" userId="0fc49e7b9c13d637" providerId="LiveId" clId="{F50455AE-609B-4700-826C-0D8ABC5C0091}" dt="2022-11-06T20:45:33.557" v="178" actId="20577"/>
          <ac:spMkLst>
            <pc:docMk/>
            <pc:sldMk cId="3962299786" sldId="265"/>
            <ac:spMk id="3" creationId="{DAB24A19-41FB-B060-0BAE-CCCC40AE4D04}"/>
          </ac:spMkLst>
        </pc:spChg>
        <pc:spChg chg="mod">
          <ac:chgData name="Monica Caruntu" userId="0fc49e7b9c13d637" providerId="LiveId" clId="{F50455AE-609B-4700-826C-0D8ABC5C0091}" dt="2022-11-06T22:06:34.683" v="222" actId="20577"/>
          <ac:spMkLst>
            <pc:docMk/>
            <pc:sldMk cId="3962299786" sldId="265"/>
            <ac:spMk id="11" creationId="{E9FF2039-1F88-9C9E-74F1-B8ED25B62600}"/>
          </ac:spMkLst>
        </pc:spChg>
        <pc:spChg chg="mod">
          <ac:chgData name="Monica Caruntu" userId="0fc49e7b9c13d637" providerId="LiveId" clId="{F50455AE-609B-4700-826C-0D8ABC5C0091}" dt="2022-11-06T22:06:08.835" v="185" actId="20577"/>
          <ac:spMkLst>
            <pc:docMk/>
            <pc:sldMk cId="3962299786" sldId="265"/>
            <ac:spMk id="12" creationId="{2B21E46A-7A55-6C32-B19D-8427E1ECEFA4}"/>
          </ac:spMkLst>
        </pc:spChg>
      </pc:sldChg>
      <pc:sldChg chg="modSp mod">
        <pc:chgData name="Monica Caruntu" userId="0fc49e7b9c13d637" providerId="LiveId" clId="{F50455AE-609B-4700-826C-0D8ABC5C0091}" dt="2022-11-06T12:19:03.785" v="171" actId="1076"/>
        <pc:sldMkLst>
          <pc:docMk/>
          <pc:sldMk cId="2899532180" sldId="267"/>
        </pc:sldMkLst>
        <pc:spChg chg="mod">
          <ac:chgData name="Monica Caruntu" userId="0fc49e7b9c13d637" providerId="LiveId" clId="{F50455AE-609B-4700-826C-0D8ABC5C0091}" dt="2022-11-06T12:07:07.475" v="100" actId="122"/>
          <ac:spMkLst>
            <pc:docMk/>
            <pc:sldMk cId="2899532180" sldId="267"/>
            <ac:spMk id="4" creationId="{1CC91A97-CB90-F117-8D0D-B57C960E7D29}"/>
          </ac:spMkLst>
        </pc:spChg>
        <pc:spChg chg="mod">
          <ac:chgData name="Monica Caruntu" userId="0fc49e7b9c13d637" providerId="LiveId" clId="{F50455AE-609B-4700-826C-0D8ABC5C0091}" dt="2022-11-06T12:10:13.328" v="109"/>
          <ac:spMkLst>
            <pc:docMk/>
            <pc:sldMk cId="2899532180" sldId="267"/>
            <ac:spMk id="8" creationId="{86FE7853-4900-78CA-5E8A-87A3A6DA723D}"/>
          </ac:spMkLst>
        </pc:spChg>
        <pc:spChg chg="mod">
          <ac:chgData name="Monica Caruntu" userId="0fc49e7b9c13d637" providerId="LiveId" clId="{F50455AE-609B-4700-826C-0D8ABC5C0091}" dt="2022-11-06T12:14:32.690" v="126" actId="1076"/>
          <ac:spMkLst>
            <pc:docMk/>
            <pc:sldMk cId="2899532180" sldId="267"/>
            <ac:spMk id="9" creationId="{DEF5E362-01C4-B4BE-88F3-CA9399EF137C}"/>
          </ac:spMkLst>
        </pc:spChg>
        <pc:spChg chg="mod">
          <ac:chgData name="Monica Caruntu" userId="0fc49e7b9c13d637" providerId="LiveId" clId="{F50455AE-609B-4700-826C-0D8ABC5C0091}" dt="2022-11-06T12:15:25.512" v="128" actId="1076"/>
          <ac:spMkLst>
            <pc:docMk/>
            <pc:sldMk cId="2899532180" sldId="267"/>
            <ac:spMk id="10" creationId="{65EBEB16-F347-8C9F-F501-E6D723B8C5F5}"/>
          </ac:spMkLst>
        </pc:spChg>
        <pc:spChg chg="mod">
          <ac:chgData name="Monica Caruntu" userId="0fc49e7b9c13d637" providerId="LiveId" clId="{F50455AE-609B-4700-826C-0D8ABC5C0091}" dt="2022-11-06T12:19:03.785" v="171" actId="1076"/>
          <ac:spMkLst>
            <pc:docMk/>
            <pc:sldMk cId="2899532180" sldId="267"/>
            <ac:spMk id="11" creationId="{CB356ED3-F44A-4965-B161-BE99BCFC0302}"/>
          </ac:spMkLst>
        </pc:spChg>
        <pc:spChg chg="mod">
          <ac:chgData name="Monica Caruntu" userId="0fc49e7b9c13d637" providerId="LiveId" clId="{F50455AE-609B-4700-826C-0D8ABC5C0091}" dt="2022-11-06T12:06:42.220" v="96"/>
          <ac:spMkLst>
            <pc:docMk/>
            <pc:sldMk cId="2899532180" sldId="267"/>
            <ac:spMk id="17" creationId="{00000000-0000-0000-0000-000000000000}"/>
          </ac:spMkLst>
        </pc:spChg>
        <pc:spChg chg="mod">
          <ac:chgData name="Monica Caruntu" userId="0fc49e7b9c13d637" providerId="LiveId" clId="{F50455AE-609B-4700-826C-0D8ABC5C0091}" dt="2022-11-06T12:08:11.450" v="103" actId="14100"/>
          <ac:spMkLst>
            <pc:docMk/>
            <pc:sldMk cId="2899532180" sldId="267"/>
            <ac:spMk id="18" creationId="{00000000-0000-0000-0000-000000000000}"/>
          </ac:spMkLst>
        </pc:spChg>
        <pc:spChg chg="mod">
          <ac:chgData name="Monica Caruntu" userId="0fc49e7b9c13d637" providerId="LiveId" clId="{F50455AE-609B-4700-826C-0D8ABC5C0091}" dt="2022-11-06T12:09:21.332" v="108" actId="12"/>
          <ac:spMkLst>
            <pc:docMk/>
            <pc:sldMk cId="2899532180" sldId="267"/>
            <ac:spMk id="19" creationId="{00000000-0000-0000-0000-000000000000}"/>
          </ac:spMkLst>
        </pc:spChg>
      </pc:sldChg>
      <pc:sldChg chg="modSp mod">
        <pc:chgData name="Monica Caruntu" userId="0fc49e7b9c13d637" providerId="LiveId" clId="{F50455AE-609B-4700-826C-0D8ABC5C0091}" dt="2022-11-06T02:19:00.709" v="80" actId="20577"/>
        <pc:sldMkLst>
          <pc:docMk/>
          <pc:sldMk cId="1285930801" sldId="274"/>
        </pc:sldMkLst>
        <pc:spChg chg="mod">
          <ac:chgData name="Monica Caruntu" userId="0fc49e7b9c13d637" providerId="LiveId" clId="{F50455AE-609B-4700-826C-0D8ABC5C0091}" dt="2022-11-06T02:19:00.709" v="80" actId="20577"/>
          <ac:spMkLst>
            <pc:docMk/>
            <pc:sldMk cId="1285930801" sldId="274"/>
            <ac:spMk id="2" creationId="{80845C21-681F-8282-34D9-C942AD22DAB9}"/>
          </ac:spMkLst>
        </pc:spChg>
      </pc:sldChg>
      <pc:sldChg chg="modSp mod">
        <pc:chgData name="Monica Caruntu" userId="0fc49e7b9c13d637" providerId="LiveId" clId="{F50455AE-609B-4700-826C-0D8ABC5C0091}" dt="2022-12-17T19:16:10.420" v="257" actId="1076"/>
        <pc:sldMkLst>
          <pc:docMk/>
          <pc:sldMk cId="0" sldId="280"/>
        </pc:sldMkLst>
        <pc:picChg chg="mod">
          <ac:chgData name="Monica Caruntu" userId="0fc49e7b9c13d637" providerId="LiveId" clId="{F50455AE-609B-4700-826C-0D8ABC5C0091}" dt="2022-12-17T19:16:10.420" v="257" actId="1076"/>
          <ac:picMkLst>
            <pc:docMk/>
            <pc:sldMk cId="0" sldId="280"/>
            <ac:picMk id="12" creationId="{B9450382-7C2E-E6B5-A19E-D3F7075DF91B}"/>
          </ac:picMkLst>
        </pc:picChg>
      </pc:sldChg>
      <pc:sldChg chg="modSp mod">
        <pc:chgData name="Monica Caruntu" userId="0fc49e7b9c13d637" providerId="LiveId" clId="{F50455AE-609B-4700-826C-0D8ABC5C0091}" dt="2022-12-17T18:06:31.202" v="239" actId="1076"/>
        <pc:sldMkLst>
          <pc:docMk/>
          <pc:sldMk cId="0" sldId="281"/>
        </pc:sldMkLst>
        <pc:spChg chg="mod">
          <ac:chgData name="Monica Caruntu" userId="0fc49e7b9c13d637" providerId="LiveId" clId="{F50455AE-609B-4700-826C-0D8ABC5C0091}" dt="2022-12-17T18:06:31.202" v="239" actId="1076"/>
          <ac:spMkLst>
            <pc:docMk/>
            <pc:sldMk cId="0" sldId="281"/>
            <ac:spMk id="39938" creationId="{00000000-0000-0000-0000-000000000000}"/>
          </ac:spMkLst>
        </pc:spChg>
      </pc:sldChg>
      <pc:sldChg chg="modSp mod">
        <pc:chgData name="Monica Caruntu" userId="0fc49e7b9c13d637" providerId="LiveId" clId="{F50455AE-609B-4700-826C-0D8ABC5C0091}" dt="2022-12-17T18:08:53.773" v="240" actId="6549"/>
        <pc:sldMkLst>
          <pc:docMk/>
          <pc:sldMk cId="0" sldId="283"/>
        </pc:sldMkLst>
        <pc:spChg chg="mod">
          <ac:chgData name="Monica Caruntu" userId="0fc49e7b9c13d637" providerId="LiveId" clId="{F50455AE-609B-4700-826C-0D8ABC5C0091}" dt="2022-12-17T18:08:53.773" v="240" actId="6549"/>
          <ac:spMkLst>
            <pc:docMk/>
            <pc:sldMk cId="0" sldId="283"/>
            <ac:spMk id="37889" creationId="{00000000-0000-0000-0000-000000000000}"/>
          </ac:spMkLst>
        </pc:spChg>
      </pc:sldChg>
      <pc:sldChg chg="modSp mod">
        <pc:chgData name="Monica Caruntu" userId="0fc49e7b9c13d637" providerId="LiveId" clId="{F50455AE-609B-4700-826C-0D8ABC5C0091}" dt="2022-12-17T18:10:14.995" v="244" actId="1076"/>
        <pc:sldMkLst>
          <pc:docMk/>
          <pc:sldMk cId="0" sldId="284"/>
        </pc:sldMkLst>
        <pc:spChg chg="mod">
          <ac:chgData name="Monica Caruntu" userId="0fc49e7b9c13d637" providerId="LiveId" clId="{F50455AE-609B-4700-826C-0D8ABC5C0091}" dt="2022-12-17T18:10:10.425" v="243" actId="1076"/>
          <ac:spMkLst>
            <pc:docMk/>
            <pc:sldMk cId="0" sldId="284"/>
            <ac:spMk id="3" creationId="{00000000-0000-0000-0000-000000000000}"/>
          </ac:spMkLst>
        </pc:spChg>
        <pc:spChg chg="mod">
          <ac:chgData name="Monica Caruntu" userId="0fc49e7b9c13d637" providerId="LiveId" clId="{F50455AE-609B-4700-826C-0D8ABC5C0091}" dt="2022-12-17T18:10:14.995" v="244" actId="1076"/>
          <ac:spMkLst>
            <pc:docMk/>
            <pc:sldMk cId="0" sldId="284"/>
            <ac:spMk id="4" creationId="{00000000-0000-0000-0000-000000000000}"/>
          </ac:spMkLst>
        </pc:spChg>
      </pc:sldChg>
      <pc:sldChg chg="modSp mod">
        <pc:chgData name="Monica Caruntu" userId="0fc49e7b9c13d637" providerId="LiveId" clId="{F50455AE-609B-4700-826C-0D8ABC5C0091}" dt="2022-12-17T18:18:09.130" v="247" actId="6549"/>
        <pc:sldMkLst>
          <pc:docMk/>
          <pc:sldMk cId="0" sldId="285"/>
        </pc:sldMkLst>
        <pc:spChg chg="mod">
          <ac:chgData name="Monica Caruntu" userId="0fc49e7b9c13d637" providerId="LiveId" clId="{F50455AE-609B-4700-826C-0D8ABC5C0091}" dt="2022-12-17T18:18:09.130" v="247" actId="6549"/>
          <ac:spMkLst>
            <pc:docMk/>
            <pc:sldMk cId="0" sldId="285"/>
            <ac:spMk id="41985" creationId="{00000000-0000-0000-0000-000000000000}"/>
          </ac:spMkLst>
        </pc:spChg>
      </pc:sldChg>
      <pc:sldChg chg="modSp mod">
        <pc:chgData name="Monica Caruntu" userId="0fc49e7b9c13d637" providerId="LiveId" clId="{F50455AE-609B-4700-826C-0D8ABC5C0091}" dt="2022-12-17T18:20:26.267" v="254" actId="1076"/>
        <pc:sldMkLst>
          <pc:docMk/>
          <pc:sldMk cId="0" sldId="286"/>
        </pc:sldMkLst>
        <pc:spChg chg="mod">
          <ac:chgData name="Monica Caruntu" userId="0fc49e7b9c13d637" providerId="LiveId" clId="{F50455AE-609B-4700-826C-0D8ABC5C0091}" dt="2022-12-17T18:20:26.267" v="254" actId="1076"/>
          <ac:spMkLst>
            <pc:docMk/>
            <pc:sldMk cId="0" sldId="286"/>
            <ac:spMk id="2" creationId="{00000000-0000-0000-0000-000000000000}"/>
          </ac:spMkLst>
        </pc:spChg>
        <pc:spChg chg="mod">
          <ac:chgData name="Monica Caruntu" userId="0fc49e7b9c13d637" providerId="LiveId" clId="{F50455AE-609B-4700-826C-0D8ABC5C0091}" dt="2022-12-17T18:20:15.409" v="252" actId="1076"/>
          <ac:spMkLst>
            <pc:docMk/>
            <pc:sldMk cId="0" sldId="286"/>
            <ac:spMk id="5" creationId="{00000000-0000-0000-0000-000000000000}"/>
          </ac:spMkLst>
        </pc:spChg>
        <pc:spChg chg="mod">
          <ac:chgData name="Monica Caruntu" userId="0fc49e7b9c13d637" providerId="LiveId" clId="{F50455AE-609B-4700-826C-0D8ABC5C0091}" dt="2022-12-17T18:20:21.197" v="253" actId="1076"/>
          <ac:spMkLst>
            <pc:docMk/>
            <pc:sldMk cId="0" sldId="286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AA6F6-97FE-453E-A484-035B47D33324}" type="datetimeFigureOut">
              <a:rPr lang="en-US" smtClean="0"/>
              <a:pPr/>
              <a:t>3/20/2023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8000" cy="3857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5D523-9A67-47CC-A52F-12CE93B46D0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5D523-9A67-47CC-A52F-12CE93B46D08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1949C-4F46-5D90-5ABE-AF4C510D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18EEB9-F332-D4E8-B5C3-A2AFBA067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FFA9C8-F09D-A28F-9C27-39DE96B06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2A34ED-F807-69A6-B809-290556F5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20/03/2023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1311A9-C716-6E77-38A6-6B4607B4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311710-0BA5-43ED-E520-140C4393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27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98DEF-8D49-64FE-AD97-F9DAB886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583FD55-70C7-37CE-A9EE-C00BA6BEC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179A84-AF48-9AB3-BE3D-C61D52B85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7E4B88-F373-6772-58DC-B90ECC7068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20/03/2023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23332D-2B61-AFD0-82F4-3C5DF7F4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561B29-4152-6C4C-BF3C-129026AD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568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75ADE-D4FB-22CC-5459-277BE0144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FF21D0-2A18-E3EB-0A76-B65187D13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FD11E8-3766-2680-D123-5E9927209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20/03/2023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FD317B-C31E-C7A9-1B51-1616E411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9C48F9-66A3-7A81-50B4-A080DBC5D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062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D14731-BB8D-76EA-A465-54138A92C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D7D4A6-775F-7462-C60D-FC5E22CF0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B7DA30-2844-58DF-D43A-2AFD89C33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20/03/2023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210C38-1017-0F07-E4A5-8013C7F6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4EC7C5-35E1-F85E-7C9D-EAF37F61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50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68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AF5AE-94F6-0A8E-1098-BBE2B5750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3BAF39-B422-6C6D-F3BC-341E345A5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667AE6-C409-A4E0-701B-9529BABD6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20/03/2023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F42CCA-8053-EAE2-F185-A5C98BA3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488673-3D20-0B87-59E4-CD7699EB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83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1D46E-814A-CA9B-E75E-03D1D754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0388A1-EDB0-6F1D-3CDE-3CC7E9A2F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CE9B0-787E-E01B-3784-78FDB2FB0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20/03/2023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4D22E-0DE5-C184-4C77-934A7420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748FD6-54BB-BAC3-7587-631E2501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24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35497-B649-C263-4548-F3BD3307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5FB067-4AF0-0E66-338A-19502E772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BC3FEF-8000-B4D5-8415-0AF23E5A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20/03/2023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B13E0C-F115-B738-BDC7-AA8D17CA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5AA749-E46E-E7C2-92D7-5DF988B94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96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3C34A-3133-B72E-3BEA-4ACE8BAD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EA8966-14BB-564B-B172-19629B429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941C84-988F-F505-FFF8-A9679465E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B2A31E-E2C7-CE8F-8AE3-04F668EA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20/03/2023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8A95A6-C1AA-3800-89AF-8542FBFA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A32347-9F9C-E4D7-FBB4-DCC460B6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70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DE2DA-118B-C085-C220-8E8DA985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46A4FF-1812-787E-E163-77CFE2C48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0F8D66-709F-0F95-2CCA-B37187948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BAF0B3-FF54-5AF5-C61B-7A2918A31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FA7BEEF-1CB2-E9F0-295C-F199CC162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9FB6C01-62E4-8DAF-8FA3-62A37AEF48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20/03/2023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1C532F-995D-F4D8-C216-E9DDD890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6183D0-87E6-5F2E-BBE5-23D0E3E2C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22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D27361-5590-A868-A5D4-0EDC0867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F945BD4-8740-2B04-08BA-031623F5FA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20/03/2023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74857B-70CC-9BE6-C8CA-0F8DFDCB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A2AF0D-DAC3-A557-0AB9-32B33D0D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36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EA0526-4E13-E717-DCAE-122FFFBC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20/03/2023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AF9DE4-D424-AF6F-B89E-52FA4D70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13C906-1CB1-B2F0-A160-B16313F8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22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15" name="object 2">
            <a:extLst>
              <a:ext uri="{FF2B5EF4-FFF2-40B4-BE49-F238E27FC236}">
                <a16:creationId xmlns:a16="http://schemas.microsoft.com/office/drawing/2014/main" id="{013A6DBC-26EC-46F6-B6F0-0DDFF7CDE3AE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876800" y="723900"/>
            <a:ext cx="8039099" cy="4524374"/>
          </a:xfrm>
          <a:prstGeom prst="rect">
            <a:avLst/>
          </a:prstGeom>
        </p:spPr>
      </p:pic>
      <p:pic>
        <p:nvPicPr>
          <p:cNvPr id="18" name="object 3">
            <a:extLst>
              <a:ext uri="{FF2B5EF4-FFF2-40B4-BE49-F238E27FC236}">
                <a16:creationId xmlns:a16="http://schemas.microsoft.com/office/drawing/2014/main" id="{ECB9054D-8537-4245-AB54-935090E7570B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19" name="object 4">
            <a:extLst>
              <a:ext uri="{FF2B5EF4-FFF2-40B4-BE49-F238E27FC236}">
                <a16:creationId xmlns:a16="http://schemas.microsoft.com/office/drawing/2014/main" id="{10B51AD7-F401-4125-9CCA-E919AE06C74E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20" name="object 5">
            <a:extLst>
              <a:ext uri="{FF2B5EF4-FFF2-40B4-BE49-F238E27FC236}">
                <a16:creationId xmlns:a16="http://schemas.microsoft.com/office/drawing/2014/main" id="{12F486B3-0611-400E-BD65-463E6BED1CE9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21" name="object 6">
            <a:extLst>
              <a:ext uri="{FF2B5EF4-FFF2-40B4-BE49-F238E27FC236}">
                <a16:creationId xmlns:a16="http://schemas.microsoft.com/office/drawing/2014/main" id="{A1D8B407-8154-4207-9D76-D7D32F343DBD}"/>
              </a:ext>
            </a:extLst>
          </p:cNvPr>
          <p:cNvSpPr txBox="1"/>
          <p:nvPr userDrawn="1"/>
        </p:nvSpPr>
        <p:spPr>
          <a:xfrm>
            <a:off x="8881981" y="4530662"/>
            <a:ext cx="2093595" cy="4102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0" dirty="0">
                <a:solidFill>
                  <a:schemeClr val="tx1"/>
                </a:solidFill>
                <a:latin typeface="Microsoft Sans Serif"/>
                <a:cs typeface="Microsoft Sans Serif"/>
              </a:rPr>
              <a:t>wideproject.eu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6A80E2F-D880-4F44-863E-0C734D2131D9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15" name="object 2">
            <a:extLst>
              <a:ext uri="{FF2B5EF4-FFF2-40B4-BE49-F238E27FC236}">
                <a16:creationId xmlns:a16="http://schemas.microsoft.com/office/drawing/2014/main" id="{013A6DBC-26EC-46F6-B6F0-0DDFF7CDE3AE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325600" y="190500"/>
            <a:ext cx="3789133" cy="2194867"/>
          </a:xfrm>
          <a:prstGeom prst="rect">
            <a:avLst/>
          </a:prstGeom>
        </p:spPr>
      </p:pic>
      <p:pic>
        <p:nvPicPr>
          <p:cNvPr id="18" name="object 3">
            <a:extLst>
              <a:ext uri="{FF2B5EF4-FFF2-40B4-BE49-F238E27FC236}">
                <a16:creationId xmlns:a16="http://schemas.microsoft.com/office/drawing/2014/main" id="{ECB9054D-8537-4245-AB54-935090E7570B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19" name="object 4">
            <a:extLst>
              <a:ext uri="{FF2B5EF4-FFF2-40B4-BE49-F238E27FC236}">
                <a16:creationId xmlns:a16="http://schemas.microsoft.com/office/drawing/2014/main" id="{10B51AD7-F401-4125-9CCA-E919AE06C74E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20" name="object 5">
            <a:extLst>
              <a:ext uri="{FF2B5EF4-FFF2-40B4-BE49-F238E27FC236}">
                <a16:creationId xmlns:a16="http://schemas.microsoft.com/office/drawing/2014/main" id="{12F486B3-0611-400E-BD65-463E6BED1CE9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C4D5EDC-7551-4A38-9D41-D9849097276F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  <p:extLst>
      <p:ext uri="{BB962C8B-B14F-4D97-AF65-F5344CB8AC3E}">
        <p14:creationId xmlns:p14="http://schemas.microsoft.com/office/powerpoint/2010/main" val="195568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g object 16">
            <a:extLst>
              <a:ext uri="{FF2B5EF4-FFF2-40B4-BE49-F238E27FC236}">
                <a16:creationId xmlns:a16="http://schemas.microsoft.com/office/drawing/2014/main" id="{25FA1104-3B81-4779-1C54-FECA8BEF2325}"/>
              </a:ext>
            </a:extLst>
          </p:cNvPr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bg object 17">
            <a:extLst>
              <a:ext uri="{FF2B5EF4-FFF2-40B4-BE49-F238E27FC236}">
                <a16:creationId xmlns:a16="http://schemas.microsoft.com/office/drawing/2014/main" id="{F5BB24D3-8CC1-1D71-245A-6C6AB9BC5D4D}"/>
              </a:ext>
            </a:extLst>
          </p:cNvPr>
          <p:cNvPicPr/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8" name="object 2">
            <a:extLst>
              <a:ext uri="{FF2B5EF4-FFF2-40B4-BE49-F238E27FC236}">
                <a16:creationId xmlns:a16="http://schemas.microsoft.com/office/drawing/2014/main" id="{FF140756-2FE5-8981-78F7-8392FC0935A5}"/>
              </a:ext>
            </a:extLst>
          </p:cNvPr>
          <p:cNvPicPr/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4325600" y="190500"/>
            <a:ext cx="3789133" cy="219486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F3F6D73-3880-2C77-1E58-189C9CD0B96D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  <p:extLst>
      <p:ext uri="{BB962C8B-B14F-4D97-AF65-F5344CB8AC3E}">
        <p14:creationId xmlns:p14="http://schemas.microsoft.com/office/powerpoint/2010/main" val="198173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hangingminds.org/disciplines/leadership/leadership.html" TargetMode="External"/><Relationship Id="rId3" Type="http://schemas.openxmlformats.org/officeDocument/2006/relationships/hyperlink" Target="http://www.shldirect.com/iPQ/index.html" TargetMode="External"/><Relationship Id="rId7" Type="http://schemas.openxmlformats.org/officeDocument/2006/relationships/hyperlink" Target="https://www.16personalities.com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ignalpatterns.com/personality_survey" TargetMode="External"/><Relationship Id="rId11" Type="http://schemas.openxmlformats.org/officeDocument/2006/relationships/hyperlink" Target="https://www.startarium.ro/" TargetMode="External"/><Relationship Id="rId5" Type="http://schemas.openxmlformats.org/officeDocument/2006/relationships/hyperlink" Target="http://www.teamtechnology.co.uk/mmdi/questionnaire" TargetMode="External"/><Relationship Id="rId10" Type="http://schemas.openxmlformats.org/officeDocument/2006/relationships/hyperlink" Target="http://managementhelp.org/" TargetMode="External"/><Relationship Id="rId4" Type="http://schemas.openxmlformats.org/officeDocument/2006/relationships/hyperlink" Target="http://www.41q.com/" TargetMode="External"/><Relationship Id="rId9" Type="http://schemas.openxmlformats.org/officeDocument/2006/relationships/hyperlink" Target="http://mindtools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C075C3B-C5C3-7B12-DC87-D33D34E6DCA7}"/>
              </a:ext>
            </a:extLst>
          </p:cNvPr>
          <p:cNvSpPr txBox="1"/>
          <p:nvPr/>
        </p:nvSpPr>
        <p:spPr>
          <a:xfrm>
            <a:off x="3238500" y="5448300"/>
            <a:ext cx="11811000" cy="4206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400" b="1" spc="-65" dirty="0" smtClean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Модул </a:t>
            </a:r>
            <a:r>
              <a:rPr lang="ru-RU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2. </a:t>
            </a:r>
            <a:r>
              <a:rPr lang="mk-MK" sz="4400" b="1" spc="-65" dirty="0" smtClean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П</a:t>
            </a:r>
            <a:r>
              <a:rPr lang="ru-RU" sz="4400" b="1" spc="-65" dirty="0" smtClean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ретприемништво за жени</a:t>
            </a:r>
            <a:br>
              <a:rPr lang="ru-RU" sz="4400" b="1" spc="-65" dirty="0" smtClean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ru-RU" sz="4400" b="1" spc="-65" dirty="0" smtClean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400" b="1" spc="-65" dirty="0" smtClean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Курс </a:t>
            </a:r>
            <a:r>
              <a:rPr lang="ru-RU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2: Женско лидерство</a:t>
            </a:r>
            <a:endParaRPr lang="en-US" sz="4400" b="1" spc="-65" dirty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mk-MK" sz="4400" b="1" spc="-65" dirty="0" smtClean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Партнер</a:t>
            </a:r>
            <a:r>
              <a:rPr lang="en-US" sz="4400" b="1" spc="-65" dirty="0" smtClean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:  ADDE</a:t>
            </a:r>
            <a:endParaRPr lang="mk-MK" sz="4400" b="1" spc="-65" dirty="0" smtClean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828800" y="1822966"/>
            <a:ext cx="88392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mk-MK" sz="2400" b="1" u="none" strike="noStrike" cap="none" normalizeH="0" baseline="0" dirty="0" smtClean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Секција 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: </a:t>
            </a:r>
            <a:r>
              <a:rPr lang="mk-MK" sz="2400" b="1" dirty="0" smtClean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Само-развивање</a:t>
            </a:r>
            <a:endParaRPr kumimoji="0" lang="en-GB" sz="2400" b="1" u="none" strike="noStrike" cap="none" normalizeH="0" baseline="0" dirty="0" smtClean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ea typeface="Times New Roman" pitchFamily="18" charset="0"/>
                <a:cs typeface="Arial" pitchFamily="34" charset="0"/>
              </a:rPr>
              <a:t>Освен што е процес на управување, само-развојот е исто така критично однесување на лидерството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3.1.1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lang="mk-MK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Во тек со случувањата</a:t>
            </a:r>
            <a:endParaRPr kumimoji="0" lang="en-GB" sz="2400" b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1035050"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ea typeface="Times New Roman" pitchFamily="18" charset="0"/>
                <a:cs typeface="Arial" pitchFamily="34" charset="0"/>
              </a:rPr>
              <a:t>Ова може да биде прашање на читање релевантни написи во печатот и медиумите или може да бара форма на поструктуирано учење, како што е посета на специфични курсеви или обука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endParaRPr kumimoji="0" lang="en-GB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3.1.2. </a:t>
            </a:r>
            <a:r>
              <a:rPr lang="ru-RU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Имајте искрени разговори со вашето внатрешно </a:t>
            </a:r>
            <a:r>
              <a:rPr lang="ru-RU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Јас</a:t>
            </a:r>
            <a:endParaRPr kumimoji="0" lang="en-GB" sz="2400" b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1035050"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ea typeface="Times New Roman" pitchFamily="18" charset="0"/>
                <a:cs typeface="Arial" pitchFamily="34" charset="0"/>
              </a:rPr>
              <a:t>Тоа може да биде доста корисна техника која ќе ви помогне да го фокусирате вашиот ум. Без оглед на причината за вашиот внатрешен дијалог, важно е ова да се одржува позитивно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en-GB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3.1.3. </a:t>
            </a:r>
            <a:r>
              <a:rPr lang="mk-MK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Само-тренинг</a:t>
            </a:r>
            <a:endParaRPr kumimoji="0" lang="en-GB" sz="2400" b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962025"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ea typeface="Times New Roman" pitchFamily="18" charset="0"/>
                <a:cs typeface="Arial" pitchFamily="34" charset="0"/>
              </a:rPr>
              <a:t>Користењето на некој друг како тренер не е секогаш можно - можеби нема да бидете во позиција да ангажирате тренер во тоа време или едноставно вашиот тренер не е достапен за вас во критично време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en-GB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723900"/>
            <a:ext cx="1264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mk-MK" sz="4000" b="1" dirty="0" smtClean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Единица</a:t>
            </a:r>
            <a:r>
              <a:rPr lang="en-US" sz="4000" b="1" dirty="0" smtClean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000" b="1" dirty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3: </a:t>
            </a:r>
            <a:r>
              <a:rPr lang="mk-MK" sz="4000" b="1" dirty="0" smtClean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Континуиран Развој</a:t>
            </a:r>
            <a:endParaRPr lang="en-GB" sz="4000" dirty="0">
              <a:solidFill>
                <a:srgbClr val="FD4FB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15">
            <a:extLst>
              <a:ext uri="{FF2B5EF4-FFF2-40B4-BE49-F238E27FC236}">
                <a16:creationId xmlns:a16="http://schemas.microsoft.com/office/drawing/2014/main" id="{CC5A7B45-8421-96FC-6E4F-BAEEAF6550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4"/>
          <a:stretch/>
        </p:blipFill>
        <p:spPr>
          <a:xfrm>
            <a:off x="10820400" y="5143500"/>
            <a:ext cx="6629400" cy="37761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376879" y="2444234"/>
            <a:ext cx="533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3.2.3. </a:t>
            </a:r>
            <a:r>
              <a:rPr lang="mk-MK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Водете дневник за развој </a:t>
            </a:r>
            <a:endParaRPr lang="mk-MK" sz="2400" b="1" dirty="0" smtClean="0">
              <a:solidFill>
                <a:srgbClr val="7030A0"/>
              </a:solidFill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Кога 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можностите за развој се многу експлицитни, во форма на курсеви или работилници, лесно е да се препознае исходот од тоа искуство. Ова не е случај со помалку формални искуства. Со оглед на тоа колку учење се случува во овие помалку формални ситуации, важно е да се забележи нивното влијание врз вашата севкупна развојна цел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.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647700"/>
            <a:ext cx="1264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mk-MK" sz="4000" b="1" dirty="0" smtClean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Единица</a:t>
            </a:r>
            <a:r>
              <a:rPr lang="en-US" sz="4000" b="1" dirty="0" smtClean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000" b="1" dirty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3: </a:t>
            </a:r>
            <a:r>
              <a:rPr lang="mk-MK" sz="4000" b="1" dirty="0" smtClean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Континуиран развој</a:t>
            </a:r>
            <a:endParaRPr lang="en-GB" sz="4000" dirty="0">
              <a:solidFill>
                <a:srgbClr val="FD4FB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1409700"/>
            <a:ext cx="6137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AC7BDC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Секција 2</a:t>
            </a:r>
            <a:r>
              <a:rPr lang="ru-RU" sz="2400" b="1" dirty="0">
                <a:solidFill>
                  <a:srgbClr val="AC7BDC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: Можности за развој</a:t>
            </a:r>
            <a:endParaRPr lang="en-GB" sz="2400" dirty="0">
              <a:solidFill>
                <a:srgbClr val="AC7BD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2628900"/>
            <a:ext cx="480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3.2.1. </a:t>
            </a:r>
            <a:r>
              <a:rPr lang="mk-MK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Пронајдете се себеси</a:t>
            </a:r>
            <a:endParaRPr lang="en-GB" sz="2400" dirty="0">
              <a:solidFill>
                <a:srgbClr val="7030A0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	</a:t>
            </a:r>
            <a:r>
              <a:rPr lang="ru-RU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Секој пат кога ќе се соочите со ситуација, без разлика дали тоа е состанок, анализа на некои податоци или дури и само одговарање на е-пошта, ќе донесувате одлуки за вашиот пристап</a:t>
            </a:r>
            <a:r>
              <a:rPr lang="ru-RU" sz="24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         Станете </a:t>
            </a:r>
            <a:r>
              <a:rPr lang="ru-RU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свесни за процесите на размислување што ги правите, активностите што ги преземате и, ако е можно, кои однесувања ги внесувате во игра за поддршка на вашите активности</a:t>
            </a:r>
            <a:r>
              <a:rPr lang="en-US" sz="24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. </a:t>
            </a:r>
            <a:endParaRPr lang="en-US" sz="2400" dirty="0">
              <a:solidFill>
                <a:prstClr val="black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15100" y="2629525"/>
            <a:ext cx="5486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3.2.2. </a:t>
            </a:r>
            <a:r>
              <a:rPr lang="mk-MK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Барајте конструктивна критика</a:t>
            </a:r>
            <a:r>
              <a:rPr lang="en-US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!</a:t>
            </a:r>
            <a:endParaRPr lang="en-GB" sz="2400" dirty="0">
              <a:solidFill>
                <a:srgbClr val="7030A0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	</a:t>
            </a:r>
            <a:r>
              <a:rPr lang="ru-RU" sz="24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Охрабрете </a:t>
            </a:r>
            <a:r>
              <a:rPr lang="ru-RU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ги оние што работат со вас (вработени, клиенти, членови на семејството, засегнати страни) да ви дадат </a:t>
            </a:r>
            <a:r>
              <a:rPr lang="ru-RU" sz="24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искрен фидбек </a:t>
            </a:r>
            <a:r>
              <a:rPr lang="ru-RU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за вашите перформанси како лидер</a:t>
            </a:r>
            <a:r>
              <a:rPr lang="ru-RU" sz="24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         Прифаќањето </a:t>
            </a:r>
            <a:r>
              <a:rPr lang="ru-RU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на конструктивна критика, без разлика дали е позитивна или негативна, може само да помогне да се изгради позитивна </a:t>
            </a:r>
            <a:r>
              <a:rPr lang="ru-RU" sz="24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атмосфера </a:t>
            </a:r>
            <a:r>
              <a:rPr lang="ru-RU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на доверба и отвореност со оние во вашиот тим</a:t>
            </a:r>
            <a:r>
              <a:rPr lang="en-US" sz="24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.</a:t>
            </a:r>
            <a:endParaRPr lang="en-GB" sz="2400" dirty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1">
            <a:extLst>
              <a:ext uri="{FF2B5EF4-FFF2-40B4-BE49-F238E27FC236}">
                <a16:creationId xmlns:a16="http://schemas.microsoft.com/office/drawing/2014/main" id="{BE4FB0A3-4984-32C5-6BB7-33815D472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66900"/>
            <a:ext cx="8077200" cy="4543424"/>
          </a:xfrm>
          <a:prstGeom prst="rect">
            <a:avLst/>
          </a:prstGeom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981200" y="5981700"/>
            <a:ext cx="838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3.3.1. </a:t>
            </a:r>
            <a:r>
              <a:rPr lang="ru-RU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Алатки за профилирање на </a:t>
            </a:r>
            <a:r>
              <a:rPr lang="ru-RU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личноста</a:t>
            </a:r>
            <a:endParaRPr kumimoji="0" lang="en-GB" sz="2400" b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3"/>
              </a:rPr>
              <a:t>http://www.shldirect.com/iPQ/index.html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4"/>
              </a:rPr>
              <a:t>http://www.41q.com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5"/>
              </a:rPr>
              <a:t>http://www.teamtechnology.co.uk/mmdi/questionnaire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6"/>
              </a:rPr>
              <a:t>http://signalpatterns.com/personality_survey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7"/>
              </a:rPr>
              <a:t>https://www.16personalities.com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 </a:t>
            </a:r>
            <a:r>
              <a:rPr kumimoji="0" lang="mk-M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достапни на сите јазици на партнерите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5200" y="1028700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mk-MK" sz="4000" b="1" dirty="0" smtClean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Единица</a:t>
            </a:r>
            <a:r>
              <a:rPr lang="en-US" sz="4000" b="1" dirty="0" smtClean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000" b="1" dirty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3: </a:t>
            </a:r>
            <a:r>
              <a:rPr lang="mk-MK" sz="4000" b="1" dirty="0" smtClean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Континуиран развој</a:t>
            </a:r>
            <a:endParaRPr lang="en-GB" sz="4000" dirty="0">
              <a:solidFill>
                <a:srgbClr val="FD4FB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25200" y="60579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3.3.2. </a:t>
            </a:r>
            <a:r>
              <a:rPr lang="mk-MK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Други корисни Страни</a:t>
            </a:r>
            <a:endParaRPr lang="en-GB" sz="2400" dirty="0">
              <a:solidFill>
                <a:srgbClr val="7030A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  <a:hlinkClick r:id="rId8"/>
              </a:rPr>
              <a:t>http://changingminds.org/disciplines/leadership/leadership.html</a:t>
            </a:r>
            <a:endParaRPr lang="en-GB" sz="2400" dirty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  <a:hlinkClick r:id="rId9"/>
              </a:rPr>
              <a:t>http://mindtools.com</a:t>
            </a:r>
            <a:endParaRPr lang="en-GB" sz="2400" dirty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  <a:hlinkClick r:id="rId10"/>
              </a:rPr>
              <a:t>http://managementhelp.org</a:t>
            </a:r>
            <a:endParaRPr lang="en-GB" sz="2400" dirty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  <a:hlinkClick r:id="rId11"/>
              </a:rPr>
              <a:t>https://www.startarium.ro</a:t>
            </a:r>
            <a:r>
              <a:rPr lang="en-GB" sz="2400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1400" y="1790700"/>
            <a:ext cx="3803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mk-MK" sz="2400" b="1" dirty="0" smtClean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Секција</a:t>
            </a:r>
            <a:r>
              <a:rPr lang="en-US" sz="2400" b="1" dirty="0" smtClean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3: </a:t>
            </a:r>
            <a:r>
              <a:rPr lang="mk-MK" sz="2400" b="1" dirty="0" smtClean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Корисни Извори</a:t>
            </a:r>
            <a:endParaRPr lang="en-GB" sz="2400" dirty="0">
              <a:solidFill>
                <a:srgbClr val="AC7BDC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11857"/>
            <a:ext cx="5638800" cy="423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02AAC77-762E-FF82-BCE0-542021BAB6F1}"/>
              </a:ext>
            </a:extLst>
          </p:cNvPr>
          <p:cNvSpPr txBox="1"/>
          <p:nvPr/>
        </p:nvSpPr>
        <p:spPr>
          <a:xfrm>
            <a:off x="7086600" y="40005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Клучни наоди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CC91A97-CB90-F117-8D0D-B57C960E7D29}"/>
              </a:ext>
            </a:extLst>
          </p:cNvPr>
          <p:cNvSpPr txBox="1"/>
          <p:nvPr/>
        </p:nvSpPr>
        <p:spPr>
          <a:xfrm>
            <a:off x="1524000" y="1866900"/>
            <a:ext cx="4800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k-MK" altLang="es-ES" sz="28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Лидерство</a:t>
            </a:r>
            <a:r>
              <a:rPr lang="en-US" altLang="es-ES" sz="28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ko-KR" altLang="en-US" sz="2800" b="1" dirty="0">
              <a:solidFill>
                <a:srgbClr val="FD4FB4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6FE7853-4900-78CA-5E8A-87A3A6DA723D}"/>
              </a:ext>
            </a:extLst>
          </p:cNvPr>
          <p:cNvSpPr txBox="1"/>
          <p:nvPr/>
        </p:nvSpPr>
        <p:spPr>
          <a:xfrm>
            <a:off x="11353800" y="2400300"/>
            <a:ext cx="6019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k-MK" sz="2800" b="1" dirty="0" smtClean="0">
                <a:solidFill>
                  <a:srgbClr val="FD4FB4"/>
                </a:solidFill>
                <a:ea typeface="Times New Roman" panose="02020603050405020304" pitchFamily="18" charset="0"/>
              </a:rPr>
              <a:t>Вообичаени Однесувања</a:t>
            </a:r>
            <a:endParaRPr lang="en-US" sz="2800" b="1" dirty="0">
              <a:solidFill>
                <a:srgbClr val="FD4FB4"/>
              </a:solidFill>
              <a:ea typeface="Times New Roman" panose="02020603050405020304" pitchFamily="18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DEF5E362-01C4-B4BE-88F3-CA9399EF137C}"/>
              </a:ext>
            </a:extLst>
          </p:cNvPr>
          <p:cNvSpPr txBox="1"/>
          <p:nvPr/>
        </p:nvSpPr>
        <p:spPr>
          <a:xfrm>
            <a:off x="12052092" y="3445837"/>
            <a:ext cx="6324600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Начини </a:t>
            </a:r>
            <a:r>
              <a:rPr lang="ru-RU" sz="20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на </a:t>
            </a:r>
            <a:r>
              <a:rPr lang="ru-RU" sz="2000" b="1" dirty="0" smtClean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размислување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Однесувања кои даваат резултати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Меѓучовечки односите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k-MK" sz="2000" b="1" dirty="0" smtClean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Начини на само-менаџирање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ko-KR" altLang="en-US" sz="1200" dirty="0">
              <a:cs typeface="Microsoft Sans Serif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5EBEB16-F347-8C9F-F501-E6D723B8C5F5}"/>
              </a:ext>
            </a:extLst>
          </p:cNvPr>
          <p:cNvSpPr txBox="1"/>
          <p:nvPr/>
        </p:nvSpPr>
        <p:spPr>
          <a:xfrm>
            <a:off x="11817246" y="5052934"/>
            <a:ext cx="6248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mk-MK" sz="2800" b="1" dirty="0" smtClean="0">
                <a:solidFill>
                  <a:srgbClr val="FD4FB4"/>
                </a:solidFill>
              </a:rPr>
              <a:t>Континуиран развој</a:t>
            </a:r>
            <a:endParaRPr lang="en-GB" sz="2800" b="1" dirty="0">
              <a:solidFill>
                <a:srgbClr val="FD4FB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356ED3-F44A-4965-B161-BE99BCFC0302}"/>
              </a:ext>
            </a:extLst>
          </p:cNvPr>
          <p:cNvSpPr txBox="1"/>
          <p:nvPr/>
        </p:nvSpPr>
        <p:spPr>
          <a:xfrm>
            <a:off x="12377503" y="6054231"/>
            <a:ext cx="55626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Откријте се </a:t>
            </a:r>
            <a:r>
              <a:rPr lang="ru-RU" sz="20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себеси</a:t>
            </a:r>
          </a:p>
          <a:p>
            <a:r>
              <a:rPr lang="ru-RU" sz="2000" b="1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Охрабрете конструктивна критика!</a:t>
            </a:r>
            <a:endParaRPr lang="ru-RU" sz="2000" b="1" dirty="0" smtClean="0">
              <a:solidFill>
                <a:srgbClr val="7030A0"/>
              </a:solidFill>
              <a:ea typeface="Times New Roman" pitchFamily="18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Водете </a:t>
            </a:r>
            <a:r>
              <a:rPr lang="ru-RU" sz="20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дневник за </a:t>
            </a:r>
            <a:r>
              <a:rPr lang="ru-RU" sz="20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развој</a:t>
            </a:r>
          </a:p>
          <a:p>
            <a:r>
              <a:rPr lang="ru-RU" sz="20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Проверете </a:t>
            </a:r>
            <a:r>
              <a:rPr lang="ru-RU" sz="20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корисни ресурси</a:t>
            </a:r>
            <a:endParaRPr lang="ko-KR" altLang="en-US" sz="2000" b="1" dirty="0">
              <a:solidFill>
                <a:srgbClr val="7030A0"/>
              </a:solidFill>
              <a:cs typeface="Microsoft Sans Serif" panose="020B0604020202020204" pitchFamily="34" charset="0"/>
            </a:endParaRPr>
          </a:p>
        </p:txBody>
      </p:sp>
      <p:pic>
        <p:nvPicPr>
          <p:cNvPr id="12" name="object 5">
            <a:extLst>
              <a:ext uri="{FF2B5EF4-FFF2-40B4-BE49-F238E27FC236}">
                <a16:creationId xmlns:a16="http://schemas.microsoft.com/office/drawing/2014/main" id="{3C4D9A21-5CF5-0958-90F8-C96F352FB0A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1866900"/>
            <a:ext cx="885824" cy="809624"/>
          </a:xfrm>
          <a:prstGeom prst="rect">
            <a:avLst/>
          </a:prstGeom>
        </p:spPr>
      </p:pic>
      <p:pic>
        <p:nvPicPr>
          <p:cNvPr id="13" name="object 5">
            <a:extLst>
              <a:ext uri="{FF2B5EF4-FFF2-40B4-BE49-F238E27FC236}">
                <a16:creationId xmlns:a16="http://schemas.microsoft.com/office/drawing/2014/main" id="{3AE924DD-2FF9-8063-9000-8EE79949F80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5067300"/>
            <a:ext cx="885824" cy="885824"/>
          </a:xfrm>
          <a:prstGeom prst="rect">
            <a:avLst/>
          </a:prstGeom>
        </p:spPr>
      </p:pic>
      <p:pic>
        <p:nvPicPr>
          <p:cNvPr id="14" name="object 5">
            <a:extLst>
              <a:ext uri="{FF2B5EF4-FFF2-40B4-BE49-F238E27FC236}">
                <a16:creationId xmlns:a16="http://schemas.microsoft.com/office/drawing/2014/main" id="{221CE9C6-11FD-A90A-52AD-868B77C11C2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91800" y="2247900"/>
            <a:ext cx="990600" cy="8858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8EEC15A1-5572-D5F6-E029-D4DA9E599DC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15600" y="4914900"/>
            <a:ext cx="914400" cy="914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19200" y="2933700"/>
            <a:ext cx="533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ru-RU" sz="2000" b="1" i="1" dirty="0"/>
              <a:t>Лидерството </a:t>
            </a:r>
            <a:r>
              <a:rPr lang="ru-RU" sz="2000" dirty="0"/>
              <a:t>е способност да ги убедите другите да ве следат, да ги инспирирате да настапуваат на највисоко ниво и да ги натерате да ја разберат и веруваат во вашата </a:t>
            </a:r>
            <a:r>
              <a:rPr lang="ru-RU" sz="2000" dirty="0" smtClean="0"/>
              <a:t>визија</a:t>
            </a:r>
            <a:r>
              <a:rPr lang="en-GB" sz="2000" dirty="0" smtClean="0"/>
              <a:t>.</a:t>
            </a:r>
            <a:endParaRPr lang="en-GB" sz="2000" dirty="0"/>
          </a:p>
          <a:p>
            <a:pPr algn="just"/>
            <a:endParaRPr lang="en-GB" sz="2000" dirty="0"/>
          </a:p>
        </p:txBody>
      </p:sp>
      <p:sp>
        <p:nvSpPr>
          <p:cNvPr id="18" name="Rectangle 17"/>
          <p:cNvSpPr/>
          <p:nvPr/>
        </p:nvSpPr>
        <p:spPr>
          <a:xfrm>
            <a:off x="1385966" y="4409331"/>
            <a:ext cx="51672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>
                <a:solidFill>
                  <a:srgbClr val="FD4FB4"/>
                </a:solidFill>
              </a:rPr>
              <a:t>Зад секоја одлична жена лидер се крие сложена и постојано променлива мешавина на </a:t>
            </a:r>
            <a:r>
              <a:rPr lang="ru-RU" sz="2800" b="1" dirty="0" smtClean="0">
                <a:solidFill>
                  <a:srgbClr val="FD4FB4"/>
                </a:solidFill>
              </a:rPr>
              <a:t>карактерни елементи</a:t>
            </a:r>
            <a:r>
              <a:rPr lang="en-US" sz="2800" b="1" dirty="0" smtClean="0">
                <a:solidFill>
                  <a:srgbClr val="FD4FB4"/>
                </a:solidFill>
              </a:rPr>
              <a:t>. </a:t>
            </a:r>
            <a:endParaRPr lang="en-US" sz="2800" b="1" dirty="0">
              <a:solidFill>
                <a:srgbClr val="FD4FB4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7800" y="6286500"/>
            <a:ext cx="495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	</a:t>
            </a:r>
            <a:r>
              <a:rPr lang="ru-RU" sz="2000" dirty="0"/>
              <a:t>Тие вклучуваат аспекти како што се</a:t>
            </a:r>
            <a:r>
              <a:rPr lang="en-US" sz="2000" dirty="0" smtClean="0"/>
              <a:t>:</a:t>
            </a: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Вашите </a:t>
            </a:r>
            <a:r>
              <a:rPr lang="ru-RU" sz="2000" dirty="0" smtClean="0"/>
              <a:t>карактерни особини </a:t>
            </a:r>
            <a:r>
              <a:rPr lang="ru-RU" sz="2000" dirty="0"/>
              <a:t>или </a:t>
            </a:r>
            <a:r>
              <a:rPr lang="ru-RU" sz="2000" dirty="0" smtClean="0"/>
              <a:t>предиспозиции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Вашите </a:t>
            </a:r>
            <a:r>
              <a:rPr lang="ru-RU" sz="2000" dirty="0"/>
              <a:t>лични вредности или </a:t>
            </a:r>
            <a:r>
              <a:rPr lang="ru-RU" sz="2000" dirty="0" smtClean="0"/>
              <a:t>верувања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Вашите </a:t>
            </a:r>
            <a:r>
              <a:rPr lang="ru-RU" sz="2000" dirty="0"/>
              <a:t>јаки и слаби страни во </a:t>
            </a:r>
            <a:r>
              <a:rPr lang="ru-RU" sz="2000" dirty="0" smtClean="0"/>
              <a:t>однесувањето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Вашите </a:t>
            </a:r>
            <a:r>
              <a:rPr lang="ru-RU" sz="2000" dirty="0"/>
              <a:t>главни мотиватори или двигатели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9532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CEB6FBD-A5B4-4090-B420-A3A58C350B90}"/>
              </a:ext>
            </a:extLst>
          </p:cNvPr>
          <p:cNvSpPr txBox="1"/>
          <p:nvPr/>
        </p:nvSpPr>
        <p:spPr>
          <a:xfrm>
            <a:off x="6438900" y="5295900"/>
            <a:ext cx="68199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mk-MK" sz="6600" b="1" spc="-114" dirty="0" smtClean="0">
                <a:solidFill>
                  <a:srgbClr val="FD4FB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Ви Благодариме</a:t>
            </a:r>
            <a:r>
              <a:rPr lang="en-US" sz="6600" b="1" spc="-114" dirty="0" smtClean="0">
                <a:solidFill>
                  <a:srgbClr val="FD4FB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!</a:t>
            </a:r>
            <a:endParaRPr kumimoji="0" lang="en-US" sz="6600" b="1" i="0" u="none" strike="noStrike" kern="1200" cap="none" spc="0" normalizeH="0" baseline="0" dirty="0">
              <a:ln>
                <a:noFill/>
              </a:ln>
              <a:solidFill>
                <a:srgbClr val="FD4FB4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A34285-6C07-DC1D-80A6-98EE623AEFA4}"/>
              </a:ext>
            </a:extLst>
          </p:cNvPr>
          <p:cNvSpPr txBox="1"/>
          <p:nvPr/>
        </p:nvSpPr>
        <p:spPr>
          <a:xfrm>
            <a:off x="4343400" y="6853084"/>
            <a:ext cx="9166122" cy="1459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mk-MK" sz="4400" b="1" spc="-65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Партнер</a:t>
            </a:r>
            <a:r>
              <a:rPr lang="en-US" sz="4400" b="1" spc="-65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4400" b="1" spc="-65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ADDE</a:t>
            </a:r>
            <a:endParaRPr lang="en-US" sz="4400" spc="-65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6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5">
            <a:extLst>
              <a:ext uri="{FF2B5EF4-FFF2-40B4-BE49-F238E27FC236}">
                <a16:creationId xmlns:a16="http://schemas.microsoft.com/office/drawing/2014/main" id="{E42D7F93-F08B-64FD-14F1-8F551D663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57300"/>
            <a:ext cx="3886200" cy="218598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11816CB-AA50-BD0E-12E4-C12F7AA3F7E1}"/>
              </a:ext>
            </a:extLst>
          </p:cNvPr>
          <p:cNvSpPr txBox="1"/>
          <p:nvPr/>
        </p:nvSpPr>
        <p:spPr>
          <a:xfrm>
            <a:off x="6553200" y="102870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Цели</a:t>
            </a:r>
            <a:r>
              <a:rPr lang="en-GB" sz="40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n-GB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B24A19-41FB-B060-0BAE-CCCC40AE4D04}"/>
              </a:ext>
            </a:extLst>
          </p:cNvPr>
          <p:cNvSpPr txBox="1"/>
          <p:nvPr/>
        </p:nvSpPr>
        <p:spPr>
          <a:xfrm>
            <a:off x="6553200" y="17907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На </a:t>
            </a:r>
            <a:r>
              <a:rPr lang="ru-RU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крајот од овој курс ќе можете </a:t>
            </a:r>
            <a:r>
              <a:rPr lang="ru-RU" sz="28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да</a:t>
            </a:r>
            <a:r>
              <a:rPr lang="en-US" sz="2800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endParaRPr lang="en-GB" sz="2800" b="1" dirty="0">
              <a:effectLst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1E9682-09FC-3C43-A1AB-E4E4CC2D81B8}"/>
              </a:ext>
            </a:extLst>
          </p:cNvPr>
          <p:cNvGrpSpPr/>
          <p:nvPr/>
        </p:nvGrpSpPr>
        <p:grpSpPr>
          <a:xfrm>
            <a:off x="3829586" y="3638028"/>
            <a:ext cx="10391776" cy="1727165"/>
            <a:chOff x="6420992" y="1284389"/>
            <a:chExt cx="5124927" cy="1528021"/>
          </a:xfrm>
        </p:grpSpPr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548EFC15-3084-BDDD-6E8D-F01E3D99CC11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1061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ru-RU" sz="2400" dirty="0"/>
                <a:t>Ќе научите како да го поткрепите вашиот стил на лидерство и да разберете зошто сте </a:t>
              </a:r>
              <a:r>
                <a:rPr lang="ru-RU" sz="2400" dirty="0" smtClean="0"/>
                <a:t>насочени </a:t>
              </a:r>
              <a:r>
                <a:rPr lang="ru-RU" sz="2400" dirty="0"/>
                <a:t>да се однесувате онака како што се однесувате. Ќе ги идентификувате лидерските однесувања.</a:t>
              </a:r>
              <a:endParaRPr lang="en-GB" sz="3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55E089A1-1F8C-461F-FDEB-F6FE8F5419E0}"/>
                </a:ext>
              </a:extLst>
            </p:cNvPr>
            <p:cNvSpPr txBox="1"/>
            <p:nvPr/>
          </p:nvSpPr>
          <p:spPr>
            <a:xfrm>
              <a:off x="6420992" y="1284389"/>
              <a:ext cx="5035675" cy="91466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mk-MK" sz="2800" b="1" dirty="0" smtClean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Стекнете основно познавање за лидерство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endParaRPr lang="en-GB" sz="4000" b="1" dirty="0">
                <a:solidFill>
                  <a:srgbClr val="AC7BD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3">
            <a:extLst>
              <a:ext uri="{FF2B5EF4-FFF2-40B4-BE49-F238E27FC236}">
                <a16:creationId xmlns:a16="http://schemas.microsoft.com/office/drawing/2014/main" id="{AD9EE554-EB6F-38B3-BCE7-14B839C76A9D}"/>
              </a:ext>
            </a:extLst>
          </p:cNvPr>
          <p:cNvGrpSpPr/>
          <p:nvPr/>
        </p:nvGrpSpPr>
        <p:grpSpPr>
          <a:xfrm>
            <a:off x="3715284" y="5344472"/>
            <a:ext cx="10622645" cy="2036388"/>
            <a:chOff x="6354678" y="1175345"/>
            <a:chExt cx="5214885" cy="203638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47B981-D2F4-A88C-FDA2-E9AC1B8491D3}"/>
                </a:ext>
              </a:extLst>
            </p:cNvPr>
            <p:cNvSpPr txBox="1"/>
            <p:nvPr/>
          </p:nvSpPr>
          <p:spPr>
            <a:xfrm>
              <a:off x="6410791" y="2011404"/>
              <a:ext cx="51587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400" dirty="0" smtClean="0"/>
                <a:t>Ќе размислувате за многуте </a:t>
              </a:r>
              <a:r>
                <a:rPr lang="ru-RU" sz="2400" dirty="0"/>
                <a:t>елементи </a:t>
              </a:r>
              <a:r>
                <a:rPr lang="ru-RU" sz="2400" dirty="0" smtClean="0"/>
                <a:t>за </a:t>
              </a:r>
              <a:r>
                <a:rPr lang="ru-RU" sz="2400" dirty="0"/>
                <a:t>управувањето со </a:t>
              </a:r>
              <a:r>
                <a:rPr lang="ru-RU" sz="2400" dirty="0" smtClean="0"/>
                <a:t>достигнувањата </a:t>
              </a:r>
              <a:r>
                <a:rPr lang="ru-RU" sz="2400" dirty="0" smtClean="0"/>
                <a:t>на </a:t>
              </a:r>
              <a:r>
                <a:rPr lang="ru-RU" sz="2400" dirty="0"/>
                <a:t>кои една ефективна жена лидер треба да </a:t>
              </a:r>
              <a:r>
                <a:rPr lang="mk-MK" sz="2400" dirty="0" smtClean="0"/>
                <a:t>размислува</a:t>
              </a:r>
              <a:r>
                <a:rPr lang="ru-RU" sz="2400" dirty="0" smtClean="0"/>
                <a:t>, </a:t>
              </a:r>
              <a:r>
                <a:rPr lang="ru-RU" sz="2400" dirty="0"/>
                <a:t>применувајќи техники за да ги направи вашите цели </a:t>
              </a:r>
              <a:r>
                <a:rPr lang="mk-MK" sz="2400" dirty="0" smtClean="0"/>
                <a:t>лесни за справување</a:t>
              </a:r>
              <a:endPara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AD2012-C327-5815-4FAA-1CACB3D4207F}"/>
                </a:ext>
              </a:extLst>
            </p:cNvPr>
            <p:cNvSpPr txBox="1"/>
            <p:nvPr/>
          </p:nvSpPr>
          <p:spPr>
            <a:xfrm>
              <a:off x="6354678" y="1175345"/>
              <a:ext cx="5124926" cy="95410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lvl="0"/>
              <a:r>
                <a:rPr lang="ru-RU" sz="2800" b="1" dirty="0" smtClean="0">
                  <a:solidFill>
                    <a:srgbClr val="AC7BDC"/>
                  </a:solidFill>
                </a:rPr>
                <a:t>Ќе ги </a:t>
              </a:r>
              <a:r>
                <a:rPr lang="ru-RU" sz="2800" b="1" dirty="0" smtClean="0">
                  <a:solidFill>
                    <a:srgbClr val="AC7BDC"/>
                  </a:solidFill>
                </a:rPr>
                <a:t>подобрите</a:t>
              </a:r>
              <a:r>
                <a:rPr lang="en-US" sz="2800" b="1" dirty="0" smtClean="0">
                  <a:solidFill>
                    <a:srgbClr val="AC7BDC"/>
                  </a:solidFill>
                </a:rPr>
                <a:t> </a:t>
              </a:r>
              <a:r>
                <a:rPr lang="mk-MK" sz="2800" b="1" dirty="0" smtClean="0">
                  <a:solidFill>
                    <a:srgbClr val="AC7BDC"/>
                  </a:solidFill>
                </a:rPr>
                <a:t>вештините </a:t>
              </a:r>
              <a:r>
                <a:rPr lang="ru-RU" sz="2800" b="1" dirty="0" smtClean="0">
                  <a:solidFill>
                    <a:srgbClr val="AC7BDC"/>
                  </a:solidFill>
                </a:rPr>
                <a:t>за </a:t>
              </a:r>
              <a:r>
                <a:rPr lang="ru-RU" sz="2800" b="1" dirty="0">
                  <a:solidFill>
                    <a:srgbClr val="AC7BDC"/>
                  </a:solidFill>
                </a:rPr>
                <a:t>максимизирање </a:t>
              </a:r>
              <a:r>
                <a:rPr lang="ru-RU" sz="2800" b="1" dirty="0" smtClean="0">
                  <a:solidFill>
                    <a:srgbClr val="AC7BDC"/>
                  </a:solidFill>
                </a:rPr>
                <a:t>на достигнувањата на </a:t>
              </a:r>
              <a:r>
                <a:rPr lang="ru-RU" sz="2800" b="1" dirty="0">
                  <a:solidFill>
                    <a:srgbClr val="AC7BDC"/>
                  </a:solidFill>
                </a:rPr>
                <a:t>вашиот тим</a:t>
              </a:r>
              <a:endParaRPr lang="en-GB" sz="2800" b="1" dirty="0">
                <a:solidFill>
                  <a:srgbClr val="AC7BDC"/>
                </a:solidFill>
              </a:endParaRPr>
            </a:p>
          </p:txBody>
        </p:sp>
      </p:grpSp>
      <p:grpSp>
        <p:nvGrpSpPr>
          <p:cNvPr id="10" name="Group 3">
            <a:extLst>
              <a:ext uri="{FF2B5EF4-FFF2-40B4-BE49-F238E27FC236}">
                <a16:creationId xmlns:a16="http://schemas.microsoft.com/office/drawing/2014/main" id="{58B55858-4B42-6D8D-907F-07C5F5203570}"/>
              </a:ext>
            </a:extLst>
          </p:cNvPr>
          <p:cNvGrpSpPr/>
          <p:nvPr/>
        </p:nvGrpSpPr>
        <p:grpSpPr>
          <a:xfrm>
            <a:off x="3649810" y="7359797"/>
            <a:ext cx="10363197" cy="1067233"/>
            <a:chOff x="6420994" y="1324245"/>
            <a:chExt cx="5124925" cy="1067233"/>
          </a:xfrm>
        </p:grpSpPr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E9FF2039-1F88-9C9E-74F1-B8ED25B62600}"/>
                </a:ext>
              </a:extLst>
            </p:cNvPr>
            <p:cNvSpPr txBox="1"/>
            <p:nvPr/>
          </p:nvSpPr>
          <p:spPr>
            <a:xfrm>
              <a:off x="6420994" y="1929813"/>
              <a:ext cx="5124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400" dirty="0"/>
                <a:t>Ќе знаете кои ресурси се корисни за вас</a:t>
              </a:r>
              <a:endPara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2B21E46A-7A55-6C32-B19D-8427E1ECEFA4}"/>
                </a:ext>
              </a:extLst>
            </p:cNvPr>
            <p:cNvSpPr txBox="1"/>
            <p:nvPr/>
          </p:nvSpPr>
          <p:spPr>
            <a:xfrm>
              <a:off x="6420994" y="1324245"/>
              <a:ext cx="5124925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ru-RU" sz="2800" b="1" dirty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Пристапете до онлајн ресурси </a:t>
              </a:r>
              <a:r>
                <a:rPr lang="ru-RU" sz="2800" b="1" dirty="0" smtClean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поврзани со вашиот развој</a:t>
              </a:r>
              <a:endParaRPr lang="en-GB" sz="4400" b="1" dirty="0">
                <a:solidFill>
                  <a:srgbClr val="AC7BD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" name="object 5">
            <a:extLst>
              <a:ext uri="{FF2B5EF4-FFF2-40B4-BE49-F238E27FC236}">
                <a16:creationId xmlns:a16="http://schemas.microsoft.com/office/drawing/2014/main" id="{DE27B7A9-8C33-5618-9027-8F353D592D5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0400" y="3619500"/>
            <a:ext cx="581024" cy="581024"/>
          </a:xfrm>
          <a:prstGeom prst="rect">
            <a:avLst/>
          </a:prstGeom>
        </p:spPr>
      </p:pic>
      <p:pic>
        <p:nvPicPr>
          <p:cNvPr id="14" name="object 5">
            <a:extLst>
              <a:ext uri="{FF2B5EF4-FFF2-40B4-BE49-F238E27FC236}">
                <a16:creationId xmlns:a16="http://schemas.microsoft.com/office/drawing/2014/main" id="{EFE0C309-3940-1EC6-1321-C787CCD04D6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0400" y="4991100"/>
            <a:ext cx="581024" cy="5810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F6C15DCA-854C-9007-1DEE-22BDDD17312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0400" y="6972300"/>
            <a:ext cx="581024" cy="58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9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46532C-EF31-45B2-96AF-1DC3F84F508E}"/>
              </a:ext>
            </a:extLst>
          </p:cNvPr>
          <p:cNvSpPr txBox="1"/>
          <p:nvPr/>
        </p:nvSpPr>
        <p:spPr>
          <a:xfrm>
            <a:off x="838200" y="571500"/>
            <a:ext cx="9462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Индекс</a:t>
            </a:r>
            <a:endParaRPr lang="en-GB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BB80934-02DF-D745-E7E2-18A7CD9FFA1A}"/>
              </a:ext>
            </a:extLst>
          </p:cNvPr>
          <p:cNvGrpSpPr/>
          <p:nvPr/>
        </p:nvGrpSpPr>
        <p:grpSpPr>
          <a:xfrm>
            <a:off x="4495800" y="3695700"/>
            <a:ext cx="12725401" cy="1563853"/>
            <a:chOff x="6390121" y="1386956"/>
            <a:chExt cx="5155798" cy="1563853"/>
          </a:xfrm>
        </p:grpSpPr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238801E5-F271-CED4-7560-4088DC248F5E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Aft>
                  <a:spcPct val="0"/>
                </a:spcAft>
              </a:pPr>
              <a:r>
                <a:rPr lang="ru-RU" sz="2400" dirty="0" smtClean="0">
                  <a:ea typeface="Times New Roman" pitchFamily="18" charset="0"/>
                  <a:cs typeface="Calibri" pitchFamily="34" charset="0"/>
                </a:rPr>
                <a:t>Секција</a:t>
              </a:r>
              <a:r>
                <a:rPr lang="ru-RU" sz="2400" dirty="0" smtClean="0"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ru-RU" sz="2400" dirty="0">
                  <a:ea typeface="Times New Roman" pitchFamily="18" charset="0"/>
                  <a:cs typeface="Calibri" pitchFamily="34" charset="0"/>
                </a:rPr>
                <a:t>1: </a:t>
              </a:r>
              <a:r>
                <a:rPr lang="ru-RU" sz="2400" b="1" dirty="0">
                  <a:ea typeface="Times New Roman" pitchFamily="18" charset="0"/>
                  <a:cs typeface="Calibri" pitchFamily="34" charset="0"/>
                </a:rPr>
                <a:t>Преглед на </a:t>
              </a:r>
              <a:r>
                <a:rPr lang="ru-RU" sz="2400" b="1" dirty="0" smtClean="0">
                  <a:ea typeface="Times New Roman" pitchFamily="18" charset="0"/>
                  <a:cs typeface="Calibri" pitchFamily="34" charset="0"/>
                </a:rPr>
                <a:t>однесувањето</a:t>
              </a:r>
            </a:p>
            <a:p>
              <a:pPr lvl="0" eaLnBrk="0" fontAlgn="base" hangingPunct="0">
                <a:spcAft>
                  <a:spcPct val="0"/>
                </a:spcAft>
              </a:pPr>
              <a:r>
                <a:rPr lang="ru-RU" sz="2400" dirty="0" smtClean="0">
                  <a:ea typeface="Times New Roman" pitchFamily="18" charset="0"/>
                  <a:cs typeface="Calibri" pitchFamily="34" charset="0"/>
                </a:rPr>
                <a:t>Секција</a:t>
              </a:r>
              <a:r>
                <a:rPr lang="ru-RU" sz="2400" dirty="0" smtClean="0"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ru-RU" sz="2400" dirty="0">
                  <a:ea typeface="Times New Roman" pitchFamily="18" charset="0"/>
                  <a:cs typeface="Calibri" pitchFamily="34" charset="0"/>
                </a:rPr>
                <a:t>2: </a:t>
              </a:r>
              <a:r>
                <a:rPr lang="ru-RU" sz="2400" b="1" dirty="0">
                  <a:ea typeface="Times New Roman" pitchFamily="18" charset="0"/>
                  <a:cs typeface="Calibri" pitchFamily="34" charset="0"/>
                </a:rPr>
                <a:t>Однесувањето го држи </a:t>
              </a:r>
              <a:r>
                <a:rPr lang="ru-RU" sz="2400" b="1" dirty="0" smtClean="0">
                  <a:ea typeface="Times New Roman" pitchFamily="18" charset="0"/>
                  <a:cs typeface="Calibri" pitchFamily="34" charset="0"/>
                </a:rPr>
                <a:t>клучот</a:t>
              </a:r>
            </a:p>
            <a:p>
              <a:pPr lvl="0" eaLnBrk="0" fontAlgn="base" hangingPunct="0">
                <a:spcAft>
                  <a:spcPct val="0"/>
                </a:spcAft>
              </a:pPr>
              <a:r>
                <a:rPr lang="ru-RU" sz="2400" dirty="0" smtClean="0">
                  <a:ea typeface="Times New Roman" pitchFamily="18" charset="0"/>
                  <a:cs typeface="Calibri" pitchFamily="34" charset="0"/>
                </a:rPr>
                <a:t>Секција</a:t>
              </a:r>
              <a:r>
                <a:rPr lang="ru-RU" sz="2400" dirty="0" smtClean="0"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ru-RU" sz="2400" dirty="0">
                  <a:ea typeface="Times New Roman" pitchFamily="18" charset="0"/>
                  <a:cs typeface="Calibri" pitchFamily="34" charset="0"/>
                </a:rPr>
                <a:t>3: </a:t>
              </a:r>
              <a:r>
                <a:rPr lang="ru-RU" sz="2400" b="1" dirty="0">
                  <a:ea typeface="Times New Roman" pitchFamily="18" charset="0"/>
                  <a:cs typeface="Calibri" pitchFamily="34" charset="0"/>
                </a:rPr>
                <a:t>Различноста е тајната состојка на женското лидерство</a:t>
              </a:r>
              <a:endParaRPr lang="en-US" altLang="ko-KR" sz="2400" b="1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B457E1F9-B71E-20E0-77A5-08EF52153978}"/>
                </a:ext>
              </a:extLst>
            </p:cNvPr>
            <p:cNvSpPr txBox="1"/>
            <p:nvPr/>
          </p:nvSpPr>
          <p:spPr>
            <a:xfrm>
              <a:off x="6390121" y="1386956"/>
              <a:ext cx="5124925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dirty="0" smtClean="0">
                  <a:solidFill>
                    <a:srgbClr val="AC7BDC"/>
                  </a:solidFill>
                  <a:ea typeface="Times New Roman" pitchFamily="18" charset="0"/>
                  <a:cs typeface="Calibri" pitchFamily="34" charset="0"/>
                </a:rPr>
                <a:t>Единица</a:t>
              </a:r>
              <a:r>
                <a:rPr lang="ru-RU" sz="2800" b="1" dirty="0" smtClean="0">
                  <a:solidFill>
                    <a:srgbClr val="AC7BDC"/>
                  </a:solidFill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ru-RU" sz="2800" b="1" dirty="0">
                  <a:solidFill>
                    <a:srgbClr val="AC7BDC"/>
                  </a:solidFill>
                  <a:ea typeface="Times New Roman" pitchFamily="18" charset="0"/>
                  <a:cs typeface="Calibri" pitchFamily="34" charset="0"/>
                </a:rPr>
                <a:t>1: Лидерски однесувања: Улогата на </a:t>
              </a:r>
              <a:r>
                <a:rPr lang="ru-RU" sz="2800" b="1" dirty="0" smtClean="0">
                  <a:solidFill>
                    <a:srgbClr val="AC7BDC"/>
                  </a:solidFill>
                  <a:ea typeface="Times New Roman" pitchFamily="18" charset="0"/>
                  <a:cs typeface="Calibri" pitchFamily="34" charset="0"/>
                </a:rPr>
                <a:t>жените </a:t>
              </a:r>
              <a:r>
                <a:rPr lang="ru-RU" sz="2800" b="1" dirty="0">
                  <a:solidFill>
                    <a:srgbClr val="AC7BDC"/>
                  </a:solidFill>
                  <a:ea typeface="Times New Roman" pitchFamily="18" charset="0"/>
                  <a:cs typeface="Calibri" pitchFamily="34" charset="0"/>
                </a:rPr>
                <a:t>лидери</a:t>
              </a:r>
              <a:endParaRPr lang="en-GB" sz="2800" dirty="0">
                <a:solidFill>
                  <a:srgbClr val="AC7BDC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3">
            <a:extLst>
              <a:ext uri="{FF2B5EF4-FFF2-40B4-BE49-F238E27FC236}">
                <a16:creationId xmlns:a16="http://schemas.microsoft.com/office/drawing/2014/main" id="{B0887605-223E-8E95-D1AB-528AAE792794}"/>
              </a:ext>
            </a:extLst>
          </p:cNvPr>
          <p:cNvGrpSpPr/>
          <p:nvPr/>
        </p:nvGrpSpPr>
        <p:grpSpPr>
          <a:xfrm>
            <a:off x="4495800" y="5219700"/>
            <a:ext cx="12191999" cy="1721734"/>
            <a:chOff x="6417601" y="1062892"/>
            <a:chExt cx="5157157" cy="2246867"/>
          </a:xfrm>
        </p:grpSpPr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908DF9CA-52FE-B5E9-55D1-0AA3A4015ACA}"/>
                </a:ext>
              </a:extLst>
            </p:cNvPr>
            <p:cNvSpPr txBox="1"/>
            <p:nvPr/>
          </p:nvSpPr>
          <p:spPr>
            <a:xfrm>
              <a:off x="6449833" y="1743327"/>
              <a:ext cx="5124925" cy="1566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Секција</a:t>
              </a:r>
              <a:r>
                <a:rPr lang="ru-RU" sz="2400" dirty="0" smtClean="0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ru-RU" sz="2400" dirty="0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1: </a:t>
              </a:r>
              <a:r>
                <a:rPr lang="ru-RU" sz="2400" b="1" dirty="0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Мотивација: Моторот на женското </a:t>
              </a:r>
              <a:r>
                <a:rPr lang="ru-RU" sz="2400" b="1" dirty="0" smtClean="0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лидерство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Секција</a:t>
              </a:r>
              <a:r>
                <a:rPr lang="ru-RU" sz="2400" dirty="0" smtClean="0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ru-RU" sz="2400" dirty="0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2: </a:t>
              </a:r>
              <a:r>
                <a:rPr lang="ru-RU" sz="2400" b="1" dirty="0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Поставување јасни цели и зајакнување на </a:t>
              </a:r>
              <a:r>
                <a:rPr lang="ru-RU" sz="2400" b="1" dirty="0" smtClean="0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целите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Секција</a:t>
              </a:r>
              <a:r>
                <a:rPr lang="ru-RU" sz="2400" dirty="0" smtClean="0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ru-RU" sz="2400" dirty="0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3: </a:t>
              </a:r>
              <a:r>
                <a:rPr lang="ru-RU" sz="2400" b="1" dirty="0">
                  <a:latin typeface="Arial" pitchFamily="34" charset="0"/>
                  <a:ea typeface="Times New Roman" pitchFamily="18" charset="0"/>
                  <a:cs typeface="Calibri" pitchFamily="34" charset="0"/>
                </a:rPr>
                <a:t>Кога работите не се случуваат</a:t>
              </a:r>
              <a:endParaRPr lang="en-GB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6F4D7496-8DEE-0BFB-FAF5-3762F71A6D90}"/>
                </a:ext>
              </a:extLst>
            </p:cNvPr>
            <p:cNvSpPr txBox="1"/>
            <p:nvPr/>
          </p:nvSpPr>
          <p:spPr>
            <a:xfrm>
              <a:off x="6417601" y="1062892"/>
              <a:ext cx="5124925" cy="60247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sz="2400" b="1" dirty="0" smtClean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Единица</a:t>
              </a:r>
              <a:r>
                <a:rPr lang="ru-RU" sz="2400" b="1" dirty="0" smtClean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2400" b="1" dirty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2: Лидерство во пракса: Максимизирање на перформансите на вашиот тим</a:t>
              </a:r>
              <a:endParaRPr lang="ko-KR" altLang="en-US" sz="2400" b="1" dirty="0">
                <a:solidFill>
                  <a:srgbClr val="AC7BDC"/>
                </a:solidFill>
                <a:cs typeface="Microsoft Sans Serif" panose="020B0604020202020204" pitchFamily="34" charset="0"/>
              </a:endParaRPr>
            </a:p>
          </p:txBody>
        </p:sp>
      </p:grpSp>
      <p:pic>
        <p:nvPicPr>
          <p:cNvPr id="14" name="object 5">
            <a:extLst>
              <a:ext uri="{FF2B5EF4-FFF2-40B4-BE49-F238E27FC236}">
                <a16:creationId xmlns:a16="http://schemas.microsoft.com/office/drawing/2014/main" id="{932F596B-40B6-6263-5610-0B274C7763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4152900"/>
            <a:ext cx="581024" cy="5810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E062DE47-918A-693F-B87E-1921EB05C7E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800" y="5676900"/>
            <a:ext cx="581024" cy="58102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0845C21-681F-8282-34D9-C942AD22DAB9}"/>
              </a:ext>
            </a:extLst>
          </p:cNvPr>
          <p:cNvSpPr txBox="1"/>
          <p:nvPr/>
        </p:nvSpPr>
        <p:spPr>
          <a:xfrm>
            <a:off x="838200" y="1562100"/>
            <a:ext cx="16611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spc="-65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Женско </a:t>
            </a:r>
            <a:r>
              <a:rPr lang="mk-MK" sz="4000" b="1" spc="-65" dirty="0" smtClean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лидерство</a:t>
            </a:r>
            <a:endParaRPr lang="en-US" sz="4000" b="1" spc="-65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en-GB" sz="2400" dirty="0"/>
              <a:t>	</a:t>
            </a:r>
            <a:r>
              <a:rPr lang="ru-RU" sz="2400" dirty="0"/>
              <a:t>Во овој курс ќе ги разгледаме многуте елементи на управување со </a:t>
            </a:r>
            <a:r>
              <a:rPr lang="ru-RU" sz="2400" dirty="0" smtClean="0"/>
              <a:t>перформансите </a:t>
            </a:r>
            <a:r>
              <a:rPr lang="ru-RU" sz="2400" dirty="0"/>
              <a:t>на кои една ефективна жена лидер треба да размислува и ќе претставиме неколку начини на само-развој со цел да </a:t>
            </a:r>
            <a:r>
              <a:rPr lang="ru-RU" sz="2400" dirty="0" smtClean="0"/>
              <a:t>се остане </a:t>
            </a:r>
            <a:r>
              <a:rPr lang="ru-RU" sz="2400" dirty="0"/>
              <a:t>мотивиран и </a:t>
            </a:r>
            <a:r>
              <a:rPr lang="ru-RU" sz="2400" dirty="0" smtClean="0"/>
              <a:t>да се </a:t>
            </a:r>
            <a:r>
              <a:rPr lang="ru-RU" sz="2400" dirty="0"/>
              <a:t>стане подобар лидер. Ќе истражиме како тоа може позитивно да влијае </a:t>
            </a:r>
            <a:r>
              <a:rPr lang="ru-RU" sz="2400" dirty="0" smtClean="0"/>
              <a:t>на достигнувањата на </a:t>
            </a:r>
            <a:r>
              <a:rPr lang="ru-RU" sz="2400" dirty="0"/>
              <a:t>вашата организација. Ќе научите како да го поткрепите вашиот стил на лидерство и да разберете </a:t>
            </a:r>
            <a:r>
              <a:rPr lang="ru-RU" sz="2400" dirty="0" smtClean="0"/>
              <a:t>зошто се однесувате </a:t>
            </a:r>
            <a:r>
              <a:rPr lang="ru-RU" sz="2400" dirty="0"/>
              <a:t>онака како што се однесувате</a:t>
            </a:r>
            <a:r>
              <a:rPr lang="en-GB" sz="2400" dirty="0" smtClean="0"/>
              <a:t>. </a:t>
            </a:r>
            <a:endParaRPr lang="en-GB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B0887605-223E-8E95-D1AB-528AAE792794}"/>
              </a:ext>
            </a:extLst>
          </p:cNvPr>
          <p:cNvGrpSpPr/>
          <p:nvPr/>
        </p:nvGrpSpPr>
        <p:grpSpPr>
          <a:xfrm>
            <a:off x="4495800" y="6896100"/>
            <a:ext cx="12141200" cy="1723550"/>
            <a:chOff x="6417601" y="1062892"/>
            <a:chExt cx="5135669" cy="2249237"/>
          </a:xfrm>
        </p:grpSpPr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908DF9CA-52FE-B5E9-55D1-0AA3A4015ACA}"/>
                </a:ext>
              </a:extLst>
            </p:cNvPr>
            <p:cNvSpPr txBox="1"/>
            <p:nvPr/>
          </p:nvSpPr>
          <p:spPr>
            <a:xfrm>
              <a:off x="6428345" y="1745696"/>
              <a:ext cx="5124925" cy="1566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Секција </a:t>
              </a:r>
              <a:r>
                <a:rPr lang="ru-RU" sz="2400" dirty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1: </a:t>
              </a:r>
              <a:r>
                <a:rPr lang="ru-RU" sz="2400" b="1" dirty="0" smtClean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Саморазвој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Секција </a:t>
              </a:r>
              <a:r>
                <a:rPr lang="ru-RU" sz="2400" dirty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2: </a:t>
              </a:r>
              <a:r>
                <a:rPr lang="ru-RU" sz="2400" b="1" dirty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Можности за </a:t>
              </a:r>
              <a:r>
                <a:rPr lang="ru-RU" sz="2400" b="1" dirty="0" smtClean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развој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Секција</a:t>
              </a:r>
              <a:r>
                <a:rPr lang="ru-RU" sz="2400" dirty="0" smtClean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2400" dirty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3: </a:t>
              </a:r>
              <a:r>
                <a:rPr lang="ru-RU" sz="2400" b="1" dirty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Корисни ресурси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6F4D7496-8DEE-0BFB-FAF5-3762F71A6D90}"/>
                </a:ext>
              </a:extLst>
            </p:cNvPr>
            <p:cNvSpPr txBox="1"/>
            <p:nvPr/>
          </p:nvSpPr>
          <p:spPr>
            <a:xfrm>
              <a:off x="6417601" y="1062892"/>
              <a:ext cx="5124925" cy="68280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mk-MK" sz="2800" b="1" dirty="0" smtClean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Единица</a:t>
              </a:r>
              <a:r>
                <a:rPr lang="mk-MK" sz="2800" b="1" dirty="0" smtClean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mk-MK" sz="2800" b="1" dirty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3: Континуиран развој</a:t>
              </a:r>
              <a:endParaRPr lang="en-GB" sz="2800" dirty="0">
                <a:solidFill>
                  <a:srgbClr val="AC7BD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8" name="object 5">
            <a:extLst>
              <a:ext uri="{FF2B5EF4-FFF2-40B4-BE49-F238E27FC236}">
                <a16:creationId xmlns:a16="http://schemas.microsoft.com/office/drawing/2014/main" id="{932F596B-40B6-6263-5610-0B274C7763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7353300"/>
            <a:ext cx="581024" cy="58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3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E20EFF1-C6C2-3834-DE67-E15FC62BC881}"/>
              </a:ext>
            </a:extLst>
          </p:cNvPr>
          <p:cNvSpPr txBox="1"/>
          <p:nvPr/>
        </p:nvSpPr>
        <p:spPr>
          <a:xfrm>
            <a:off x="1066800" y="2019300"/>
            <a:ext cx="5638800" cy="67403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mk-MK" sz="2400" b="1" dirty="0">
                <a:solidFill>
                  <a:srgbClr val="7030A0"/>
                </a:solidFill>
              </a:rPr>
              <a:t>1.1.1. Што е лидерство</a:t>
            </a:r>
            <a:r>
              <a:rPr lang="mk-MK" sz="2400" b="1" dirty="0" smtClean="0">
                <a:solidFill>
                  <a:srgbClr val="7030A0"/>
                </a:solidFill>
              </a:rPr>
              <a:t>?</a:t>
            </a:r>
          </a:p>
          <a:p>
            <a:r>
              <a:rPr lang="ru-RU" sz="2400" b="1" i="1" dirty="0"/>
              <a:t>Лидерството </a:t>
            </a:r>
            <a:r>
              <a:rPr lang="ru-RU" sz="2400" dirty="0"/>
              <a:t>е способност да ги убедите другите да ве следат, да ги инспирирате да </a:t>
            </a:r>
            <a:r>
              <a:rPr lang="ru-RU" sz="2400" dirty="0" smtClean="0"/>
              <a:t>се однесуваат </a:t>
            </a:r>
            <a:r>
              <a:rPr lang="ru-RU" sz="2400" dirty="0"/>
              <a:t>на највисоко ниво и да ги натерате да ја разберат и веруваат во вашата </a:t>
            </a:r>
            <a:r>
              <a:rPr lang="ru-RU" sz="2400" dirty="0" smtClean="0"/>
              <a:t>визија</a:t>
            </a:r>
            <a:r>
              <a:rPr lang="en-GB" sz="2400" dirty="0" smtClean="0"/>
              <a:t>.</a:t>
            </a:r>
            <a:endParaRPr lang="en-GB" sz="2400" dirty="0"/>
          </a:p>
          <a:p>
            <a:pPr algn="just"/>
            <a:r>
              <a:rPr lang="en-GB" sz="2400" dirty="0"/>
              <a:t> </a:t>
            </a:r>
            <a:r>
              <a:rPr lang="en-GB" sz="2400" b="1" dirty="0">
                <a:solidFill>
                  <a:srgbClr val="7030A0"/>
                </a:solidFill>
              </a:rPr>
              <a:t>1.1.2. </a:t>
            </a:r>
            <a:r>
              <a:rPr lang="ru-RU" sz="2400" b="1" dirty="0">
                <a:solidFill>
                  <a:srgbClr val="7030A0"/>
                </a:solidFill>
              </a:rPr>
              <a:t>Зад секоја одлична жена лидер се крие сложена и постојано променлива мешавина на елементи на личноста</a:t>
            </a:r>
            <a:r>
              <a:rPr lang="en-US" sz="2400" b="1" dirty="0" smtClean="0">
                <a:solidFill>
                  <a:srgbClr val="7030A0"/>
                </a:solidFill>
              </a:rPr>
              <a:t>. </a:t>
            </a:r>
            <a:endParaRPr lang="en-US" sz="2400" b="1" dirty="0">
              <a:solidFill>
                <a:srgbClr val="7030A0"/>
              </a:solidFill>
            </a:endParaRPr>
          </a:p>
          <a:p>
            <a:pPr algn="just" fontAlgn="base"/>
            <a:r>
              <a:rPr lang="ru-RU" sz="2400" dirty="0"/>
              <a:t>Тие вклучуваат аспекти како што се</a:t>
            </a:r>
            <a:r>
              <a:rPr lang="en-US" sz="2400" dirty="0" smtClean="0"/>
              <a:t>:</a:t>
            </a:r>
            <a:endParaRPr lang="en-US" sz="2400" dirty="0"/>
          </a:p>
          <a:p>
            <a:pPr marL="392113" lvl="0" fontAlgn="base">
              <a:buFont typeface="Wingdings" pitchFamily="2" charset="2"/>
              <a:buChar char="ü"/>
            </a:pPr>
            <a:r>
              <a:rPr lang="ru-RU" sz="2400" b="1" dirty="0">
                <a:solidFill>
                  <a:srgbClr val="7030A0"/>
                </a:solidFill>
              </a:rPr>
              <a:t>Вашите </a:t>
            </a:r>
            <a:r>
              <a:rPr lang="ru-RU" sz="2400" b="1" dirty="0" smtClean="0">
                <a:solidFill>
                  <a:srgbClr val="7030A0"/>
                </a:solidFill>
              </a:rPr>
              <a:t>карактерни особини </a:t>
            </a:r>
            <a:r>
              <a:rPr lang="ru-RU" sz="2400" b="1" dirty="0">
                <a:solidFill>
                  <a:srgbClr val="7030A0"/>
                </a:solidFill>
              </a:rPr>
              <a:t>или </a:t>
            </a:r>
            <a:r>
              <a:rPr lang="ru-RU" sz="2400" b="1" dirty="0" smtClean="0">
                <a:solidFill>
                  <a:srgbClr val="7030A0"/>
                </a:solidFill>
              </a:rPr>
              <a:t>предиспозиции</a:t>
            </a:r>
          </a:p>
          <a:p>
            <a:pPr marL="392113" lvl="0" fontAlgn="base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7030A0"/>
                </a:solidFill>
              </a:rPr>
              <a:t>Вашите </a:t>
            </a:r>
            <a:r>
              <a:rPr lang="ru-RU" sz="2400" b="1" dirty="0">
                <a:solidFill>
                  <a:srgbClr val="7030A0"/>
                </a:solidFill>
              </a:rPr>
              <a:t>лични вредности или </a:t>
            </a:r>
            <a:r>
              <a:rPr lang="ru-RU" sz="2400" b="1" dirty="0" smtClean="0">
                <a:solidFill>
                  <a:srgbClr val="7030A0"/>
                </a:solidFill>
              </a:rPr>
              <a:t>верувања</a:t>
            </a:r>
          </a:p>
          <a:p>
            <a:pPr marL="392113" lvl="0" fontAlgn="base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7030A0"/>
                </a:solidFill>
              </a:rPr>
              <a:t>Вашите </a:t>
            </a:r>
            <a:r>
              <a:rPr lang="ru-RU" sz="2400" b="1" dirty="0">
                <a:solidFill>
                  <a:srgbClr val="7030A0"/>
                </a:solidFill>
              </a:rPr>
              <a:t>јаки и слаби страни во однесувањето</a:t>
            </a:r>
            <a:endParaRPr lang="en-US" sz="2400" b="1" dirty="0">
              <a:solidFill>
                <a:srgbClr val="7030A0"/>
              </a:solidFill>
            </a:endParaRPr>
          </a:p>
          <a:p>
            <a:pPr marL="392113" lvl="0" fontAlgn="base">
              <a:buFont typeface="Wingdings" pitchFamily="2" charset="2"/>
              <a:buChar char="ü"/>
            </a:pPr>
            <a:endParaRPr lang="en-US" sz="2400" b="1" dirty="0">
              <a:solidFill>
                <a:srgbClr val="7030A0"/>
              </a:solidFill>
            </a:endParaRPr>
          </a:p>
          <a:p>
            <a:pPr marL="392113" lvl="0" fontAlgn="base">
              <a:buFont typeface="Wingdings" pitchFamily="2" charset="2"/>
              <a:buChar char="ü"/>
            </a:pP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762000" y="647700"/>
            <a:ext cx="13643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Единица</a:t>
            </a:r>
            <a:r>
              <a:rPr lang="ru-RU" sz="3600" b="1" dirty="0" smtClean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ru-RU" sz="3600" b="1" dirty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1: Лидерски однесувања: Улогата на </a:t>
            </a:r>
            <a:r>
              <a:rPr lang="ru-RU" sz="3600" b="1" dirty="0" smtClean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жените </a:t>
            </a:r>
            <a:r>
              <a:rPr lang="ru-RU" sz="3600" b="1" dirty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лидери</a:t>
            </a:r>
            <a:endParaRPr lang="en-GB" sz="3600" dirty="0">
              <a:solidFill>
                <a:srgbClr val="FD4FB4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409700"/>
            <a:ext cx="4563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sz="2400" b="1" dirty="0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Дел 1: Преглед на однесувањето</a:t>
            </a:r>
            <a:endParaRPr lang="en-GB" sz="2400" b="1" dirty="0">
              <a:solidFill>
                <a:srgbClr val="AC7BDC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2019300"/>
            <a:ext cx="5486400" cy="6678751"/>
          </a:xfrm>
          <a:prstGeom prst="rect">
            <a:avLst/>
          </a:prstGeom>
          <a:solidFill>
            <a:srgbClr val="FFCCFF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solidFill>
                  <a:srgbClr val="7030A0"/>
                </a:solidFill>
              </a:rPr>
              <a:t>1.1.3. </a:t>
            </a:r>
            <a:r>
              <a:rPr lang="mk-MK" sz="2400" b="1" dirty="0" smtClean="0">
                <a:solidFill>
                  <a:srgbClr val="7030A0"/>
                </a:solidFill>
              </a:rPr>
              <a:t>Вашите карактерни особини</a:t>
            </a:r>
            <a:endParaRPr lang="en-US" sz="2400" b="1" dirty="0">
              <a:solidFill>
                <a:srgbClr val="7030A0"/>
              </a:solidFill>
            </a:endParaRPr>
          </a:p>
          <a:p>
            <a:pPr algn="just"/>
            <a:r>
              <a:rPr lang="en-US" sz="2400" dirty="0"/>
              <a:t>	</a:t>
            </a:r>
            <a:r>
              <a:rPr lang="ru-RU" sz="2000" dirty="0"/>
              <a:t>Модерната психологија се обидува да ја опише личноста врз основа на она што се нарекува „големи пет“ особини</a:t>
            </a:r>
            <a:r>
              <a:rPr lang="en-US" sz="2400" dirty="0" smtClean="0"/>
              <a:t>:</a:t>
            </a:r>
            <a:endParaRPr lang="en-GB" sz="2400" dirty="0"/>
          </a:p>
          <a:p>
            <a:r>
              <a:rPr lang="en-US" sz="2400" dirty="0"/>
              <a:t> </a:t>
            </a:r>
            <a:endParaRPr lang="en-GB" sz="2400" dirty="0"/>
          </a:p>
          <a:p>
            <a:r>
              <a:rPr lang="mk-MK" sz="2400" b="1" dirty="0" smtClean="0">
                <a:solidFill>
                  <a:srgbClr val="7030A0"/>
                </a:solidFill>
              </a:rPr>
              <a:t>Екстроверт</a:t>
            </a:r>
            <a:r>
              <a:rPr lang="en-US" sz="2400" b="1" dirty="0" smtClean="0">
                <a:solidFill>
                  <a:srgbClr val="7030A0"/>
                </a:solidFill>
              </a:rPr>
              <a:t>                                   </a:t>
            </a:r>
            <a:r>
              <a:rPr lang="mk-MK" sz="2400" b="1" dirty="0" smtClean="0">
                <a:solidFill>
                  <a:srgbClr val="7030A0"/>
                </a:solidFill>
              </a:rPr>
              <a:t>Интроверт</a:t>
            </a:r>
            <a:endParaRPr lang="en-GB" sz="2400" b="1" dirty="0">
              <a:solidFill>
                <a:srgbClr val="7030A0"/>
              </a:solidFill>
            </a:endParaRPr>
          </a:p>
          <a:p>
            <a:r>
              <a:rPr lang="en-US" sz="2400" b="1" dirty="0">
                <a:solidFill>
                  <a:srgbClr val="7030A0"/>
                </a:solidFill>
              </a:rPr>
              <a:t> </a:t>
            </a:r>
            <a:endParaRPr lang="en-GB" sz="2400" b="1" dirty="0">
              <a:solidFill>
                <a:srgbClr val="7030A0"/>
              </a:solidFill>
            </a:endParaRPr>
          </a:p>
          <a:p>
            <a:r>
              <a:rPr lang="en-US" sz="2400" b="1" dirty="0">
                <a:solidFill>
                  <a:srgbClr val="7030A0"/>
                </a:solidFill>
              </a:rPr>
              <a:t>Agreeable                                 Disagreeable</a:t>
            </a:r>
            <a:endParaRPr lang="en-GB" sz="2400" b="1" dirty="0">
              <a:solidFill>
                <a:srgbClr val="7030A0"/>
              </a:solidFill>
            </a:endParaRPr>
          </a:p>
          <a:p>
            <a:r>
              <a:rPr lang="en-US" sz="2400" b="1" dirty="0">
                <a:solidFill>
                  <a:srgbClr val="7030A0"/>
                </a:solidFill>
              </a:rPr>
              <a:t> </a:t>
            </a:r>
            <a:endParaRPr lang="en-GB" sz="2400" b="1" dirty="0">
              <a:solidFill>
                <a:srgbClr val="7030A0"/>
              </a:solidFill>
            </a:endParaRPr>
          </a:p>
          <a:p>
            <a:r>
              <a:rPr lang="en-US" sz="2400" b="1" dirty="0">
                <a:solidFill>
                  <a:srgbClr val="7030A0"/>
                </a:solidFill>
              </a:rPr>
              <a:t>Conscientious                             Carefree</a:t>
            </a:r>
            <a:endParaRPr lang="en-GB" sz="2400" b="1" dirty="0">
              <a:solidFill>
                <a:srgbClr val="7030A0"/>
              </a:solidFill>
            </a:endParaRPr>
          </a:p>
          <a:p>
            <a:r>
              <a:rPr lang="en-US" sz="2400" b="1" dirty="0">
                <a:solidFill>
                  <a:srgbClr val="7030A0"/>
                </a:solidFill>
              </a:rPr>
              <a:t> </a:t>
            </a:r>
            <a:endParaRPr lang="en-GB" sz="2400" b="1" dirty="0">
              <a:solidFill>
                <a:srgbClr val="7030A0"/>
              </a:solidFill>
            </a:endParaRPr>
          </a:p>
          <a:p>
            <a:r>
              <a:rPr lang="mk-MK" sz="2400" b="1" dirty="0" smtClean="0">
                <a:solidFill>
                  <a:srgbClr val="7030A0"/>
                </a:solidFill>
              </a:rPr>
              <a:t>Отворен</a:t>
            </a:r>
            <a:r>
              <a:rPr lang="en-US" sz="2400" b="1" dirty="0">
                <a:solidFill>
                  <a:srgbClr val="7030A0"/>
                </a:solidFill>
              </a:rPr>
              <a:t>	</a:t>
            </a:r>
            <a:endParaRPr lang="en-GB" sz="2400" b="1" dirty="0">
              <a:solidFill>
                <a:srgbClr val="7030A0"/>
              </a:solidFill>
            </a:endParaRPr>
          </a:p>
          <a:p>
            <a:r>
              <a:rPr lang="en-US" sz="2400" b="1" dirty="0">
                <a:solidFill>
                  <a:srgbClr val="7030A0"/>
                </a:solidFill>
              </a:rPr>
              <a:t> </a:t>
            </a:r>
            <a:endParaRPr lang="en-GB" sz="2400" b="1" dirty="0">
              <a:solidFill>
                <a:srgbClr val="7030A0"/>
              </a:solidFill>
            </a:endParaRPr>
          </a:p>
          <a:p>
            <a:r>
              <a:rPr lang="en-US" sz="2400" b="1" dirty="0">
                <a:solidFill>
                  <a:srgbClr val="7030A0"/>
                </a:solidFill>
              </a:rPr>
              <a:t>Emotionally     	               </a:t>
            </a:r>
            <a:r>
              <a:rPr lang="en-US" sz="2400" b="1" dirty="0" err="1">
                <a:solidFill>
                  <a:srgbClr val="7030A0"/>
                </a:solidFill>
              </a:rPr>
              <a:t>Emotionally</a:t>
            </a:r>
            <a:endParaRPr lang="en-GB" sz="2400" b="1" dirty="0">
              <a:solidFill>
                <a:srgbClr val="7030A0"/>
              </a:solidFill>
            </a:endParaRPr>
          </a:p>
          <a:p>
            <a:r>
              <a:rPr lang="en-US" sz="2400" b="1" dirty="0">
                <a:solidFill>
                  <a:srgbClr val="7030A0"/>
                </a:solidFill>
              </a:rPr>
              <a:t>controlled         	                  free</a:t>
            </a:r>
          </a:p>
          <a:p>
            <a:endParaRPr lang="en-US" sz="2400" b="1" dirty="0">
              <a:solidFill>
                <a:srgbClr val="7030A0"/>
              </a:solidFill>
            </a:endParaRPr>
          </a:p>
          <a:p>
            <a:endParaRPr lang="en-US" sz="2400" b="1" dirty="0">
              <a:solidFill>
                <a:srgbClr val="7030A0"/>
              </a:solidFill>
            </a:endParaRPr>
          </a:p>
          <a:p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8991599" y="3924299"/>
            <a:ext cx="1552223" cy="457201"/>
          </a:xfrm>
          <a:prstGeom prst="leftRightArrow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</a:t>
            </a:r>
            <a:endParaRPr lang="en-GB" dirty="0"/>
          </a:p>
        </p:txBody>
      </p:sp>
      <p:sp>
        <p:nvSpPr>
          <p:cNvPr id="10" name="Left-Right Arrow 9"/>
          <p:cNvSpPr/>
          <p:nvPr/>
        </p:nvSpPr>
        <p:spPr>
          <a:xfrm>
            <a:off x="8991599" y="4610099"/>
            <a:ext cx="1552223" cy="457201"/>
          </a:xfrm>
          <a:prstGeom prst="leftRightArrow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-Right Arrow 10"/>
          <p:cNvSpPr/>
          <p:nvPr/>
        </p:nvSpPr>
        <p:spPr>
          <a:xfrm>
            <a:off x="8991600" y="5295899"/>
            <a:ext cx="1614312" cy="457201"/>
          </a:xfrm>
          <a:prstGeom prst="leftRightArrow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eft-Right Arrow 11"/>
          <p:cNvSpPr/>
          <p:nvPr/>
        </p:nvSpPr>
        <p:spPr>
          <a:xfrm>
            <a:off x="8915400" y="6057899"/>
            <a:ext cx="1676400" cy="457201"/>
          </a:xfrm>
          <a:prstGeom prst="leftRightArrow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eft-Right Arrow 12"/>
          <p:cNvSpPr/>
          <p:nvPr/>
        </p:nvSpPr>
        <p:spPr>
          <a:xfrm>
            <a:off x="8991600" y="6819900"/>
            <a:ext cx="1676401" cy="457201"/>
          </a:xfrm>
          <a:prstGeom prst="leftRightArrow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2725400" y="1926967"/>
            <a:ext cx="5029200" cy="6924973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1.1.4.</a:t>
            </a:r>
            <a:r>
              <a:rPr lang="mk-MK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Прилагодување </a:t>
            </a:r>
            <a:r>
              <a:rPr lang="mk-MK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на </a:t>
            </a:r>
            <a:r>
              <a:rPr lang="mk-MK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ситуацијата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lvl="0" indent="566738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>
                <a:ea typeface="Times New Roman" pitchFamily="18" charset="0"/>
                <a:cs typeface="Arial" pitchFamily="34" charset="0"/>
              </a:rPr>
              <a:t>Одличните жени лидери можат да се </a:t>
            </a:r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прилагодат</a:t>
            </a:r>
          </a:p>
          <a:p>
            <a:pPr lvl="0" indent="566738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Разбирањето </a:t>
            </a:r>
            <a:r>
              <a:rPr lang="ru-RU" sz="2000" b="1" dirty="0">
                <a:ea typeface="Times New Roman" pitchFamily="18" charset="0"/>
                <a:cs typeface="Arial" pitchFamily="34" charset="0"/>
              </a:rPr>
              <a:t>на вашиот </a:t>
            </a:r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профил 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ви овозможува свесно да користите соодветно однесување за дадени ситуации дури и ако овие однесувања се спротивни на она што знаете дека е вашиот претпочитан начин на однесување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1.1.5. </a:t>
            </a:r>
            <a:r>
              <a:rPr lang="mk-MK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Прашања кои треба да си ги поставите</a:t>
            </a:r>
            <a:r>
              <a:rPr lang="en-US" sz="2000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	</a:t>
            </a:r>
            <a:endParaRPr lang="en-GB" sz="2000" dirty="0">
              <a:solidFill>
                <a:srgbClr val="7030A0"/>
              </a:solidFill>
              <a:cs typeface="Arial" pitchFamily="34" charset="0"/>
            </a:endParaRPr>
          </a:p>
          <a:p>
            <a:pPr lvl="0" indent="8048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Во кои ситуации моите особини помагаат да се постигнат позитивни резултати</a:t>
            </a:r>
            <a:r>
              <a:rPr lang="ru-RU" sz="20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?</a:t>
            </a:r>
          </a:p>
          <a:p>
            <a:pPr lvl="0" indent="8048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Во </a:t>
            </a:r>
            <a:r>
              <a:rPr lang="ru-RU" sz="20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кои ситуации моите особини веројатно нема да бидат корисни</a:t>
            </a:r>
            <a:r>
              <a:rPr lang="ru-RU" sz="20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?</a:t>
            </a:r>
          </a:p>
          <a:p>
            <a:pPr lvl="0" indent="8048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Во </a:t>
            </a:r>
            <a:r>
              <a:rPr lang="ru-RU" sz="20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кои ситуации треба да размислам за прилагодување на моето однесување</a:t>
            </a:r>
            <a:r>
              <a:rPr lang="en-US" sz="20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?</a:t>
            </a:r>
            <a:endParaRPr lang="en-US" sz="2000" b="1" dirty="0">
              <a:solidFill>
                <a:srgbClr val="7030A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4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5">
            <a:extLst>
              <a:ext uri="{FF2B5EF4-FFF2-40B4-BE49-F238E27FC236}">
                <a16:creationId xmlns:a16="http://schemas.microsoft.com/office/drawing/2014/main" id="{B9450382-7C2E-E6B5-A19E-D3F7075DF9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5169" r="11887" b="7665"/>
          <a:stretch/>
        </p:blipFill>
        <p:spPr>
          <a:xfrm>
            <a:off x="381000" y="5666245"/>
            <a:ext cx="4313583" cy="2362200"/>
          </a:xfrm>
          <a:prstGeom prst="rect">
            <a:avLst/>
          </a:prstGeom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257800" y="1409700"/>
            <a:ext cx="5791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AC7BDC"/>
                </a:solidFill>
                <a:effectLst/>
                <a:ea typeface="Calibri" pitchFamily="34" charset="0"/>
                <a:cs typeface="Arial" pitchFamily="34" charset="0"/>
              </a:rPr>
              <a:t>1.2.1 </a:t>
            </a:r>
            <a:r>
              <a:rPr kumimoji="0" lang="mk-MK" sz="2400" b="1" i="0" u="none" strike="noStrike" cap="none" normalizeH="0" baseline="0" dirty="0" smtClean="0">
                <a:ln>
                  <a:noFill/>
                </a:ln>
                <a:solidFill>
                  <a:srgbClr val="AC7BDC"/>
                </a:solidFill>
                <a:effectLst/>
                <a:ea typeface="Calibri" pitchFamily="34" charset="0"/>
                <a:cs typeface="Arial" pitchFamily="34" charset="0"/>
              </a:rPr>
              <a:t>Типични однесувања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ea typeface="Calibri" pitchFamily="34" charset="0"/>
                <a:cs typeface="Arial" pitchFamily="34" charset="0"/>
              </a:rPr>
              <a:t>Однесувањето може да се групира во 4 главни теми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336842"/>
              </p:ext>
            </p:extLst>
          </p:nvPr>
        </p:nvGraphicFramePr>
        <p:xfrm>
          <a:off x="5257800" y="3086100"/>
          <a:ext cx="5867400" cy="6137212"/>
        </p:xfrm>
        <a:graphic>
          <a:graphicData uri="http://schemas.openxmlformats.org/drawingml/2006/table">
            <a:tbl>
              <a:tblPr/>
              <a:tblGrid>
                <a:gridCol w="2933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48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800" b="1" dirty="0" smtClean="0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Размислување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АНАЛИТИЧКО</a:t>
                      </a:r>
                      <a:r>
                        <a:rPr lang="ru-RU" sz="1800" b="1" baseline="0" dirty="0" smtClean="0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РАЗМИСЛУВАЊЕ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СТРАТЕГИСКО РАЗМИСЛУВАЊЕ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КОНЦЕПТУАЛНО РАЗМИСЛУВАЊЕ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РАЗМИСЛУВАЊЕ ОРИЕНТИРАНО НА КЛИЕНТОТ</a:t>
                      </a:r>
                      <a:endParaRPr lang="en-GB" sz="1800" dirty="0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800" b="1" dirty="0" smtClean="0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ИСПОРАКА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b="1" dirty="0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ФОКУСИРАЊЕ НА ПОСТИГНУВАЊАТА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ВНИМАНИЕ НА ДЕТАЛИ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УПОРНОСТ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ГРИЖА ЗА ИЗВРШЕНОСТ</a:t>
                      </a:r>
                      <a:endParaRPr lang="en-GB" sz="1800" b="1" dirty="0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72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800" b="1" dirty="0" smtClean="0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Односи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+mn-lt"/>
                        <a:ea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ИНТЕРПЕРСОНАЛНА СВЕСТ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АДАПТИВНО ОДНЕСУВАЊЕ</a:t>
                      </a:r>
                      <a:r>
                        <a:rPr lang="ru-RU" sz="1800" b="1" baseline="0" dirty="0" smtClean="0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ОДНОС СО ЗАСЕГНАТИТЕ СТРАНИ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ВЛИЈАНИЕ/УБЕДУВАЊЕ</a:t>
                      </a:r>
                      <a:endParaRPr lang="en-GB" sz="1800" dirty="0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07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800" b="1" dirty="0" smtClean="0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Себе-менаџирање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+mn-lt"/>
                        <a:ea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k-MK" sz="2800" b="1" dirty="0">
                        <a:solidFill>
                          <a:srgbClr val="7030A0"/>
                        </a:solidFill>
                        <a:latin typeface="+mn-lt"/>
                        <a:ea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800" b="1" dirty="0" smtClean="0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ОТПОРНОСТ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800" b="1" dirty="0" smtClean="0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СОПСТВЕН</a:t>
                      </a:r>
                      <a:r>
                        <a:rPr lang="mk-MK" sz="1800" b="1" baseline="0" dirty="0" smtClean="0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 </a:t>
                      </a:r>
                      <a:r>
                        <a:rPr lang="mk-MK" sz="1800" b="1" dirty="0" smtClean="0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РАЗВОЈ, САМОНАПРЕДОК САМОКОНТРОЛА САМОДОВЕРБА</a:t>
                      </a:r>
                      <a:endParaRPr lang="en-GB" sz="1800" b="1" dirty="0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1277600" y="931902"/>
            <a:ext cx="4800600" cy="858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1.2.2. </a:t>
            </a:r>
            <a:r>
              <a:rPr kumimoji="0" lang="mk-MK" sz="2400" b="1" u="none" strike="noStrike" cap="none" normalizeH="0" baseline="0" dirty="0" smtClean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Начини на размислување</a:t>
            </a:r>
            <a:endParaRPr kumimoji="0" lang="en-GB" sz="2400" b="1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458788"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>
                <a:ea typeface="Times New Roman" pitchFamily="18" charset="0"/>
                <a:cs typeface="Arial" pitchFamily="34" charset="0"/>
              </a:rPr>
              <a:t>Аналитичко </a:t>
            </a: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размислување</a:t>
            </a:r>
          </a:p>
          <a:p>
            <a:pPr marL="458788"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Концептуално размислување</a:t>
            </a:r>
          </a:p>
          <a:p>
            <a:pPr marL="458788"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Стратегиско размислување</a:t>
            </a:r>
          </a:p>
          <a:p>
            <a:pPr marL="458788"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Размислување </a:t>
            </a:r>
            <a:r>
              <a:rPr lang="ru-RU" sz="2400" b="1" dirty="0">
                <a:ea typeface="Times New Roman" pitchFamily="18" charset="0"/>
                <a:cs typeface="Arial" pitchFamily="34" charset="0"/>
              </a:rPr>
              <a:t>ориентирано кон клиентот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endParaRPr kumimoji="0" lang="en-GB" sz="2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1.2.3. </a:t>
            </a:r>
            <a:r>
              <a:rPr kumimoji="0" lang="mk-MK" sz="2400" b="1" u="none" strike="noStrike" cap="none" normalizeH="0" baseline="0" dirty="0" smtClean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Размислувања кои даваат резултати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endParaRPr kumimoji="0" lang="en-GB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09575"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>
                <a:ea typeface="Times New Roman" pitchFamily="18" charset="0"/>
                <a:cs typeface="Arial" pitchFamily="34" charset="0"/>
              </a:rPr>
              <a:t>Фокусирајте се на </a:t>
            </a: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достигнувањата</a:t>
            </a:r>
          </a:p>
          <a:p>
            <a:pPr marL="409575"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Внимание </a:t>
            </a:r>
            <a:r>
              <a:rPr lang="ru-RU" sz="2400" b="1" dirty="0">
                <a:ea typeface="Times New Roman" pitchFamily="18" charset="0"/>
                <a:cs typeface="Arial" pitchFamily="34" charset="0"/>
              </a:rPr>
              <a:t>на </a:t>
            </a: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деталите</a:t>
            </a:r>
          </a:p>
          <a:p>
            <a:pPr marL="409575"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Упорност</a:t>
            </a:r>
          </a:p>
          <a:p>
            <a:pPr marL="409575"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Стремеж за извонредност</a:t>
            </a:r>
            <a:endParaRPr kumimoji="0" lang="en-GB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1.2.4. </a:t>
            </a:r>
            <a:r>
              <a:rPr kumimoji="0" lang="mk-MK" sz="2400" b="1" u="none" strike="noStrike" cap="none" normalizeH="0" baseline="0" dirty="0" smtClean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Меѓучовечки</a:t>
            </a:r>
            <a:r>
              <a:rPr kumimoji="0" lang="mk-MK" sz="2400" b="1" u="none" strike="noStrike" cap="none" normalizeH="0" dirty="0" smtClean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 однесувања</a:t>
            </a:r>
            <a:endParaRPr kumimoji="0" lang="en-GB" sz="2400" b="1" u="none" strike="noStrike" cap="none" normalizeH="0" baseline="0" dirty="0" smtClean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457200"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>
                <a:ea typeface="Times New Roman" pitchFamily="18" charset="0"/>
                <a:cs typeface="Arial" pitchFamily="34" charset="0"/>
              </a:rPr>
              <a:t>Интерперсонална </a:t>
            </a: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свест</a:t>
            </a:r>
          </a:p>
          <a:p>
            <a:pPr marL="457200"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Адаптивно </a:t>
            </a:r>
            <a:r>
              <a:rPr lang="ru-RU" sz="2400" b="1" dirty="0">
                <a:ea typeface="Times New Roman" pitchFamily="18" charset="0"/>
                <a:cs typeface="Arial" pitchFamily="34" charset="0"/>
              </a:rPr>
              <a:t>однесување</a:t>
            </a: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.</a:t>
            </a:r>
          </a:p>
          <a:p>
            <a:pPr marL="457200"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Односи </a:t>
            </a:r>
            <a:r>
              <a:rPr lang="ru-RU" sz="2400" b="1" dirty="0">
                <a:ea typeface="Times New Roman" pitchFamily="18" charset="0"/>
                <a:cs typeface="Arial" pitchFamily="34" charset="0"/>
              </a:rPr>
              <a:t>со засегнатите </a:t>
            </a: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страни</a:t>
            </a:r>
          </a:p>
          <a:p>
            <a:pPr marL="457200"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Влијание/убедување</a:t>
            </a:r>
            <a:endParaRPr kumimoji="0" lang="en-GB" sz="2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1.2.5. </a:t>
            </a:r>
            <a:r>
              <a:rPr lang="mk-MK" sz="2400" b="1" dirty="0" smtClean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Начини за себе-менаџирање</a:t>
            </a:r>
            <a:endParaRPr kumimoji="0" lang="en-GB" sz="2400" b="1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457200"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mk-MK" sz="2400" b="1" dirty="0" smtClean="0">
                <a:ea typeface="Times New Roman" pitchFamily="18" charset="0"/>
                <a:cs typeface="Arial" pitchFamily="34" charset="0"/>
              </a:rPr>
              <a:t>Отпорност</a:t>
            </a:r>
          </a:p>
          <a:p>
            <a:pPr marL="457200"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mk-MK" sz="2400" b="1" dirty="0" smtClean="0">
                <a:ea typeface="Times New Roman" pitchFamily="18" charset="0"/>
                <a:cs typeface="Arial" pitchFamily="34" charset="0"/>
              </a:rPr>
              <a:t>Сопствен развој</a:t>
            </a:r>
          </a:p>
          <a:p>
            <a:pPr marL="457200"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mk-MK" sz="2400" b="1" dirty="0" smtClean="0">
                <a:ea typeface="Times New Roman" pitchFamily="18" charset="0"/>
                <a:cs typeface="Arial" pitchFamily="34" charset="0"/>
              </a:rPr>
              <a:t>Самоконтрола</a:t>
            </a:r>
          </a:p>
          <a:p>
            <a:pPr marL="457200"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mk-MK" sz="2400" b="1" dirty="0" smtClean="0">
                <a:ea typeface="Times New Roman" pitchFamily="18" charset="0"/>
                <a:cs typeface="Arial" pitchFamily="34" charset="0"/>
              </a:rPr>
              <a:t>Самодоверба</a:t>
            </a:r>
            <a:endParaRPr kumimoji="0" lang="en-US" sz="2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381000" y="266700"/>
            <a:ext cx="13643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Единица</a:t>
            </a:r>
            <a:r>
              <a:rPr lang="ru-RU" sz="4000" b="1" dirty="0" smtClean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ru-RU" sz="4000" b="1" dirty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1: Лидерски однесувања: Улогата на женските лидери</a:t>
            </a:r>
            <a:endParaRPr lang="en-GB" sz="4000" dirty="0">
              <a:solidFill>
                <a:srgbClr val="FD4FB4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98870" y="1409700"/>
            <a:ext cx="5782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Секција</a:t>
            </a:r>
            <a:r>
              <a:rPr lang="ru-RU" sz="2400" b="1" dirty="0" smtClean="0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ru-RU" sz="2400" b="1" dirty="0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2: </a:t>
            </a:r>
            <a:r>
              <a:rPr lang="ru-RU" sz="2400" b="1" dirty="0" smtClean="0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Однесувањето </a:t>
            </a:r>
            <a:r>
              <a:rPr lang="ru-RU" sz="2400" b="1" dirty="0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го држат клучот</a:t>
            </a:r>
            <a:endParaRPr lang="en-GB" sz="2400" dirty="0">
              <a:solidFill>
                <a:srgbClr val="AC7BDC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1943100"/>
            <a:ext cx="426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i="1" dirty="0">
                <a:ea typeface="Calibri" pitchFamily="34" charset="0"/>
                <a:cs typeface="Arial" pitchFamily="34" charset="0"/>
              </a:rPr>
              <a:t>	</a:t>
            </a:r>
            <a:r>
              <a:rPr lang="ru-RU" sz="2400" b="1" i="1" dirty="0" smtClean="0">
                <a:ea typeface="Calibri" pitchFamily="34" charset="0"/>
                <a:cs typeface="Arial" pitchFamily="34" charset="0"/>
              </a:rPr>
              <a:t>Жени </a:t>
            </a:r>
            <a:r>
              <a:rPr lang="ru-RU" sz="2400" b="1" i="1" dirty="0">
                <a:ea typeface="Calibri" pitchFamily="34" charset="0"/>
                <a:cs typeface="Arial" pitchFamily="34" charset="0"/>
              </a:rPr>
              <a:t>лидери </a:t>
            </a:r>
            <a:r>
              <a:rPr lang="ru-RU" sz="2400" dirty="0">
                <a:ea typeface="Calibri" pitchFamily="34" charset="0"/>
                <a:cs typeface="Arial" pitchFamily="34" charset="0"/>
              </a:rPr>
              <a:t>кои се многу успешни развиваат однесувања кои можат да поддржат и постигнат исклучителни резултати дури и кога нивните природни особини не мора да одговараат на потребната активност</a:t>
            </a:r>
            <a:r>
              <a:rPr lang="en-GB" sz="2400" dirty="0" smtClean="0">
                <a:ea typeface="Calibri" pitchFamily="34" charset="0"/>
                <a:cs typeface="Arial" pitchFamily="34" charset="0"/>
              </a:rPr>
              <a:t>. </a:t>
            </a:r>
            <a:endParaRPr lang="en-GB" sz="2400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295400" y="1529834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AC7BDC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Секција</a:t>
            </a:r>
            <a:r>
              <a:rPr lang="ru-RU" sz="2400" b="1" dirty="0" smtClean="0">
                <a:solidFill>
                  <a:srgbClr val="AC7BDC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AC7BDC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3: Различноста е тајната состојка на женското лидерство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295400" y="723900"/>
            <a:ext cx="13643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Единица </a:t>
            </a:r>
            <a:r>
              <a:rPr lang="ru-RU" sz="3600" b="1" dirty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1: Лидерски однесувања: Улогата на </a:t>
            </a:r>
            <a:r>
              <a:rPr lang="ru-RU" sz="3600" b="1" dirty="0" smtClean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жените лидери</a:t>
            </a:r>
            <a:endParaRPr lang="en-GB" sz="3600" dirty="0">
              <a:solidFill>
                <a:srgbClr val="FD4FB4"/>
              </a:solidFill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8117306" y="2216471"/>
            <a:ext cx="8686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1.3.1. </a:t>
            </a:r>
            <a:r>
              <a:rPr lang="mk-MK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Флексибилноста е клучот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Од суштинско значење е да останете флексибилни за да можете да одговорите на ситуации додека тие се развиваат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 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1.3.2. </a:t>
            </a:r>
            <a:r>
              <a:rPr lang="mk-MK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Имајте отворен ум </a:t>
            </a:r>
            <a:r>
              <a:rPr lang="ru-RU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Треба да имате отворен ум за 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широкиот </a:t>
            </a:r>
            <a:r>
              <a:rPr lang="ru-RU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спектар на различни пристапи, особено оние што не сте ги пробале досега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1.3.3. </a:t>
            </a:r>
            <a:r>
              <a:rPr lang="mk-MK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Вашите Опции </a:t>
            </a:r>
            <a:r>
              <a:rPr lang="ru-RU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Дури и ако лидерската техника или однесување не 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ви </a:t>
            </a:r>
            <a:r>
              <a:rPr lang="ru-RU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доаѓа природно, сепак имате голем број опции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Издржи да го развиваш однесувањето со текот на </a:t>
            </a:r>
            <a:r>
              <a:rPr lang="ru-RU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времето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Разберете </a:t>
            </a:r>
            <a:r>
              <a:rPr lang="ru-RU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дека тоа не е вашата </a:t>
            </a:r>
            <a:r>
              <a:rPr lang="ru-RU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силна страна </a:t>
            </a:r>
            <a:r>
              <a:rPr lang="ru-RU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и користете алтернативни </a:t>
            </a:r>
            <a:r>
              <a:rPr lang="ru-RU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пристапи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Управувајте </a:t>
            </a:r>
            <a:r>
              <a:rPr lang="ru-RU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со проблемот користејќи некој друг за кој сметате дека ја има оваа </a:t>
            </a:r>
            <a:r>
              <a:rPr lang="ru-RU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силна страна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2552700"/>
            <a:ext cx="6324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ea typeface="Times New Roman" pitchFamily="18" charset="0"/>
                <a:cs typeface="Arial" pitchFamily="34" charset="0"/>
              </a:rPr>
              <a:t>	</a:t>
            </a:r>
            <a:r>
              <a:rPr lang="ru-RU" sz="2400" b="1" dirty="0">
                <a:ea typeface="Times New Roman" pitchFamily="18" charset="0"/>
                <a:cs typeface="Arial" pitchFamily="34" charset="0"/>
              </a:rPr>
              <a:t>Моделите </a:t>
            </a: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за </a:t>
            </a:r>
            <a:r>
              <a:rPr lang="ru-RU" sz="2400" b="1" dirty="0">
                <a:ea typeface="Times New Roman" pitchFamily="18" charset="0"/>
                <a:cs typeface="Arial" pitchFamily="34" charset="0"/>
              </a:rPr>
              <a:t>лидерство можат да бидат корисни за да помогнат да се разберат основните процеси кои се вклучени. 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Во реалниот свет вообичаено има многу променливи кои сите ќе влијаат на вашиот избор на пристап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:</a:t>
            </a:r>
            <a:endParaRPr lang="en-US" sz="2400" dirty="0"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Вашата личност, мотивации и база на </a:t>
            </a:r>
            <a:r>
              <a:rPr lang="ru-RU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вештини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Природата </a:t>
            </a:r>
            <a:r>
              <a:rPr lang="ru-RU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на прашањето што се </a:t>
            </a:r>
            <a:r>
              <a:rPr lang="ru-RU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решава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Претходни </a:t>
            </a:r>
            <a:r>
              <a:rPr lang="ru-RU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интеракции што сте ги имале со секој член на вашиот тим/семејство (во случај на мали семејни бизниси)</a:t>
            </a:r>
            <a:endParaRPr lang="en-GB" sz="2400" b="1" dirty="0">
              <a:solidFill>
                <a:srgbClr val="7030A0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381000" y="876300"/>
            <a:ext cx="1501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D4FB4"/>
                </a:solidFill>
              </a:rPr>
              <a:t>Единица</a:t>
            </a:r>
            <a:r>
              <a:rPr lang="ru-RU" sz="3600" b="1" dirty="0" smtClean="0">
                <a:solidFill>
                  <a:srgbClr val="FD4FB4"/>
                </a:solidFill>
              </a:rPr>
              <a:t> </a:t>
            </a:r>
            <a:r>
              <a:rPr lang="ru-RU" sz="3600" b="1" dirty="0">
                <a:solidFill>
                  <a:srgbClr val="FD4FB4"/>
                </a:solidFill>
              </a:rPr>
              <a:t>2: Лидерство во пракса: Максимизирање на перформансите на вашиот тим</a:t>
            </a:r>
            <a:endParaRPr lang="en-GB" sz="3600" dirty="0">
              <a:solidFill>
                <a:srgbClr val="FD4FB4"/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447800" y="2433766"/>
            <a:ext cx="54864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325" algn="l"/>
              </a:tabLst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2.1.2. </a:t>
            </a:r>
            <a:r>
              <a:rPr kumimoji="0" lang="mk-MK" sz="2400" b="1" u="none" strike="noStrike" cap="none" normalizeH="0" baseline="0" dirty="0" smtClean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Мотиваторите се различни</a:t>
            </a:r>
            <a:endParaRPr kumimoji="0" lang="en-GB" sz="2400" b="1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Вашата работа, како лидер е да дознаете и разберете (не погодувате) што ги мотивира членовите на вашиот тим и 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конкретно кој е клучот 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за овие мотивации за да поттикнете енергија и да го извлечете најдоброто од нив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</a:pPr>
            <a:r>
              <a:rPr lang="ru-RU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      Еве 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5 начини да го мотивирате вашиот тим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1" indent="74295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tabLst>
                <a:tab pos="1028700" algn="l"/>
              </a:tabLst>
            </a:pPr>
            <a:r>
              <a:rPr lang="ru-RU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Откријте какви </a:t>
            </a:r>
            <a:r>
              <a:rPr lang="ru-RU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пасии </a:t>
            </a:r>
            <a:r>
              <a:rPr lang="ru-RU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имаат вашите </a:t>
            </a:r>
            <a:r>
              <a:rPr lang="ru-RU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луѓе</a:t>
            </a:r>
          </a:p>
          <a:p>
            <a:pPr lvl="1" indent="74295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tabLst>
                <a:tab pos="1028700" algn="l"/>
              </a:tabLst>
            </a:pPr>
            <a:r>
              <a:rPr lang="ru-RU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Промовирајте </a:t>
            </a:r>
            <a:r>
              <a:rPr lang="ru-RU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емоционална </a:t>
            </a:r>
            <a:r>
              <a:rPr lang="ru-RU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сигурност</a:t>
            </a:r>
          </a:p>
          <a:p>
            <a:pPr lvl="1" indent="74295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tabLst>
                <a:tab pos="1028700" algn="l"/>
              </a:tabLst>
            </a:pPr>
            <a:r>
              <a:rPr lang="ru-RU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Создадете </a:t>
            </a:r>
            <a:r>
              <a:rPr lang="ru-RU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средина на поддршка и </a:t>
            </a:r>
            <a:r>
              <a:rPr lang="ru-RU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пријателство</a:t>
            </a:r>
          </a:p>
          <a:p>
            <a:pPr lvl="1" indent="74295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tabLst>
                <a:tab pos="1028700" algn="l"/>
              </a:tabLst>
            </a:pPr>
            <a:r>
              <a:rPr lang="ru-RU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Изразете </a:t>
            </a:r>
            <a:r>
              <a:rPr lang="ru-RU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ја вашата </a:t>
            </a:r>
            <a:r>
              <a:rPr lang="ru-RU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благодарност</a:t>
            </a:r>
          </a:p>
          <a:p>
            <a:pPr lvl="1" indent="74295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tabLst>
                <a:tab pos="1028700" algn="l"/>
              </a:tabLst>
            </a:pPr>
            <a:r>
              <a:rPr lang="ru-RU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Водете </a:t>
            </a:r>
            <a:r>
              <a:rPr lang="ru-RU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сметка за околината</a:t>
            </a:r>
            <a:endParaRPr kumimoji="0" lang="en-GB" sz="2400" b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517" y="2095500"/>
            <a:ext cx="7724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</a:pPr>
            <a:r>
              <a:rPr lang="ru-RU" sz="2400" b="1" dirty="0" smtClean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Секција</a:t>
            </a:r>
            <a:r>
              <a:rPr lang="ru-RU" sz="2400" b="1" dirty="0" smtClean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1: Мотивација: Моторот на женското лидерство</a:t>
            </a:r>
            <a:endParaRPr lang="en-GB" sz="2400" b="1" dirty="0">
              <a:solidFill>
                <a:srgbClr val="AC7BDC"/>
              </a:solidFill>
              <a:cs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934200" y="4305300"/>
            <a:ext cx="3276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pecific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7429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easurable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7429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chievable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7429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elevant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7429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imed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72600" y="2019300"/>
            <a:ext cx="8241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Секција</a:t>
            </a:r>
            <a:r>
              <a:rPr lang="ru-RU" sz="2400" b="1" dirty="0" smtClean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2: Поставување јасни цели и зајакнување на </a:t>
            </a:r>
            <a:r>
              <a:rPr lang="ru-RU" sz="2400" b="1" dirty="0" smtClean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целите</a:t>
            </a:r>
            <a:endParaRPr lang="en-GB" sz="2400" dirty="0">
              <a:solidFill>
                <a:srgbClr val="AC7BDC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15600" y="3009900"/>
            <a:ext cx="70866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SPECIFIC</a:t>
            </a:r>
            <a:endParaRPr lang="en-GB" sz="2400" b="1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ea typeface="Times New Roman" pitchFamily="18" charset="0"/>
                <a:cs typeface="Arial" pitchFamily="34" charset="0"/>
              </a:rPr>
              <a:t>Опишете ми ги деталите за тоа како ќе изгледа кога ќе ја завршите оваа 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цел</a:t>
            </a:r>
            <a:endParaRPr lang="en-GB" sz="24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MEASURABLE</a:t>
            </a:r>
            <a:endParaRPr lang="en-GB" sz="24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ea typeface="Times New Roman" pitchFamily="18" charset="0"/>
                <a:cs typeface="Arial" pitchFamily="34" charset="0"/>
              </a:rPr>
              <a:t>Како ќе знаете кога сте ја 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постигнале целта? 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Кои едноставни мерки можете да ги поставите за да го следите вашиот напредок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?</a:t>
            </a:r>
            <a:endParaRPr lang="en-GB" sz="2400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ACHIEVABLE</a:t>
            </a:r>
            <a:endParaRPr lang="en-GB" sz="2400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ea typeface="Times New Roman" pitchFamily="18" charset="0"/>
                <a:cs typeface="Arial" pitchFamily="34" charset="0"/>
              </a:rPr>
              <a:t>На скала од 1 до 10 колку сте сигурни дека можете да ја постигнете оваа цел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?</a:t>
            </a:r>
            <a:endParaRPr lang="en-GB" sz="2400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RELEVANT</a:t>
            </a:r>
            <a:endParaRPr lang="en-GB" sz="2400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ea typeface="Times New Roman" pitchFamily="18" charset="0"/>
                <a:cs typeface="Arial" pitchFamily="34" charset="0"/>
              </a:rPr>
              <a:t>Како гледате дека ова ги надополнува или поддржува вашите други работни 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активности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?</a:t>
            </a:r>
            <a:endParaRPr lang="en-GB" sz="2400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TIMED</a:t>
            </a:r>
            <a:endParaRPr lang="en-GB" sz="2400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ea typeface="Times New Roman" pitchFamily="18" charset="0"/>
                <a:cs typeface="Arial" pitchFamily="34" charset="0"/>
              </a:rPr>
              <a:t>Која е 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реалната 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временска рамка за да се постигне ова врз основа на вашиот обем на работа и потребите на ова дело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?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48800" y="2552700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2.2.1. SMART </a:t>
            </a:r>
            <a:r>
              <a:rPr lang="mk-MK" sz="2400" b="1" dirty="0" smtClean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модел</a:t>
            </a:r>
            <a:endParaRPr lang="en-GB" sz="2400" dirty="0">
              <a:solidFill>
                <a:srgbClr val="AC7BDC"/>
              </a:solidFill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9220200" y="3314700"/>
            <a:ext cx="12192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9448800" y="43815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677400" y="5524500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372600" y="6057900"/>
            <a:ext cx="1143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915400" y="6591300"/>
            <a:ext cx="167640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>
            <a:extLst>
              <a:ext uri="{FF2B5EF4-FFF2-40B4-BE49-F238E27FC236}">
                <a16:creationId xmlns:a16="http://schemas.microsoft.com/office/drawing/2014/main" id="{ADD3ADD3-1B37-5F92-E3C9-F6360420F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905500"/>
            <a:ext cx="5542080" cy="2993997"/>
          </a:xfrm>
          <a:prstGeom prst="rect">
            <a:avLst/>
          </a:prstGeom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295400" y="2584966"/>
            <a:ext cx="7924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2.2.2. </a:t>
            </a:r>
            <a:r>
              <a:rPr lang="mk-MK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Создавање на </a:t>
            </a:r>
            <a:r>
              <a:rPr lang="mk-MK" sz="2400" b="1" dirty="0" smtClean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цели кои се лесни за справување</a:t>
            </a:r>
            <a:endParaRPr kumimoji="0" lang="en-GB" sz="2400" b="1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Обично е корисно да се поставуваат цели со одреден степен на предизвик, но исто така е важно да не се поставуваат 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цели 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кои се премногу предизвикувачки. Ако целта ви се чини недостижна, ризикувате поединецот да се откаже или дури и да не се обидува од страв од неуспех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            Разложи ја! 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Еден од најдобрите начини да се направи целта 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полесна за справување 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е да се раздели на помали подцели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endParaRPr kumimoji="0" lang="en-GB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44200" y="2552700"/>
            <a:ext cx="670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2.2.3. </a:t>
            </a:r>
            <a:r>
              <a:rPr lang="mk-MK" sz="2400" b="1" dirty="0" smtClean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Зајакнување на Целите</a:t>
            </a:r>
            <a:endParaRPr lang="en-GB" sz="2400" b="1" dirty="0">
              <a:solidFill>
                <a:srgbClr val="AC7BDC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ea typeface="Times New Roman" pitchFamily="18" charset="0"/>
                <a:cs typeface="Arial" pitchFamily="34" charset="0"/>
              </a:rPr>
              <a:t>	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Употребување 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на SMART за да ве потсети на клучните елементи на ефективната цел е 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сосема во 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ред, но во реалноста тоа 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е само 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мал 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чекор 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кон поставување 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на издржлива 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и енергична цел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            Охрабрете 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го вашиот тим да ја оживее својата крајна цел со тоа што ќе побарате да ви визуелизира и да ви опише како ќе 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изгледа 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кога успешно ќе ја постигнат својата цел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.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	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381000" y="266700"/>
            <a:ext cx="1501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D4FB4"/>
                </a:solidFill>
              </a:rPr>
              <a:t>Единица</a:t>
            </a:r>
            <a:r>
              <a:rPr lang="ru-RU" sz="2800" b="1" dirty="0" smtClean="0">
                <a:solidFill>
                  <a:srgbClr val="FD4FB4"/>
                </a:solidFill>
              </a:rPr>
              <a:t> </a:t>
            </a:r>
            <a:r>
              <a:rPr lang="ru-RU" sz="2800" b="1" dirty="0">
                <a:solidFill>
                  <a:srgbClr val="FD4FB4"/>
                </a:solidFill>
              </a:rPr>
              <a:t>2: Лидерство во пракса: Максимизирање на перформансите на вашиот тим</a:t>
            </a:r>
            <a:endParaRPr lang="en-GB" sz="2800" dirty="0">
              <a:solidFill>
                <a:srgbClr val="FD4FB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952500"/>
            <a:ext cx="8241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Секција</a:t>
            </a:r>
            <a:r>
              <a:rPr lang="ru-RU" sz="2400" b="1" dirty="0" smtClean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2: Поставување јасни цели и зајакнување на </a:t>
            </a:r>
            <a:r>
              <a:rPr lang="ru-RU" sz="2400" b="1" dirty="0" smtClean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целите</a:t>
            </a:r>
            <a:endParaRPr lang="en-GB" sz="2400" dirty="0">
              <a:solidFill>
                <a:srgbClr val="AC7BDC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066800" y="1987034"/>
            <a:ext cx="16154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Секција</a:t>
            </a:r>
            <a:r>
              <a:rPr lang="ru-RU" sz="2400" b="1" dirty="0" smtClean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3: Кога работите не се </a:t>
            </a:r>
            <a:r>
              <a:rPr lang="ru-RU" sz="2400" b="1" dirty="0" smtClean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случуваат</a:t>
            </a:r>
            <a:endParaRPr kumimoji="0" lang="en-GB" sz="2400" b="0" u="none" strike="noStrike" cap="none" normalizeH="0" baseline="0" dirty="0" smtClean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500" algn="l"/>
              </a:tabLst>
            </a:pP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2.3.1.</a:t>
            </a:r>
            <a:r>
              <a:rPr kumimoji="0" lang="mk-MK" sz="2400" b="1" u="none" strike="noStrike" cap="none" normalizeH="0" baseline="0" dirty="0" smtClean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 НЕ МОЖЕ</a:t>
            </a:r>
            <a:r>
              <a:rPr kumimoji="0" lang="mk-MK" sz="2400" b="1" u="none" strike="noStrike" cap="none" normalizeH="0" dirty="0" smtClean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 ДА СЕ НАПРАВИ наспроти НЕМА ДА СЕ НАПРАВИ</a:t>
            </a:r>
            <a:endParaRPr kumimoji="0" lang="en-GB" sz="2400" b="0" u="none" strike="noStrike" cap="none" normalizeH="0" baseline="0" dirty="0" smtClean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" algn="l"/>
              </a:tabLs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Кога целта не е исполнета, треба да одредите дали причината поради која поединецот не ја постигнал својата цел е затоа што не можеле да го направат тоа или можеле да го направат, но не би го направиле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2.3.2. </a:t>
            </a:r>
            <a:r>
              <a:rPr lang="mk-MK" sz="2400" b="1" dirty="0" smtClean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За</a:t>
            </a:r>
            <a:r>
              <a:rPr kumimoji="0" lang="mk-MK" sz="2400" b="1" u="none" strike="noStrike" cap="none" normalizeH="0" baseline="0" dirty="0" smtClean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ржување фокус</a:t>
            </a:r>
            <a:endParaRPr kumimoji="0" lang="en-GB" sz="2400" b="0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Важна 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улога на жената лидер е да им помогне на членовите на тимот да останат на вистинскиот пат и целосно да се фокусираат на работите што се важни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4838700"/>
            <a:ext cx="7239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ea typeface="Times New Roman" pitchFamily="18" charset="0"/>
                <a:cs typeface="Arial" pitchFamily="34" charset="0"/>
              </a:rPr>
              <a:t>Постојат различни причини зошто луѓето можат да го изгубат фокусот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:</a:t>
            </a:r>
            <a:endParaRPr lang="en-GB" sz="2400" dirty="0">
              <a:cs typeface="Arial" pitchFamily="34" charset="0"/>
            </a:endParaRPr>
          </a:p>
          <a:p>
            <a:pPr marL="746125"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ea typeface="Times New Roman" pitchFamily="18" charset="0"/>
                <a:cs typeface="Arial" pitchFamily="34" charset="0"/>
              </a:rPr>
              <a:t>Ако се многу ентузијасти, тие имаат тенденција да преземат повеќе 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од тоа 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што реално можат да се 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справат</a:t>
            </a:r>
          </a:p>
          <a:p>
            <a:pPr marL="746125"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Тие 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се толку длабоко вклучени во задачата што ја имаат 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превземено што 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ја губат од 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видик 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пошироката слика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.</a:t>
            </a:r>
          </a:p>
          <a:p>
            <a:pPr marL="746125"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Ако 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некоја задача или проект е долготрајна, тие може да почнат да ја губат од 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видик 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почетната цел</a:t>
            </a:r>
            <a:endParaRPr lang="en-GB" sz="2400" dirty="0"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51495" y="4831830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ea typeface="Times New Roman" pitchFamily="18" charset="0"/>
                <a:cs typeface="Arial" pitchFamily="34" charset="0"/>
              </a:rPr>
              <a:t>Еве неколку примери на прашања што треба да ги поставите за да помогнете да се задржи фокусот на 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еден поединец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:</a:t>
            </a:r>
            <a:endParaRPr lang="en-GB" sz="2400" dirty="0">
              <a:cs typeface="Arial" pitchFamily="34" charset="0"/>
            </a:endParaRPr>
          </a:p>
          <a:p>
            <a:pPr marL="746125"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ea typeface="Times New Roman" pitchFamily="18" charset="0"/>
                <a:cs typeface="Arial" pitchFamily="34" charset="0"/>
              </a:rPr>
              <a:t>Можете ли да ми ја опишете крајната цел што првично ја договоривме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?</a:t>
            </a:r>
          </a:p>
          <a:p>
            <a:pPr marL="746125"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На 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скала од 1 до 10, колку сте фокусирани во моментов? Како можете да го подобрите целокупното ниво на фокус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?</a:t>
            </a:r>
          </a:p>
          <a:p>
            <a:pPr marL="746125"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Колку 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е релевантно она што го правите за севкупните цели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?</a:t>
            </a:r>
            <a:endParaRPr lang="en-GB" sz="2400" dirty="0">
              <a:cs typeface="Arial" pitchFamily="34" charset="0"/>
            </a:endParaRP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304800" y="876300"/>
            <a:ext cx="1501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D4FB4"/>
                </a:solidFill>
              </a:rPr>
              <a:t>Единица</a:t>
            </a:r>
            <a:r>
              <a:rPr lang="ru-RU" sz="4000" b="1" dirty="0" smtClean="0">
                <a:solidFill>
                  <a:srgbClr val="FD4FB4"/>
                </a:solidFill>
              </a:rPr>
              <a:t> </a:t>
            </a:r>
            <a:r>
              <a:rPr lang="ru-RU" sz="4000" b="1" dirty="0">
                <a:solidFill>
                  <a:srgbClr val="FD4FB4"/>
                </a:solidFill>
              </a:rPr>
              <a:t>2: Лидерство во пракса: Максимизирање на перформансите на вашиот тим</a:t>
            </a:r>
            <a:endParaRPr lang="en-GB" sz="4000" dirty="0">
              <a:solidFill>
                <a:srgbClr val="FD4FB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0800">
          <a:solidFill>
            <a:srgbClr val="7030A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2572</TotalTime>
  <Words>1088</Words>
  <Application>Microsoft Office PowerPoint</Application>
  <PresentationFormat>Custom</PresentationFormat>
  <Paragraphs>220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맑은 고딕</vt:lpstr>
      <vt:lpstr>Arial</vt:lpstr>
      <vt:lpstr>Calibri</vt:lpstr>
      <vt:lpstr>Calibri Light</vt:lpstr>
      <vt:lpstr>Microsoft Sans Serif</vt:lpstr>
      <vt:lpstr>Times New Roman</vt:lpstr>
      <vt:lpstr>Wingdings</vt:lpstr>
      <vt:lpstr>Office Theme</vt:lpstr>
      <vt:lpstr>1_Office Theme</vt:lpstr>
      <vt:lpstr>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 - ppt template</dc:title>
  <dc:creator>Monia Coppola</dc:creator>
  <cp:keywords>DAE5RJB_4P8,BAEXurJiHZU</cp:keywords>
  <cp:lastModifiedBy>Blagorodna</cp:lastModifiedBy>
  <cp:revision>234</cp:revision>
  <dcterms:created xsi:type="dcterms:W3CDTF">2022-02-24T12:49:48Z</dcterms:created>
  <dcterms:modified xsi:type="dcterms:W3CDTF">2023-03-20T13:36:45Z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2022-02-24T00:00:00Z</vt:filetime>
  </property>
  <property fmtid="{D5CDD505-2E9C-101B-9397-08002B2CF9AE}" pid="3" name="Creator">
    <vt:lpwstr>Canva</vt:lpwstr>
  </property>
  <property fmtid="{D5CDD505-2E9C-101B-9397-08002B2CF9AE}" pid="4" name="LastSaved">
    <vt:filetime>2022-02-24T00:00:00Z</vt:filetime>
  </property>
</Properties>
</file>