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sldIdLst>
    <p:sldId id="256" r:id="rId4"/>
    <p:sldId id="265" r:id="rId5"/>
    <p:sldId id="266" r:id="rId6"/>
    <p:sldId id="278" r:id="rId7"/>
    <p:sldId id="259" r:id="rId8"/>
    <p:sldId id="268" r:id="rId9"/>
    <p:sldId id="270" r:id="rId10"/>
    <p:sldId id="269" r:id="rId11"/>
    <p:sldId id="271" r:id="rId12"/>
    <p:sldId id="272" r:id="rId13"/>
    <p:sldId id="279" r:id="rId14"/>
    <p:sldId id="260" r:id="rId15"/>
    <p:sldId id="273" r:id="rId16"/>
    <p:sldId id="274" r:id="rId17"/>
    <p:sldId id="275" r:id="rId18"/>
    <p:sldId id="276" r:id="rId19"/>
    <p:sldId id="277" r:id="rId20"/>
    <p:sldId id="280" r:id="rId21"/>
    <p:sldId id="267" r:id="rId22"/>
    <p:sldId id="261" r:id="rId23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B4"/>
    <a:srgbClr val="AC7BDC"/>
    <a:srgbClr val="FEDAF9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 varScale="1">
        <p:scale>
          <a:sx n="59" d="100"/>
          <a:sy n="59" d="100"/>
        </p:scale>
        <p:origin x="20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47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4135100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Žensko preduzetništvo</a:t>
            </a:r>
            <a:endParaRPr lang="en-GB" sz="4400" dirty="0">
              <a:solidFill>
                <a:srgbClr val="7030A0"/>
              </a:solidFill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Regional</a:t>
            </a:r>
            <a:r>
              <a:rPr lang="sr-Latn-RS" sz="3600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 agen</a:t>
            </a:r>
            <a:r>
              <a:rPr lang="en-US" sz="3600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lang="sr-Latn-RS" sz="3600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ija za ekonomski razvoj Šumadije i Pomoravlja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Latn-RS" sz="3600" b="1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REDASP</a:t>
            </a:r>
            <a:endParaRPr lang="en-US" sz="3600" b="1" spc="-65" dirty="0">
              <a:solidFill>
                <a:srgbClr val="FD4FB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1A353F-660D-64AA-5A2E-C1073221078E}"/>
              </a:ext>
            </a:extLst>
          </p:cNvPr>
          <p:cNvSpPr txBox="1"/>
          <p:nvPr/>
        </p:nvSpPr>
        <p:spPr>
          <a:xfrm>
            <a:off x="1295400" y="1562100"/>
            <a:ext cx="1402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1.1.2: 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Lične osobine koje preduzetnica treba da poseduje</a:t>
            </a:r>
            <a:endParaRPr lang="sr-Latn-RS" sz="4000" b="1" dirty="0">
              <a:solidFill>
                <a:srgbClr val="FD4FB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6F070-89C4-1F79-1B37-9EE2CE2B13CD}"/>
              </a:ext>
            </a:extLst>
          </p:cNvPr>
          <p:cNvSpPr txBox="1"/>
          <p:nvPr/>
        </p:nvSpPr>
        <p:spPr>
          <a:xfrm>
            <a:off x="1600200" y="3162300"/>
            <a:ext cx="15773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 algn="just" fontAlgn="base"/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Ličnost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uspešnog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preduzetnika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odražava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pravu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meru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urođenih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veština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trajno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sticanje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neophodnih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znanja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iskustva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obilje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novih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poslovnih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ideja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optimizma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motivacije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r-Latn-RS" sz="4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The Characteristics of an Entrepreneurial Spirit">
            <a:extLst>
              <a:ext uri="{FF2B5EF4-FFF2-40B4-BE49-F238E27FC236}">
                <a16:creationId xmlns:a16="http://schemas.microsoft.com/office/drawing/2014/main" id="{702FEE7B-BCE7-0411-92D8-7DAB33864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57900"/>
            <a:ext cx="7010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5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B687F8-9470-6656-871A-B884D9494099}"/>
              </a:ext>
            </a:extLst>
          </p:cNvPr>
          <p:cNvSpPr txBox="1"/>
          <p:nvPr/>
        </p:nvSpPr>
        <p:spPr>
          <a:xfrm>
            <a:off x="2667000" y="1790700"/>
            <a:ext cx="1112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Uraditi test samoprocene</a:t>
            </a:r>
            <a:r>
              <a:rPr lang="sr-Latn-R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endParaRPr lang="en-US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sr-Latn-R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 li sam ja preduzetnica? </a:t>
            </a:r>
            <a:endParaRPr lang="sr-Latn-RS" sz="4000" dirty="0">
              <a:solidFill>
                <a:srgbClr val="7030A0"/>
              </a:solidFill>
            </a:endParaRPr>
          </a:p>
        </p:txBody>
      </p:sp>
      <p:pic>
        <p:nvPicPr>
          <p:cNvPr id="4" name="Picture 3" descr="Women Entrepreneurship – Connect to Create and Accelerate Your Business -  Info">
            <a:extLst>
              <a:ext uri="{FF2B5EF4-FFF2-40B4-BE49-F238E27FC236}">
                <a16:creationId xmlns:a16="http://schemas.microsoft.com/office/drawing/2014/main" id="{1F9D23D1-F2DE-ACD3-BAB4-7EF1AAA37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29100"/>
            <a:ext cx="10355314" cy="35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60539-EABF-606E-DC4D-F5094BF70800}"/>
              </a:ext>
            </a:extLst>
          </p:cNvPr>
          <p:cNvSpPr txBox="1"/>
          <p:nvPr/>
        </p:nvSpPr>
        <p:spPr>
          <a:xfrm>
            <a:off x="6553200" y="3128507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uneti</a:t>
            </a:r>
            <a:r>
              <a:rPr lang="en-US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link do </a:t>
            </a:r>
            <a:r>
              <a:rPr lang="en-US" sz="3200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testa</a:t>
            </a:r>
            <a:r>
              <a:rPr lang="en-US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)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71983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59149" y="764981"/>
            <a:ext cx="1318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>
                <a:solidFill>
                  <a:srgbClr val="AC7BDC"/>
                </a:solidFill>
                <a:effectLst/>
                <a:ea typeface="Times New Roman" panose="02020603050405020304" pitchFamily="18" charset="0"/>
              </a:rPr>
              <a:t>Natavna jedinica</a:t>
            </a:r>
            <a:r>
              <a:rPr lang="en-GB" sz="4400" b="1" dirty="0">
                <a:solidFill>
                  <a:srgbClr val="AC7BDC"/>
                </a:solidFill>
                <a:effectLst/>
                <a:ea typeface="Times New Roman" panose="02020603050405020304" pitchFamily="18" charset="0"/>
              </a:rPr>
              <a:t> 2: </a:t>
            </a:r>
            <a:r>
              <a:rPr lang="sr-Latn-RS" sz="4400" b="1" dirty="0">
                <a:solidFill>
                  <a:srgbClr val="AC7BDC"/>
                </a:solidFill>
                <a:effectLst/>
                <a:ea typeface="Times New Roman" panose="02020603050405020304" pitchFamily="18" charset="0"/>
              </a:rPr>
              <a:t>Od ideje do tržište</a:t>
            </a:r>
            <a:endParaRPr lang="es-ES" sz="4400" b="1" dirty="0">
              <a:solidFill>
                <a:srgbClr val="AC7BD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1468877" y="2171700"/>
            <a:ext cx="158382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Prva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faza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preduzetničkog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puta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podrazumeva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konceptualnu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potragu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odgovarajućom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poslovnom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idejom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koju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će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preduzetnik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realizovati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US" sz="4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praksi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4400" b="1" dirty="0">
              <a:solidFill>
                <a:srgbClr val="7030A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13">
            <a:extLst>
              <a:ext uri="{FF2B5EF4-FFF2-40B4-BE49-F238E27FC236}">
                <a16:creationId xmlns:a16="http://schemas.microsoft.com/office/drawing/2014/main" id="{6BA5B3E5-0B9C-9B32-E28D-02A926993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02" y="4276713"/>
            <a:ext cx="5659595" cy="42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5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59149" y="764981"/>
            <a:ext cx="1318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Oblast</a:t>
            </a:r>
            <a:r>
              <a:rPr lang="en-US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2.1: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Identifi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kacija 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problem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na tržištu i odabir ideja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1468877" y="2171700"/>
            <a:ext cx="1583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4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06515-ACC7-A961-D9BB-7BA360277EC8}"/>
              </a:ext>
            </a:extLst>
          </p:cNvPr>
          <p:cNvSpPr txBox="1"/>
          <p:nvPr/>
        </p:nvSpPr>
        <p:spPr>
          <a:xfrm>
            <a:off x="1468877" y="2556420"/>
            <a:ext cx="150665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Osnovni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kriterijumi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kojima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se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rukovodi</a:t>
            </a:r>
            <a:r>
              <a:rPr lang="sr-Latn-RS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buduća preduzetnica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pri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donošenju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odluke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o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izboru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posla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kojim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će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se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baviti</a:t>
            </a:r>
            <a:r>
              <a:rPr lang="sr-Latn-RS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su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 </a:t>
            </a:r>
            <a:endParaRPr lang="sr-Latn-RS" sz="36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fontAlgn="base"/>
            <a:endParaRPr lang="sr-Latn-RS" sz="36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marL="742950" indent="-742950" fontAlgn="base">
              <a:buAutoNum type="arabicParenR"/>
            </a:pPr>
            <a:r>
              <a:rPr lang="sr-Latn-RS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da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odražava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ličnost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preduzetnice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odnosi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se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na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oblast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rada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u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kojoj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preduzetnica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uživa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u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kojoj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ima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određena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znanja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iskustva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</a:t>
            </a:r>
            <a:endParaRPr lang="sr-Latn-RS" sz="36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742950" indent="-742950" fontAlgn="base">
              <a:buAutoNum type="arabicParenR"/>
            </a:pP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da li ta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ideja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ima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tržišni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profitni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potencijal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– „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Ponudite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ljudima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ono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što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žele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da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kupe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a ne ono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što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želite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da </a:t>
            </a:r>
            <a:r>
              <a:rPr lang="en-GB" sz="36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prodate</a:t>
            </a:r>
            <a:r>
              <a:rPr lang="en-GB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“.</a:t>
            </a:r>
            <a:endParaRPr lang="sr-Latn-RS" sz="3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0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59149" y="764981"/>
            <a:ext cx="1318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Oblast</a:t>
            </a:r>
            <a:r>
              <a:rPr lang="en-US" sz="36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2.1: </a:t>
            </a:r>
            <a:r>
              <a:rPr lang="en-GB" sz="36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Identifi</a:t>
            </a:r>
            <a:r>
              <a:rPr lang="sr-Latn-RS" sz="36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kacija </a:t>
            </a:r>
            <a:r>
              <a:rPr lang="en-GB" sz="36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problem</a:t>
            </a:r>
            <a:r>
              <a:rPr lang="sr-Latn-RS" sz="36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na tržištu i odabir ideja</a:t>
            </a:r>
            <a:endParaRPr lang="es-ES" sz="36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B43433-707D-2516-C6AB-AD560BE2B4AD}"/>
              </a:ext>
            </a:extLst>
          </p:cNvPr>
          <p:cNvSpPr txBox="1"/>
          <p:nvPr/>
        </p:nvSpPr>
        <p:spPr>
          <a:xfrm>
            <a:off x="1468877" y="2171700"/>
            <a:ext cx="1583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4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06515-ACC7-A961-D9BB-7BA360277EC8}"/>
              </a:ext>
            </a:extLst>
          </p:cNvPr>
          <p:cNvSpPr txBox="1"/>
          <p:nvPr/>
        </p:nvSpPr>
        <p:spPr>
          <a:xfrm>
            <a:off x="1752600" y="2144486"/>
            <a:ext cx="1506652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Cilj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je da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ustanovite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koje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su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potrebe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potencijalnih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korisnika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i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da li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postoji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potreba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za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vašim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budućim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proizvodima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ili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uslugama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na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tržištu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na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kojem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planirate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 da </a:t>
            </a:r>
            <a:r>
              <a:rPr lang="en-GB" sz="40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poslujete</a:t>
            </a:r>
            <a:r>
              <a:rPr lang="en-GB" sz="4000" dirty="0">
                <a:solidFill>
                  <a:srgbClr val="7030A0"/>
                </a:solidFill>
                <a:ea typeface="Times New Roman" panose="02020603050405020304" pitchFamily="18" charset="0"/>
              </a:rPr>
              <a:t>.</a:t>
            </a:r>
            <a:endParaRPr lang="sr-Latn-RS" sz="40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fontAlgn="base"/>
            <a:endParaRPr lang="sr-Latn-RS" sz="40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fontAlgn="base"/>
            <a:r>
              <a:rPr lang="en-GB" sz="4000" dirty="0" err="1">
                <a:solidFill>
                  <a:srgbClr val="FD4FB4"/>
                </a:solidFill>
                <a:ea typeface="Times New Roman" panose="02020603050405020304" pitchFamily="18" charset="0"/>
              </a:rPr>
              <a:t>Neophodno</a:t>
            </a:r>
            <a:r>
              <a:rPr lang="en-GB" sz="4000" dirty="0">
                <a:solidFill>
                  <a:srgbClr val="FD4FB4"/>
                </a:solidFill>
                <a:ea typeface="Times New Roman" panose="02020603050405020304" pitchFamily="18" charset="0"/>
              </a:rPr>
              <a:t> je </a:t>
            </a:r>
            <a:r>
              <a:rPr lang="en-GB" sz="4000" dirty="0" err="1">
                <a:solidFill>
                  <a:srgbClr val="FD4FB4"/>
                </a:solidFill>
                <a:ea typeface="Times New Roman" panose="02020603050405020304" pitchFamily="18" charset="0"/>
              </a:rPr>
              <a:t>sprovesti</a:t>
            </a:r>
            <a:r>
              <a:rPr lang="en-GB" sz="4000" dirty="0">
                <a:solidFill>
                  <a:srgbClr val="FD4FB4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D4FB4"/>
                </a:solidFill>
                <a:ea typeface="Times New Roman" panose="02020603050405020304" pitchFamily="18" charset="0"/>
              </a:rPr>
              <a:t>istraživanje</a:t>
            </a:r>
            <a:r>
              <a:rPr lang="en-GB" sz="4000" dirty="0">
                <a:solidFill>
                  <a:srgbClr val="FD4FB4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D4FB4"/>
                </a:solidFill>
                <a:ea typeface="Times New Roman" panose="02020603050405020304" pitchFamily="18" charset="0"/>
              </a:rPr>
              <a:t>tržišta</a:t>
            </a:r>
            <a:r>
              <a:rPr lang="en-GB" sz="4000" dirty="0">
                <a:solidFill>
                  <a:srgbClr val="FD4FB4"/>
                </a:solidFill>
                <a:ea typeface="Times New Roman" panose="02020603050405020304" pitchFamily="18" charset="0"/>
              </a:rPr>
              <a:t> pre </a:t>
            </a:r>
            <a:r>
              <a:rPr lang="en-GB" sz="4000" dirty="0" err="1">
                <a:solidFill>
                  <a:srgbClr val="FD4FB4"/>
                </a:solidFill>
                <a:ea typeface="Times New Roman" panose="02020603050405020304" pitchFamily="18" charset="0"/>
              </a:rPr>
              <a:t>pokretanja</a:t>
            </a:r>
            <a:r>
              <a:rPr lang="en-GB" sz="4000" dirty="0">
                <a:solidFill>
                  <a:srgbClr val="FD4FB4"/>
                </a:solidFill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D4FB4"/>
                </a:solidFill>
                <a:ea typeface="Times New Roman" panose="02020603050405020304" pitchFamily="18" charset="0"/>
              </a:rPr>
              <a:t>posla</a:t>
            </a:r>
            <a:r>
              <a:rPr lang="en-GB" sz="4000" dirty="0">
                <a:solidFill>
                  <a:srgbClr val="FD4FB4"/>
                </a:solidFill>
                <a:ea typeface="Times New Roman" panose="02020603050405020304" pitchFamily="18" charset="0"/>
              </a:rPr>
              <a:t>!!!</a:t>
            </a:r>
            <a:endParaRPr lang="sr-Latn-RS" sz="40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endParaRPr lang="sr-Latn-RS" sz="40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  <a:p>
            <a:pPr algn="ctr" fontAlgn="base"/>
            <a:endParaRPr lang="sr-Latn-RS" sz="40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endParaRPr lang="sr-Latn-RS" sz="40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  <a:p>
            <a:pPr algn="ctr" fontAlgn="base"/>
            <a:endParaRPr lang="sr-Latn-RS" sz="40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endParaRPr lang="sr-Latn-RS" sz="40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 fontAlgn="base"/>
            <a:r>
              <a:rPr lang="sr-Latn-RS" sz="40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Fokus je na kupcu</a:t>
            </a:r>
            <a:r>
              <a:rPr lang="en-GB" sz="40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!</a:t>
            </a:r>
            <a:endParaRPr lang="sr-Latn-RS" sz="4000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124" name="Picture 4" descr="พิชิตใจลูกค้าด้วยกลยุทธ์ Customer Centric ลูกค้าคือหนทางสู่การเติบโตของเรา  - THE GROWTH MASTER">
            <a:extLst>
              <a:ext uri="{FF2B5EF4-FFF2-40B4-BE49-F238E27FC236}">
                <a16:creationId xmlns:a16="http://schemas.microsoft.com/office/drawing/2014/main" id="{A10B2DFB-A12A-1CE9-CC78-23863B03B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55" y="5268418"/>
            <a:ext cx="4519612" cy="2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8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2B2D9-7E0E-EC45-3745-0549D8E029B0}"/>
              </a:ext>
            </a:extLst>
          </p:cNvPr>
          <p:cNvSpPr txBox="1"/>
          <p:nvPr/>
        </p:nvSpPr>
        <p:spPr>
          <a:xfrm>
            <a:off x="1588852" y="89570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2.1.1: </a:t>
            </a:r>
            <a:r>
              <a:rPr lang="en-U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iza i evaluacija ideja</a:t>
            </a:r>
            <a:endParaRPr lang="sr-Latn-RS" sz="4000" b="1" dirty="0">
              <a:solidFill>
                <a:srgbClr val="FD4FB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2F4C5-2A74-B373-3A29-065CC64B8B52}"/>
              </a:ext>
            </a:extLst>
          </p:cNvPr>
          <p:cNvSpPr txBox="1"/>
          <p:nvPr/>
        </p:nvSpPr>
        <p:spPr>
          <a:xfrm>
            <a:off x="1676400" y="1943100"/>
            <a:ext cx="14935200" cy="911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Neophodno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je da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potencijalni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preduzetnik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može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:</a:t>
            </a:r>
            <a:endParaRPr lang="sr-Latn-RS" sz="36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slušaj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,</a:t>
            </a:r>
            <a:endParaRPr lang="sr-Latn-RS" sz="36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naučiti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i</a:t>
            </a:r>
            <a:endParaRPr lang="sr-Latn-RS" sz="36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biti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angažovani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u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stvaranju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vrednosti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za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kupce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na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osnovu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iskazanih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potreba</a:t>
            </a:r>
            <a:r>
              <a:rPr lang="en-US" sz="3600" dirty="0">
                <a:solidFill>
                  <a:srgbClr val="7030A0"/>
                </a:solidFill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  <a:p>
            <a:pPr algn="ctr"/>
            <a:endParaRPr lang="sr-Latn-RS" sz="36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Adekvatna</a:t>
            </a:r>
            <a:r>
              <a:rPr lang="en-US" sz="36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priprema</a:t>
            </a:r>
            <a:r>
              <a:rPr lang="en-US" sz="36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za </a:t>
            </a:r>
            <a:r>
              <a:rPr lang="en-US" sz="36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ulazak</a:t>
            </a:r>
            <a:r>
              <a:rPr lang="en-US" sz="36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u </a:t>
            </a:r>
            <a:r>
              <a:rPr lang="sr-Latn-RS" sz="36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biznis i planiranje </a:t>
            </a:r>
            <a:r>
              <a:rPr lang="en-US" sz="36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aktivnosti</a:t>
            </a:r>
            <a:r>
              <a:rPr lang="sr-Latn-RS" sz="36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su</a:t>
            </a:r>
            <a:r>
              <a:rPr lang="en-US" sz="36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neophodn</a:t>
            </a:r>
            <a:r>
              <a:rPr lang="sr-Latn-RS" sz="36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!</a:t>
            </a:r>
            <a:endParaRPr lang="en-US" sz="3600" dirty="0">
              <a:ea typeface="Times New Roman" panose="02020603050405020304" pitchFamily="18" charset="0"/>
            </a:endParaRPr>
          </a:p>
          <a:p>
            <a:pPr algn="just"/>
            <a:endParaRPr lang="sr-Latn-RS" sz="36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6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600" dirty="0">
              <a:ea typeface="Times New Roman" panose="02020603050405020304" pitchFamily="18" charset="0"/>
            </a:endParaRPr>
          </a:p>
          <a:p>
            <a:pPr algn="just"/>
            <a:endParaRPr lang="en-US" sz="36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6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098" name="Picture 2" descr="Talking about Plan dalam Bahasa Inggris">
            <a:extLst>
              <a:ext uri="{FF2B5EF4-FFF2-40B4-BE49-F238E27FC236}">
                <a16:creationId xmlns:a16="http://schemas.microsoft.com/office/drawing/2014/main" id="{F2CF69F9-8946-70C5-B787-9D0C0814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81500"/>
            <a:ext cx="71628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3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2B2D9-7E0E-EC45-3745-0549D8E029B0}"/>
              </a:ext>
            </a:extLst>
          </p:cNvPr>
          <p:cNvSpPr txBox="1"/>
          <p:nvPr/>
        </p:nvSpPr>
        <p:spPr>
          <a:xfrm>
            <a:off x="1588852" y="89570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2.1.1: </a:t>
            </a:r>
            <a:r>
              <a:rPr lang="en-U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iza i evaluacija ideja</a:t>
            </a:r>
            <a:endParaRPr lang="sr-Latn-RS" sz="4000" b="1" dirty="0">
              <a:solidFill>
                <a:srgbClr val="FD4FB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2F4C5-2A74-B373-3A29-065CC64B8B52}"/>
              </a:ext>
            </a:extLst>
          </p:cNvPr>
          <p:cNvSpPr txBox="1"/>
          <p:nvPr/>
        </p:nvSpPr>
        <p:spPr>
          <a:xfrm>
            <a:off x="1676400" y="1943100"/>
            <a:ext cx="149352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3200" dirty="0">
                <a:solidFill>
                  <a:srgbClr val="7030A0"/>
                </a:solidFill>
                <a:ea typeface="Times New Roman" panose="02020603050405020304" pitchFamily="18" charset="0"/>
              </a:rPr>
              <a:t>Preduzetnica treba da odgovori na sledeća pitanja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Da li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postoji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potreba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za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mojim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proizvodima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uslugama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na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tržištu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  <a:endParaRPr lang="sr-Latn-R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Kako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će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potencijalni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kupci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znati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da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sam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započe</a:t>
            </a:r>
            <a:r>
              <a:rPr lang="sr-Latn-R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la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posao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  <a:endParaRPr lang="sr-Latn-R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Koji je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ključni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faktor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da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kupci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izaberu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moj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proizvod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uslugu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a da ne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odu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kod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konkurencije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  <a:endParaRPr lang="sr-Latn-R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Kako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ću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zadržati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svoje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kupce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" name="Imagen 11">
            <a:extLst>
              <a:ext uri="{FF2B5EF4-FFF2-40B4-BE49-F238E27FC236}">
                <a16:creationId xmlns:a16="http://schemas.microsoft.com/office/drawing/2014/main" id="{CCE6E3C0-086A-FF29-AD07-96ECF2F46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52700"/>
            <a:ext cx="5593602" cy="31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2B2D9-7E0E-EC45-3745-0549D8E029B0}"/>
              </a:ext>
            </a:extLst>
          </p:cNvPr>
          <p:cNvSpPr txBox="1"/>
          <p:nvPr/>
        </p:nvSpPr>
        <p:spPr>
          <a:xfrm>
            <a:off x="1588852" y="89570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2.1.1: </a:t>
            </a:r>
            <a:r>
              <a:rPr lang="en-U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iza i evaluacija ideja</a:t>
            </a:r>
            <a:endParaRPr lang="sr-Latn-RS" sz="4000" b="1" dirty="0">
              <a:solidFill>
                <a:srgbClr val="FD4FB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2F4C5-2A74-B373-3A29-065CC64B8B52}"/>
              </a:ext>
            </a:extLst>
          </p:cNvPr>
          <p:cNvSpPr txBox="1"/>
          <p:nvPr/>
        </p:nvSpPr>
        <p:spPr>
          <a:xfrm>
            <a:off x="6102102" y="4711042"/>
            <a:ext cx="25352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7838D-8845-5974-8C51-E74CA336B604}"/>
              </a:ext>
            </a:extLst>
          </p:cNvPr>
          <p:cNvSpPr txBox="1"/>
          <p:nvPr/>
        </p:nvSpPr>
        <p:spPr>
          <a:xfrm>
            <a:off x="876300" y="1926771"/>
            <a:ext cx="16535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Pronalaženje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definisanje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konkurentske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prednosti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stvaranje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vrednosti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kupce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znači</a:t>
            </a:r>
            <a:r>
              <a:rPr lang="sr-Latn-R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opstanak</a:t>
            </a:r>
            <a:r>
              <a:rPr lang="en-US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US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nestanak</a:t>
            </a:r>
            <a:r>
              <a:rPr lang="sr-Latn-RS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tržišta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poslovne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početnike</a:t>
            </a:r>
            <a:r>
              <a:rPr lang="en-US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r-Latn-RS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7CD18-3D25-D645-659F-3BE802CD04D8}"/>
              </a:ext>
            </a:extLst>
          </p:cNvPr>
          <p:cNvSpPr txBox="1"/>
          <p:nvPr/>
        </p:nvSpPr>
        <p:spPr>
          <a:xfrm>
            <a:off x="4267200" y="771389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Vrednost</a:t>
            </a:r>
            <a:r>
              <a:rPr lang="en-US" sz="36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ono </a:t>
            </a:r>
            <a:r>
              <a:rPr lang="en-US" sz="36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što</a:t>
            </a:r>
            <a:r>
              <a:rPr lang="en-US" sz="36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US" sz="36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kupci</a:t>
            </a:r>
            <a:r>
              <a:rPr lang="en-US" sz="36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spremni</a:t>
            </a:r>
            <a:r>
              <a:rPr lang="en-US" sz="36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plate! </a:t>
            </a:r>
            <a:endParaRPr lang="sr-Latn-RS" sz="3600" b="1" dirty="0">
              <a:solidFill>
                <a:srgbClr val="FD4FB4"/>
              </a:solidFill>
            </a:endParaRP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6CFB94DA-8756-56D8-31A2-ED1BE4109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04275"/>
            <a:ext cx="5958826" cy="29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p Business Ideas for Women Entrepreneurs of 2023">
            <a:extLst>
              <a:ext uri="{FF2B5EF4-FFF2-40B4-BE49-F238E27FC236}">
                <a16:creationId xmlns:a16="http://schemas.microsoft.com/office/drawing/2014/main" id="{CBC54E0C-39D4-B6B6-D5AC-63C4C816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2160"/>
            <a:ext cx="6858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79E8C-E74B-AB66-A0DB-CADBA6A1D523}"/>
              </a:ext>
            </a:extLst>
          </p:cNvPr>
          <p:cNvSpPr txBox="1"/>
          <p:nvPr/>
        </p:nvSpPr>
        <p:spPr>
          <a:xfrm>
            <a:off x="2286000" y="4522347"/>
            <a:ext cx="11430000" cy="319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sr-Latn-R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Uraditi test samoprocene: </a:t>
            </a: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err="1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naliaza</a:t>
            </a:r>
            <a:r>
              <a:rPr lang="en-U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preduslova</a:t>
            </a:r>
            <a:r>
              <a:rPr lang="en-U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4000" b="1" dirty="0" err="1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realizaciju</a:t>
            </a:r>
            <a:r>
              <a:rPr lang="en-U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odabrane</a:t>
            </a:r>
            <a:r>
              <a:rPr lang="en-U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ideje</a:t>
            </a:r>
            <a:r>
              <a:rPr lang="en-U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pre </a:t>
            </a:r>
            <a:r>
              <a:rPr lang="en-US" sz="4000" b="1" dirty="0" err="1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izrade</a:t>
            </a:r>
            <a:r>
              <a:rPr lang="en-U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biznis</a:t>
            </a:r>
            <a:r>
              <a:rPr lang="en-U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plana</a:t>
            </a:r>
            <a:endParaRPr lang="sr-Latn-RS" sz="4000" b="1" dirty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4000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sr-Cyrl-C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K</a:t>
            </a:r>
            <a:r>
              <a:rPr lang="en-US" sz="4000" b="1" dirty="0" err="1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riterijumi</a:t>
            </a:r>
            <a:r>
              <a:rPr lang="en-U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 za </a:t>
            </a:r>
            <a:r>
              <a:rPr lang="en-US" sz="4000" b="1" dirty="0" err="1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makroselekciju</a:t>
            </a:r>
            <a:r>
              <a:rPr lang="en-U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poslovnih</a:t>
            </a:r>
            <a:r>
              <a:rPr lang="en-US" sz="4000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</a:rPr>
              <a:t>ideja</a:t>
            </a:r>
            <a:endParaRPr lang="sr-Latn-RS" sz="4000" b="1" dirty="0">
              <a:solidFill>
                <a:srgbClr val="7030A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 (</a:t>
            </a:r>
            <a:r>
              <a:rPr lang="en-US" sz="4000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uneti</a:t>
            </a:r>
            <a:r>
              <a:rPr lang="en-US" sz="40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 link do </a:t>
            </a:r>
            <a:r>
              <a:rPr lang="en-US" sz="4000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testa</a:t>
            </a:r>
            <a:r>
              <a:rPr lang="en-US" sz="40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sr-Latn-RS" sz="4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3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1447800" y="157329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Zaključak</a:t>
            </a:r>
            <a:endParaRPr lang="es-ES" sz="36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2418432" y="3974745"/>
            <a:ext cx="38868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Važna pitanja koja potencijalna preduzetnica treba sebi da postavi pre nego što se upusti u takvu </a:t>
            </a: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"a</a:t>
            </a:r>
            <a:r>
              <a:rPr lang="sr-Latn-R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vanturu“.</a:t>
            </a:r>
            <a:endParaRPr lang="ko-KR" altLang="en-US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CFD77F6-9B0A-9BC2-101A-6F68F301E7D3}"/>
              </a:ext>
            </a:extLst>
          </p:cNvPr>
          <p:cNvSpPr txBox="1"/>
          <p:nvPr/>
        </p:nvSpPr>
        <p:spPr>
          <a:xfrm>
            <a:off x="2389100" y="2925518"/>
            <a:ext cx="473053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Da li sam ja preduzetnica</a:t>
            </a:r>
            <a:r>
              <a:rPr lang="en-US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 </a:t>
            </a:r>
            <a:endParaRPr lang="sr-Latn-RS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</a:t>
            </a:r>
            <a:r>
              <a:rPr lang="sr-Latn-RS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a li posedujem preduzetničke kvalitete</a:t>
            </a:r>
            <a:r>
              <a:rPr lang="en-US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  <a:endParaRPr lang="sr-Latn-RS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sr-Latn-RS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Šta me motiviše da preduzmem takve korake?</a:t>
            </a:r>
          </a:p>
          <a:p>
            <a:endParaRPr lang="ko-KR" altLang="en-US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08EC89-17D0-C31A-34A1-39B8E50D2A74}"/>
              </a:ext>
            </a:extLst>
          </p:cNvPr>
          <p:cNvSpPr txBox="1"/>
          <p:nvPr/>
        </p:nvSpPr>
        <p:spPr>
          <a:xfrm>
            <a:off x="2256812" y="6467056"/>
            <a:ext cx="48628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Preduzetnički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kvaliteti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važni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nisu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dovoljni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posebno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kada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posao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dostigne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određeni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nivo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razvoja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endParaRPr lang="ko-KR" altLang="en-US" sz="28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2E8587C-5015-FFE8-5DB7-4E5448CEAF1F}"/>
              </a:ext>
            </a:extLst>
          </p:cNvPr>
          <p:cNvSpPr txBox="1"/>
          <p:nvPr/>
        </p:nvSpPr>
        <p:spPr>
          <a:xfrm>
            <a:off x="2266644" y="5687695"/>
            <a:ext cx="49723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Sticanje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veština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znanja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iskustva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tokom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poslovanja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ključni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razvoj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poslovanja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ko-KR" altLang="en-US" sz="24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3006949" y="3010295"/>
            <a:ext cx="3754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Ponudite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ljudima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ono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što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žele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kupe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 ne ono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što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želite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prodate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!" „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Kupci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kupuju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ono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što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vi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volite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oni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kupuju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ono </a:t>
            </a:r>
            <a:r>
              <a:rPr lang="en-GB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što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vole!“</a:t>
            </a:r>
            <a:endParaRPr lang="ko-KR" altLang="en-US" sz="28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3090070" y="4251744"/>
            <a:ext cx="37378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Najvažniji</a:t>
            </a:r>
            <a:r>
              <a:rPr lang="en-GB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zakon</a:t>
            </a:r>
            <a:r>
              <a:rPr lang="en-GB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marketinga</a:t>
            </a:r>
            <a:endParaRPr lang="ko-KR" altLang="en-US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3106400" y="5511099"/>
            <a:ext cx="3754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Neophodna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adekvatna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priprema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ulazak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poslovne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planske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aktivnosti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ko-KR" altLang="en-US" sz="28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3106399" y="6472525"/>
            <a:ext cx="411480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Konkurentska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prednost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dolazi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vrednosti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koju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preduzetnik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može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stvori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US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kupce</a:t>
            </a:r>
            <a:endParaRPr lang="ko-KR" altLang="en-US" sz="2400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543" y="2944659"/>
            <a:ext cx="581024" cy="58102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3AE924DD-2FF9-8063-9000-8EE79949F8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5621977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58686" y="300493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9943" y="5682252"/>
            <a:ext cx="581024" cy="581024"/>
          </a:xfrm>
          <a:prstGeom prst="rect">
            <a:avLst/>
          </a:prstGeom>
        </p:spPr>
      </p:pic>
      <p:pic>
        <p:nvPicPr>
          <p:cNvPr id="9220" name="Picture 4" descr="Providing Outstanding Virtual Customer Service During a Crisis">
            <a:extLst>
              <a:ext uri="{FF2B5EF4-FFF2-40B4-BE49-F238E27FC236}">
                <a16:creationId xmlns:a16="http://schemas.microsoft.com/office/drawing/2014/main" id="{EAC91855-A56F-514F-CA68-785F61264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56" y="2047776"/>
            <a:ext cx="486282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Ciljevi i ishodi učenja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>
                <a:solidFill>
                  <a:srgbClr val="7030A0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Na kraju obuke moći ćete da</a:t>
            </a:r>
            <a:r>
              <a:rPr lang="en-GB" sz="2800" dirty="0">
                <a:solidFill>
                  <a:srgbClr val="7030A0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1E9682-09FC-3C43-A1AB-E4E4CC2D81B8}"/>
              </a:ext>
            </a:extLst>
          </p:cNvPr>
          <p:cNvGrpSpPr/>
          <p:nvPr/>
        </p:nvGrpSpPr>
        <p:grpSpPr>
          <a:xfrm>
            <a:off x="2641119" y="2979435"/>
            <a:ext cx="7040594" cy="2536057"/>
            <a:chOff x="6390800" y="973051"/>
            <a:chExt cx="7040594" cy="2536057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548EFC15-3084-BDDD-6E8D-F01E3D99CC11}"/>
                </a:ext>
              </a:extLst>
            </p:cNvPr>
            <p:cNvSpPr txBox="1"/>
            <p:nvPr/>
          </p:nvSpPr>
          <p:spPr>
            <a:xfrm>
              <a:off x="6420992" y="1939448"/>
              <a:ext cx="67056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r-Latn-RS" sz="2400" dirty="0">
                  <a:solidFill>
                    <a:srgbClr val="FD4FB4"/>
                  </a:solidFill>
                  <a:ea typeface="Times New Roman" panose="02020603050405020304" pitchFamily="18" charset="0"/>
                </a:rPr>
                <a:t>prepoznate </a:t>
              </a:r>
              <a:r>
                <a:rPr lang="sr-Latn-RS" sz="2400" dirty="0">
                  <a:solidFill>
                    <a:srgbClr val="FD4FB4"/>
                  </a:solidFill>
                  <a:effectLst/>
                  <a:ea typeface="Times New Roman" panose="02020603050405020304" pitchFamily="18" charset="0"/>
                </a:rPr>
                <a:t>koje su to osobine i motivi koje svaka žena preduzetnica treba da ima</a:t>
              </a:r>
              <a:r>
                <a:rPr lang="en-US" sz="2400" dirty="0">
                  <a:solidFill>
                    <a:srgbClr val="FD4FB4"/>
                  </a:solidFill>
                  <a:effectLst/>
                  <a:ea typeface="Times New Roman" panose="02020603050405020304" pitchFamily="18" charset="0"/>
                </a:rPr>
                <a:t>;</a:t>
              </a:r>
              <a:endParaRPr lang="sr-Latn-RS" sz="2400" dirty="0">
                <a:solidFill>
                  <a:srgbClr val="FD4FB4"/>
                </a:solidFill>
                <a:effectLst/>
                <a:ea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r-Latn-RS" sz="2400" dirty="0">
                  <a:solidFill>
                    <a:srgbClr val="FD4FB4"/>
                  </a:solidFill>
                  <a:effectLst/>
                  <a:ea typeface="Times New Roman" panose="02020603050405020304" pitchFamily="18" charset="0"/>
                </a:rPr>
                <a:t>razumete koje su to neophodna znanja i veštine za započinjanje sopstvenog posla</a:t>
              </a:r>
              <a:endParaRPr lang="en-US" altLang="ko-KR" sz="2400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5E089A1-1F8C-461F-FDEB-F6FE8F5419E0}"/>
                </a:ext>
              </a:extLst>
            </p:cNvPr>
            <p:cNvSpPr txBox="1"/>
            <p:nvPr/>
          </p:nvSpPr>
          <p:spPr>
            <a:xfrm>
              <a:off x="6390800" y="973051"/>
              <a:ext cx="7040594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indent="449580"/>
              <a:r>
                <a:rPr lang="sr-Latn-RS" sz="28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Date sebi odgovor na pitanje „Zašto da započnem svoj privatan posao</a:t>
              </a:r>
              <a:r>
                <a:rPr lang="en-US" sz="28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?</a:t>
              </a:r>
              <a:endParaRPr lang="sr-Latn-R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370362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6641500"/>
            <a:ext cx="581024" cy="58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8915400" y="2456215"/>
            <a:ext cx="8853025" cy="50427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C78A96A-3B7B-CB93-2926-C757306538AF}"/>
              </a:ext>
            </a:extLst>
          </p:cNvPr>
          <p:cNvGrpSpPr/>
          <p:nvPr/>
        </p:nvGrpSpPr>
        <p:grpSpPr>
          <a:xfrm>
            <a:off x="2610927" y="5954495"/>
            <a:ext cx="7040594" cy="2232706"/>
            <a:chOff x="6390800" y="973051"/>
            <a:chExt cx="7040594" cy="2232706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98BA441F-54AA-7EB3-34AC-5A1126895EA7}"/>
                </a:ext>
              </a:extLst>
            </p:cNvPr>
            <p:cNvSpPr txBox="1"/>
            <p:nvPr/>
          </p:nvSpPr>
          <p:spPr>
            <a:xfrm>
              <a:off x="6558295" y="1636097"/>
              <a:ext cx="67056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r-Latn-RS" sz="2400" dirty="0">
                  <a:solidFill>
                    <a:srgbClr val="FD4FB4"/>
                  </a:solidFill>
                  <a:effectLst/>
                  <a:ea typeface="Times New Roman" panose="02020603050405020304" pitchFamily="18" charset="0"/>
                </a:rPr>
                <a:t>Znaćete koje su neophodni izvori / sredstva za započinjanje sopstvenog posla</a:t>
              </a:r>
              <a:r>
                <a:rPr lang="en-US" sz="2400" dirty="0">
                  <a:solidFill>
                    <a:srgbClr val="FD4FB4"/>
                  </a:solidFill>
                  <a:effectLst/>
                  <a:ea typeface="Times New Roman" panose="02020603050405020304" pitchFamily="18" charset="0"/>
                </a:rPr>
                <a:t>,</a:t>
              </a:r>
              <a:endParaRPr lang="sr-Latn-RS" sz="2400" dirty="0">
                <a:solidFill>
                  <a:srgbClr val="FD4FB4"/>
                </a:solidFill>
                <a:effectLst/>
                <a:ea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r-Latn-RS" sz="2400" dirty="0">
                  <a:solidFill>
                    <a:srgbClr val="FD4FB4"/>
                  </a:solidFill>
                  <a:ea typeface="Times New Roman" panose="02020603050405020304" pitchFamily="18" charset="0"/>
                </a:rPr>
                <a:t>Znaćete kako da analizirate i ocenite poslovnu ideju</a:t>
              </a:r>
              <a:endParaRPr lang="sr-Latn-RS" sz="2400" dirty="0">
                <a:solidFill>
                  <a:srgbClr val="FD4FB4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F556B75A-357E-7018-6F36-1D7EAFB5316F}"/>
                </a:ext>
              </a:extLst>
            </p:cNvPr>
            <p:cNvSpPr txBox="1"/>
            <p:nvPr/>
          </p:nvSpPr>
          <p:spPr>
            <a:xfrm>
              <a:off x="6390800" y="973051"/>
              <a:ext cx="7040594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indent="449580"/>
              <a:r>
                <a:rPr lang="sr-Latn-RS" sz="2800" dirty="0">
                  <a:solidFill>
                    <a:srgbClr val="7030A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Razumete koji je „put od ideje do tržišta“</a:t>
              </a:r>
              <a:endParaRPr lang="sr-Latn-R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541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sr-Latn-RS" sz="44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Hvala</a:t>
            </a:r>
            <a:r>
              <a:rPr lang="en-US" sz="44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kumimoji="0" lang="en-US" sz="44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838200" y="6853084"/>
            <a:ext cx="1623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65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Regional</a:t>
            </a:r>
            <a:r>
              <a:rPr lang="sr-Latn-RS" sz="4000" spc="-65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 agen</a:t>
            </a:r>
            <a:r>
              <a:rPr lang="en-US" sz="4000" spc="-65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lang="sr-Latn-RS" sz="4000" spc="-65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ija za ekonomski razvoj Šumadije i Pomoravlja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Latn-RS" sz="4000" b="1" spc="-65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REDASP</a:t>
            </a:r>
            <a:endParaRPr lang="en-US" sz="4000" b="1" spc="-65" dirty="0">
              <a:solidFill>
                <a:srgbClr val="7030A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Index</a:t>
            </a: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703" y="3096638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4042" y="6040872"/>
            <a:ext cx="581024" cy="581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39F9CE-9A9A-0D25-B7AB-2770946BE63E}"/>
              </a:ext>
            </a:extLst>
          </p:cNvPr>
          <p:cNvSpPr txBox="1"/>
          <p:nvPr/>
        </p:nvSpPr>
        <p:spPr>
          <a:xfrm>
            <a:off x="3124200" y="3086100"/>
            <a:ext cx="13792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32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Nastavna</a:t>
            </a:r>
            <a:r>
              <a:rPr lang="en-GB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jedinica</a:t>
            </a:r>
            <a:r>
              <a:rPr lang="en-GB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1: </a:t>
            </a:r>
            <a:r>
              <a:rPr lang="sr-Latn-RS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Zašto da započnem sopstveni posao</a:t>
            </a:r>
            <a:r>
              <a:rPr lang="en-US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  <a:endParaRPr lang="sr-Latn-R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US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Oblast 1.1: </a:t>
            </a:r>
            <a:r>
              <a:rPr lang="en-GB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Motivi</a:t>
            </a:r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osobine</a:t>
            </a:r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sr-Latn-R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preduzetnica</a:t>
            </a:r>
          </a:p>
          <a:p>
            <a:pPr marL="228600" fontAlgn="base"/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lang="sr-Latn-R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1.1.1: 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Motiva</a:t>
            </a:r>
            <a:r>
              <a:rPr lang="sr-Latn-R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cija</a:t>
            </a:r>
          </a:p>
          <a:p>
            <a:pPr marL="228600" fontAlgn="base"/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</a:t>
            </a:r>
            <a:r>
              <a:rPr lang="sr-Latn-R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1.1.2: </a:t>
            </a:r>
            <a:r>
              <a:rPr lang="sr-Latn-R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Osobine ličnosti koje preduzetnica treba da ima</a:t>
            </a:r>
            <a:endParaRPr lang="en-GB" sz="3200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fontAlgn="base"/>
            <a:endParaRPr lang="en-GB" sz="32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fontAlgn="base"/>
            <a:r>
              <a:rPr lang="en-GB" sz="32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Nastavna</a:t>
            </a:r>
            <a:r>
              <a:rPr lang="en-GB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jedinica</a:t>
            </a:r>
            <a:r>
              <a:rPr lang="en-GB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2: </a:t>
            </a:r>
            <a:r>
              <a:rPr lang="sr-Latn-RS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Od ideje do tržišta</a:t>
            </a:r>
            <a:endParaRPr lang="sr-Latn-RS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US" sz="32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Oblast 2.1: </a:t>
            </a:r>
            <a:r>
              <a:rPr lang="en-GB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Identifi</a:t>
            </a:r>
            <a:r>
              <a:rPr lang="sr-Latn-R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kovanje p</a:t>
            </a:r>
            <a:r>
              <a:rPr lang="en-GB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roblem</a:t>
            </a:r>
            <a:r>
              <a:rPr lang="sr-Latn-R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a na tržištu i odabir ideja</a:t>
            </a:r>
          </a:p>
          <a:p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           </a:t>
            </a:r>
            <a:r>
              <a:rPr lang="sr-Latn-R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2.1.1: </a:t>
            </a:r>
            <a:r>
              <a:rPr lang="en-U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Anal</a:t>
            </a:r>
            <a:r>
              <a:rPr lang="sr-Latn-R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iza i </a:t>
            </a:r>
            <a:r>
              <a:rPr lang="en-US" sz="3200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evalua</a:t>
            </a:r>
            <a:r>
              <a:rPr lang="sr-Latn-RS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cija ideja</a:t>
            </a:r>
            <a:endParaRPr lang="sr-Latn-R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D7F34A-036E-FBF3-C1A8-4964CA8D701E}"/>
              </a:ext>
            </a:extLst>
          </p:cNvPr>
          <p:cNvSpPr txBox="1"/>
          <p:nvPr/>
        </p:nvSpPr>
        <p:spPr>
          <a:xfrm>
            <a:off x="2057400" y="2809606"/>
            <a:ext cx="14706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pokretanje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sopstvenog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posla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potreban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novac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mnogo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sati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truda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upornosti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čelične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volje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mnogo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strpljenja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razumevanje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ako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vec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́ u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prvoj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ili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drugoj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godini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poslovanja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nemate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dovoljne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redovne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poslovne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prihode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vaš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preduzetnički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avantura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uskoro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mogla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se </a:t>
            </a:r>
            <a:r>
              <a:rPr lang="en-GB" sz="3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završi</a:t>
            </a:r>
            <a:r>
              <a:rPr lang="en-GB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r-Latn-R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9742D-64BD-C771-C539-834B380C3357}"/>
              </a:ext>
            </a:extLst>
          </p:cNvPr>
          <p:cNvSpPr txBox="1"/>
          <p:nvPr/>
        </p:nvSpPr>
        <p:spPr>
          <a:xfrm>
            <a:off x="1828800" y="1443331"/>
            <a:ext cx="1203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sr-Latn-RS" sz="4000" b="1" dirty="0">
                <a:solidFill>
                  <a:srgbClr val="7030A0"/>
                </a:solidFill>
                <a:ea typeface="Times New Roman" panose="02020603050405020304" pitchFamily="18" charset="0"/>
              </a:rPr>
              <a:t>Nastavna jedinica</a:t>
            </a:r>
            <a:r>
              <a:rPr lang="en-GB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1: </a:t>
            </a:r>
            <a:r>
              <a:rPr lang="en-US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Why to start my own business?</a:t>
            </a:r>
            <a:endParaRPr lang="sr-Latn-RS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A Business Woman Wearing a Suit To Perform Multitasking Stock Vector -  Illustration of teacher, busy: 133528231">
            <a:extLst>
              <a:ext uri="{FF2B5EF4-FFF2-40B4-BE49-F238E27FC236}">
                <a16:creationId xmlns:a16="http://schemas.microsoft.com/office/drawing/2014/main" id="{135F6524-31E2-79D1-3782-CAAE4471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17930"/>
            <a:ext cx="58674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9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485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Oblast</a:t>
            </a:r>
            <a:r>
              <a:rPr lang="es-ES" sz="4000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1.1.</a:t>
            </a:r>
            <a:r>
              <a:rPr lang="es-ES" sz="4000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Motiv</a:t>
            </a:r>
            <a:r>
              <a:rPr lang="sr-Latn-RS" sz="4000" b="1" dirty="0">
                <a:solidFill>
                  <a:srgbClr val="FD4FB4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i i osobine preduzetnica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7C26AD23-9C35-DDC7-3533-4514AC5C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22755"/>
            <a:ext cx="6477060" cy="3499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D7F34A-036E-FBF3-C1A8-4964CA8D701E}"/>
              </a:ext>
            </a:extLst>
          </p:cNvPr>
          <p:cNvSpPr txBox="1"/>
          <p:nvPr/>
        </p:nvSpPr>
        <p:spPr>
          <a:xfrm>
            <a:off x="4572000" y="2809606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Preduzetnica je</a:t>
            </a:r>
            <a:r>
              <a:rPr lang="en-US" sz="4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sr-Latn-RS" sz="4400" b="1" dirty="0">
              <a:solidFill>
                <a:srgbClr val="7030A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600200" y="7581900"/>
            <a:ext cx="1600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  <a:defRPr/>
            </a:pPr>
            <a:r>
              <a:rPr lang="sr-Latn-R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osoba koja je spremna da preduzme rizik radi uspeha u biznisu</a:t>
            </a:r>
            <a:endParaRPr lang="es-ES" sz="4400" b="1" dirty="0">
              <a:solidFill>
                <a:srgbClr val="7030A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FB9FF-AA2E-B4B1-0C60-0B5A5963DFA0}"/>
              </a:ext>
            </a:extLst>
          </p:cNvPr>
          <p:cNvSpPr txBox="1"/>
          <p:nvPr/>
        </p:nvSpPr>
        <p:spPr>
          <a:xfrm>
            <a:off x="1600200" y="365536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</a:t>
            </a:r>
            <a:r>
              <a:rPr lang="sr-Latn-R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vanturistkinja</a:t>
            </a: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0E35B-6400-E2D5-A90B-1124A832CE49}"/>
              </a:ext>
            </a:extLst>
          </p:cNvPr>
          <p:cNvSpPr txBox="1"/>
          <p:nvPr/>
        </p:nvSpPr>
        <p:spPr>
          <a:xfrm>
            <a:off x="12496800" y="3722755"/>
            <a:ext cx="396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sr-Latn-RS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ovatorka</a:t>
            </a:r>
            <a:endParaRPr lang="sr-Latn-R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CBC878-6B72-B1FA-3895-BCDCD5A9AD98}"/>
              </a:ext>
            </a:extLst>
          </p:cNvPr>
          <p:cNvSpPr txBox="1"/>
          <p:nvPr/>
        </p:nvSpPr>
        <p:spPr>
          <a:xfrm>
            <a:off x="6075233" y="1865679"/>
            <a:ext cx="1124373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2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Ključni faktori koji utiču na buduće preduzetnice su:</a:t>
            </a:r>
          </a:p>
          <a:p>
            <a:pPr algn="just"/>
            <a:endParaRPr lang="sr-Latn-RS" sz="28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sr-Latn-R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Strast za poslovnom idejom </a:t>
            </a:r>
            <a:r>
              <a:rPr lang="sr-Latn-RS" sz="2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– neko dobije ideju za novi proizvod ili uslugu, a ne postoji način da se ta ideja prihvati na tržištu, osim da se pokrene novi posao.</a:t>
            </a:r>
          </a:p>
          <a:p>
            <a:pPr algn="just"/>
            <a:endParaRPr lang="sr-Latn-RS" sz="28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sr-Latn-R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Finansijske potrebe </a:t>
            </a:r>
            <a:r>
              <a:rPr lang="sr-Latn-RS" sz="2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– vlasnici sopstvenog biznisa obično imaju veću kontrolu nad svojim finansijama i karijerom.</a:t>
            </a:r>
          </a:p>
          <a:p>
            <a:pPr algn="just"/>
            <a:endParaRPr lang="sr-Latn-RS" sz="28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sr-Latn-R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Poslovno angažovanje </a:t>
            </a:r>
            <a:r>
              <a:rPr lang="sr-Latn-RS" sz="2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– preduzetnik želi da bude deo dizajna, proizvodnje, marketinga i prodaje određenog proizvoda ili usluge (da bude odgovoran za sve aspekte poslovanja koje obavlja)</a:t>
            </a:r>
          </a:p>
          <a:p>
            <a:pPr algn="just"/>
            <a:endParaRPr lang="sr-Latn-RS" sz="28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sr-Latn-R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Veća sloboda </a:t>
            </a:r>
            <a:r>
              <a:rPr lang="sr-Latn-RS" sz="28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– potreba za donošenjem poslovnih odluka bez odobrenja nadređene osobe.</a:t>
            </a:r>
            <a:r>
              <a:rPr lang="sr-Latn-RS" sz="2800" dirty="0">
                <a:solidFill>
                  <a:srgbClr val="AC7BDC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69366" y="956518"/>
            <a:ext cx="130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1.1.1.</a:t>
            </a:r>
            <a:r>
              <a:rPr lang="es-ES" sz="3600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3600" b="1" dirty="0">
                <a:solidFill>
                  <a:srgbClr val="FD4FB4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Motiva</a:t>
            </a:r>
            <a:r>
              <a:rPr lang="sr-Latn-RS" sz="3600" b="1" dirty="0">
                <a:solidFill>
                  <a:srgbClr val="FD4FB4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cija</a:t>
            </a:r>
            <a:r>
              <a:rPr lang="en-GB" sz="3600" b="1" dirty="0">
                <a:solidFill>
                  <a:srgbClr val="FD4FB4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s-ES" sz="36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Imagen 15">
            <a:extLst>
              <a:ext uri="{FF2B5EF4-FFF2-40B4-BE49-F238E27FC236}">
                <a16:creationId xmlns:a16="http://schemas.microsoft.com/office/drawing/2014/main" id="{0D8F2A8F-BF4B-4EF5-9675-FA8381E98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66" y="3848100"/>
            <a:ext cx="460586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2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C6547-F9D2-0543-C43A-5BA5C6B44C72}"/>
              </a:ext>
            </a:extLst>
          </p:cNvPr>
          <p:cNvSpPr txBox="1"/>
          <p:nvPr/>
        </p:nvSpPr>
        <p:spPr>
          <a:xfrm>
            <a:off x="1437736" y="2781300"/>
            <a:ext cx="154786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Formula za USPEH = MOTIVACIJA x ZNANJE x USLOVI</a:t>
            </a:r>
            <a:endParaRPr lang="sr-Latn-RS" sz="4400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sr-Latn-RS" sz="44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Motivacija za pokretanje biznisa i sposobnost da prepoznate mogućnosti su ključne komponente, </a:t>
            </a:r>
            <a:r>
              <a:rPr lang="sr-Latn-RS" sz="4400" b="1" u="sng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nije novac</a:t>
            </a:r>
            <a:r>
              <a:rPr lang="sr-Latn-RS" sz="44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228600" algn="ctr" fontAlgn="base"/>
            <a:r>
              <a:rPr lang="en-GB" sz="4400" dirty="0">
                <a:effectLst/>
                <a:ea typeface="Times New Roman" panose="02020603050405020304" pitchFamily="18" charset="0"/>
              </a:rPr>
              <a:t> </a:t>
            </a:r>
            <a:endParaRPr lang="sr-Latn-RS" sz="4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052" name="Picture 4" descr="Premium Vector | Business woman walking up stairs to their goal in progress  move up motivation">
            <a:extLst>
              <a:ext uri="{FF2B5EF4-FFF2-40B4-BE49-F238E27FC236}">
                <a16:creationId xmlns:a16="http://schemas.microsoft.com/office/drawing/2014/main" id="{31F8854A-A81E-4F1D-8E3B-0C199638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76900"/>
            <a:ext cx="5105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6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1A353F-660D-64AA-5A2E-C1073221078E}"/>
              </a:ext>
            </a:extLst>
          </p:cNvPr>
          <p:cNvSpPr txBox="1"/>
          <p:nvPr/>
        </p:nvSpPr>
        <p:spPr>
          <a:xfrm>
            <a:off x="1295400" y="1562100"/>
            <a:ext cx="1402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1.1.2: 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Lične osobine koje preduzetnica treba da poseduje</a:t>
            </a:r>
            <a:endParaRPr lang="sr-Latn-RS" sz="4000" b="1" dirty="0">
              <a:solidFill>
                <a:srgbClr val="FD4FB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6F070-89C4-1F79-1B37-9EE2CE2B13CD}"/>
              </a:ext>
            </a:extLst>
          </p:cNvPr>
          <p:cNvSpPr txBox="1"/>
          <p:nvPr/>
        </p:nvSpPr>
        <p:spPr>
          <a:xfrm>
            <a:off x="1600200" y="2486901"/>
            <a:ext cx="15621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 algn="just" fontAlgn="base"/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Uspešan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preduzetnik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 ne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rađa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takav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endParaRPr lang="sr-Latn-RS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144145" algn="just" fontAlgn="base"/>
            <a:endParaRPr lang="sr-Latn-RS" sz="40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144145" algn="just" fontAlgn="base"/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Sticanje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veština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znanja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iskustva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tokom</a:t>
            </a:r>
            <a:r>
              <a:rPr lang="sr-Latn-R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biznis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endParaRPr lang="sr-Latn-RS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144145" algn="just" fontAlgn="base"/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ključni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razvoju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r-Latn-RS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144145" algn="just" fontAlgn="base"/>
            <a:endParaRPr lang="sr-Latn-RS" sz="40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144145" algn="just" fontAlgn="base"/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Uspešne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preduzetnice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dolaze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različitih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društvenih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sredina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r-Latn-RS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144145" algn="just" fontAlgn="base"/>
            <a:endParaRPr lang="sr-Latn-RS" sz="40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144145" algn="just" fontAlgn="base"/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Zajedničke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veštine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vrednosti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treba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shvatiti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univerzalne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razvijene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primenj</a:t>
            </a:r>
            <a:r>
              <a:rPr lang="sr-Latn-R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ive 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</a:t>
            </a:r>
            <a:r>
              <a:rPr lang="en-US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poslovanju</a:t>
            </a:r>
            <a:r>
              <a:rPr lang="en-US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r-Latn-RS" sz="4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8" name="Picture 6" descr="Ten Characteristics Of A Great Franchisor">
            <a:extLst>
              <a:ext uri="{FF2B5EF4-FFF2-40B4-BE49-F238E27FC236}">
                <a16:creationId xmlns:a16="http://schemas.microsoft.com/office/drawing/2014/main" id="{5CBB76D3-5D76-5442-7D9D-A09B387A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900" y="2465130"/>
            <a:ext cx="4038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5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1A353F-660D-64AA-5A2E-C1073221078E}"/>
              </a:ext>
            </a:extLst>
          </p:cNvPr>
          <p:cNvSpPr txBox="1"/>
          <p:nvPr/>
        </p:nvSpPr>
        <p:spPr>
          <a:xfrm>
            <a:off x="1295400" y="1020889"/>
            <a:ext cx="1402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en-GB" sz="4000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1.1.2: 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Lične osobine koje preduzetnica treba da poseduje</a:t>
            </a:r>
            <a:endParaRPr lang="sr-Latn-RS" sz="4000" b="1" dirty="0">
              <a:solidFill>
                <a:srgbClr val="FD4FB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6502E92-3E01-ED61-8437-AD2C3E2BA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43658"/>
              </p:ext>
            </p:extLst>
          </p:nvPr>
        </p:nvGraphicFramePr>
        <p:xfrm>
          <a:off x="1752600" y="3251894"/>
          <a:ext cx="150876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666387510"/>
                    </a:ext>
                  </a:extLst>
                </a:gridCol>
                <a:gridCol w="9296400">
                  <a:extLst>
                    <a:ext uri="{9D8B030D-6E8A-4147-A177-3AD203B41FA5}">
                      <a16:colId xmlns:a16="http://schemas.microsoft.com/office/drawing/2014/main" val="1875832221"/>
                    </a:ext>
                  </a:extLst>
                </a:gridCol>
              </a:tblGrid>
              <a:tr h="5168205">
                <a:tc>
                  <a:txBody>
                    <a:bodyPr/>
                    <a:lstStyle/>
                    <a:p>
                      <a:pPr fontAlgn="base"/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sr-Latn-RS" sz="2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Opšte upravljačke veštine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fontAlgn="base"/>
                      <a:endParaRPr lang="sr-Latn-RS" sz="28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</a:t>
                      </a: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ške veštine</a:t>
                      </a:r>
                    </a:p>
                    <a:p>
                      <a:pPr fontAlgn="base"/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Veštine planiranja</a:t>
                      </a:r>
                    </a:p>
                    <a:p>
                      <a:pPr fontAlgn="base"/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Marketing </a:t>
                      </a: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veštine</a:t>
                      </a:r>
                    </a:p>
                    <a:p>
                      <a:pPr lvl="0" fontAlgn="base"/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Finansijske veštine</a:t>
                      </a:r>
                    </a:p>
                    <a:p>
                      <a:pPr lvl="0" fontAlgn="base"/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Veštine upravljanja projektima</a:t>
                      </a:r>
                    </a:p>
                    <a:p>
                      <a:pPr lvl="0" fontAlgn="base"/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Veštine upravljanja vremenom</a:t>
                      </a:r>
                    </a:p>
                  </a:txBody>
                  <a:tcPr>
                    <a:solidFill>
                      <a:srgbClr val="FEDAF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</a:t>
                      </a:r>
                      <a:r>
                        <a:rPr lang="sr-Latn-RS" sz="2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čne lične upravljačke veštine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sr-Latn-RS" sz="28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fontAlgn="base">
                        <a:buFont typeface="Wingdings" panose="05000000000000000000" pitchFamily="2" charset="2"/>
                        <a:buChar char="ü"/>
                      </a:pP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Liderske veštine</a:t>
                      </a:r>
                    </a:p>
                    <a:p>
                      <a:pPr marL="457200" lvl="0" indent="-457200" fontAlgn="base">
                        <a:buFont typeface="Wingdings" panose="05000000000000000000" pitchFamily="2" charset="2"/>
                        <a:buChar char="ü"/>
                      </a:pP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Veštine motivisanja</a:t>
                      </a:r>
                    </a:p>
                    <a:p>
                      <a:pPr marL="457200" lvl="0" indent="-457200" fontAlgn="base">
                        <a:buFont typeface="Wingdings" panose="05000000000000000000" pitchFamily="2" charset="2"/>
                        <a:buChar char="ü"/>
                      </a:pP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Veštine delegiranja zadataka/kompetencija drugima u organizaciji</a:t>
                      </a:r>
                    </a:p>
                    <a:p>
                      <a:pPr marL="457200" lvl="0" indent="-457200" fontAlgn="base">
                        <a:buFont typeface="Wingdings" panose="05000000000000000000" pitchFamily="2" charset="2"/>
                        <a:buChar char="ü"/>
                      </a:pP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Veštine komuniciranja</a:t>
                      </a:r>
                    </a:p>
                    <a:p>
                      <a:pPr marL="457200" lvl="0" indent="-457200" fontAlgn="base">
                        <a:buFont typeface="Wingdings" panose="05000000000000000000" pitchFamily="2" charset="2"/>
                        <a:buChar char="ü"/>
                      </a:pP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Pregovaračke veštine</a:t>
                      </a:r>
                    </a:p>
                    <a:p>
                      <a:pPr marL="457200" lvl="0" indent="-457200" fontAlgn="base">
                        <a:buFont typeface="Wingdings" panose="05000000000000000000" pitchFamily="2" charset="2"/>
                        <a:buChar char="ü"/>
                      </a:pP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Operativna sposobnost</a:t>
                      </a:r>
                    </a:p>
                    <a:p>
                      <a:pPr marL="457200" lvl="0" indent="-457200" fontAlgn="base">
                        <a:buFont typeface="Wingdings" panose="05000000000000000000" pitchFamily="2" charset="2"/>
                        <a:buChar char="ü"/>
                      </a:pP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Kreativnost kao sposobnost logičkog razmišljanja i zaključivanja</a:t>
                      </a:r>
                    </a:p>
                    <a:p>
                      <a:pPr marL="457200" lvl="0" indent="-457200" fontAlgn="base">
                        <a:buFont typeface="Wingdings" panose="05000000000000000000" pitchFamily="2" charset="2"/>
                        <a:buChar char="ü"/>
                      </a:pP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Sposobnost kritičkog posmatranja stanja i odnosa</a:t>
                      </a:r>
                    </a:p>
                    <a:p>
                      <a:pPr marL="457200" lvl="0" indent="-457200" fontAlgn="base">
                        <a:buFont typeface="Wingdings" panose="05000000000000000000" pitchFamily="2" charset="2"/>
                        <a:buChar char="ü"/>
                      </a:pPr>
                      <a:r>
                        <a:rPr lang="sr-Latn-RS" sz="2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Analitička sposobnost</a:t>
                      </a:r>
                    </a:p>
                  </a:txBody>
                  <a:tcPr>
                    <a:solidFill>
                      <a:srgbClr val="FED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467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DFE9E9-B2BD-D035-76A7-B12E7C772807}"/>
              </a:ext>
            </a:extLst>
          </p:cNvPr>
          <p:cNvSpPr txBox="1"/>
          <p:nvPr/>
        </p:nvSpPr>
        <p:spPr>
          <a:xfrm>
            <a:off x="1752600" y="1866900"/>
            <a:ext cx="1478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 algn="just" fontAlgn="base"/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Preduzetnički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kvaliteti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važni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nisu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dovoljni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posebno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kada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posao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dostigne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određeni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nivo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razvoja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                    </a:t>
            </a:r>
            <a:r>
              <a:rPr lang="sr-Latn-RS" sz="28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Potrebno je imati i</a:t>
            </a:r>
            <a:r>
              <a:rPr lang="en-US" sz="28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sr-Latn-RS" sz="2800" b="1" dirty="0">
              <a:solidFill>
                <a:srgbClr val="FD4FB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1066</Words>
  <Application>Microsoft Office PowerPoint</Application>
  <PresentationFormat>Custom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Microsoft Sans Serif</vt:lpstr>
      <vt:lpstr>Times New Roman</vt:lpstr>
      <vt:lpstr>Wingdings</vt:lpstr>
      <vt:lpstr>Office Theme</vt:lpstr>
      <vt:lpstr>1_Office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Marijana Božić</cp:lastModifiedBy>
  <cp:revision>140</cp:revision>
  <dcterms:created xsi:type="dcterms:W3CDTF">2022-02-24T12:49:48Z</dcterms:created>
  <dcterms:modified xsi:type="dcterms:W3CDTF">2022-11-22T08:54:30Z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