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sldIdLst>
    <p:sldId id="256" r:id="rId4"/>
    <p:sldId id="265" r:id="rId5"/>
    <p:sldId id="266" r:id="rId6"/>
    <p:sldId id="278" r:id="rId7"/>
    <p:sldId id="259" r:id="rId8"/>
    <p:sldId id="268" r:id="rId9"/>
    <p:sldId id="270" r:id="rId10"/>
    <p:sldId id="269" r:id="rId11"/>
    <p:sldId id="271" r:id="rId12"/>
    <p:sldId id="272" r:id="rId13"/>
    <p:sldId id="260" r:id="rId14"/>
    <p:sldId id="273" r:id="rId15"/>
    <p:sldId id="274" r:id="rId16"/>
    <p:sldId id="275" r:id="rId17"/>
    <p:sldId id="276" r:id="rId18"/>
    <p:sldId id="277" r:id="rId19"/>
    <p:sldId id="267" r:id="rId20"/>
    <p:sldId id="261" r:id="rId21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EDAF9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>
      <p:cViewPr varScale="1">
        <p:scale>
          <a:sx n="77" d="100"/>
          <a:sy n="77" d="100"/>
        </p:scale>
        <p:origin x="39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47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4135100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120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Emprendimiento femenino</a:t>
            </a:r>
            <a:endParaRPr lang="en-GB" sz="4400" dirty="0">
              <a:solidFill>
                <a:srgbClr val="7030A0"/>
              </a:solidFill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Regional agency for economic development of </a:t>
            </a:r>
            <a:r>
              <a:rPr lang="sr-Latn-RS" sz="3600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Šumadija and Pomoravlje </a:t>
            </a:r>
            <a:r>
              <a:rPr lang="sr-Latn-RS" sz="3600" b="1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REDASP</a:t>
            </a:r>
            <a:endParaRPr lang="en-US" sz="3600" b="1" spc="-65" dirty="0">
              <a:solidFill>
                <a:srgbClr val="FD4FB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A353F-660D-64AA-5A2E-C1073221078E}"/>
              </a:ext>
            </a:extLst>
          </p:cNvPr>
          <p:cNvSpPr txBox="1"/>
          <p:nvPr/>
        </p:nvSpPr>
        <p:spPr>
          <a:xfrm>
            <a:off x="1295400" y="1562100"/>
            <a:ext cx="1402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1.1.2</a:t>
            </a:r>
            <a:r>
              <a:rPr lang="en-GB" sz="400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s-ES" sz="4000" b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Rasgos de personalidad que debe tener una persona empresaria</a:t>
            </a:r>
            <a:endParaRPr lang="sr-Latn-RS" sz="4000" b="1" dirty="0">
              <a:solidFill>
                <a:srgbClr val="FD4FB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6F070-89C4-1F79-1B37-9EE2CE2B13CD}"/>
              </a:ext>
            </a:extLst>
          </p:cNvPr>
          <p:cNvSpPr txBox="1"/>
          <p:nvPr/>
        </p:nvSpPr>
        <p:spPr>
          <a:xfrm>
            <a:off x="1600200" y="3162300"/>
            <a:ext cx="15773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 algn="just" fontAlgn="base"/>
            <a:r>
              <a:rPr lang="es-ES" sz="40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personalidad de una persona empresaria de éxito refleja la verdadera medida de las aptitudes innatas, junto con la adquisición permanente de los conocimientos y la experiencia necesarios, junto con la abundancia de nuevas ideas empresariales, el optimismo y la motivación.</a:t>
            </a:r>
            <a:endParaRPr lang="sr-Latn-RS" sz="4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The Characteristics of an Entrepreneurial Spirit">
            <a:extLst>
              <a:ext uri="{FF2B5EF4-FFF2-40B4-BE49-F238E27FC236}">
                <a16:creationId xmlns:a16="http://schemas.microsoft.com/office/drawing/2014/main" id="{702FEE7B-BCE7-0411-92D8-7DAB33864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57900"/>
            <a:ext cx="7010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5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59149" y="764981"/>
            <a:ext cx="1318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AC7BDC"/>
                </a:solidFill>
                <a:effectLst/>
                <a:ea typeface="Times New Roman" panose="02020603050405020304" pitchFamily="18" charset="0"/>
              </a:rPr>
              <a:t>Unidad </a:t>
            </a:r>
            <a:r>
              <a:rPr lang="en-GB" sz="4400" b="1" dirty="0">
                <a:solidFill>
                  <a:srgbClr val="AC7BDC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GB" sz="4400" b="1">
                <a:solidFill>
                  <a:srgbClr val="AC7BDC"/>
                </a:solidFill>
                <a:effectLst/>
                <a:ea typeface="Times New Roman" panose="02020603050405020304" pitchFamily="18" charset="0"/>
              </a:rPr>
              <a:t>: De la idea al mercado</a:t>
            </a:r>
            <a:endParaRPr lang="es-ES" sz="4400" b="1" dirty="0">
              <a:solidFill>
                <a:srgbClr val="AC7BD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1468877" y="2171700"/>
            <a:ext cx="158382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44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primera fase del viaje empresarial implica la búsqueda conceptual de una idea de negocio adecuada que el empresario llevará a la práctica.</a:t>
            </a:r>
            <a:endParaRPr lang="es-ES" sz="4400" b="1" dirty="0">
              <a:solidFill>
                <a:srgbClr val="7030A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3">
            <a:extLst>
              <a:ext uri="{FF2B5EF4-FFF2-40B4-BE49-F238E27FC236}">
                <a16:creationId xmlns:a16="http://schemas.microsoft.com/office/drawing/2014/main" id="{6BA5B3E5-0B9C-9B32-E28D-02A926993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02" y="4276713"/>
            <a:ext cx="5659595" cy="42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5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59149" y="764981"/>
            <a:ext cx="1318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Sección </a:t>
            </a:r>
            <a:r>
              <a:rPr lang="en-US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2.1</a:t>
            </a:r>
            <a:r>
              <a:rPr lang="en-US" sz="400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s-ES" sz="4000" b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Identificación de problemas en el mercado y selección de ideas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1468877" y="2171700"/>
            <a:ext cx="1583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4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6515-ACC7-A961-D9BB-7BA360277EC8}"/>
              </a:ext>
            </a:extLst>
          </p:cNvPr>
          <p:cNvSpPr txBox="1"/>
          <p:nvPr/>
        </p:nvSpPr>
        <p:spPr>
          <a:xfrm>
            <a:off x="1468877" y="2556420"/>
            <a:ext cx="150665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36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Los criterios básicos por los que se guía una persona empresaria a la hora de tomar una decisión sobre la elección del negocio al que se va a dedicar son:   </a:t>
            </a:r>
          </a:p>
          <a:p>
            <a:pPr algn="just" fontAlgn="base"/>
            <a:endParaRPr lang="es-ES" sz="360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marL="742950" indent="-742950" algn="just" fontAlgn="base">
              <a:buAutoNum type="arabicParenR"/>
            </a:pPr>
            <a:r>
              <a:rPr lang="es-ES" sz="36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reflejar la personalidad de la persona emprendedora</a:t>
            </a:r>
            <a:r>
              <a:rPr lang="es-ES" sz="36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- se refiere al campo de trabajo en el que la persona emprendedora disfruta y en el que tiene ciertos conocimientos y experiencia. </a:t>
            </a:r>
          </a:p>
          <a:p>
            <a:pPr marL="742950" indent="-742950" algn="just" fontAlgn="base">
              <a:buAutoNum type="arabicParenR"/>
            </a:pPr>
            <a:endParaRPr lang="es-ES" sz="360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marL="742950" indent="-742950" algn="just" fontAlgn="base">
              <a:buAutoNum type="arabicParenR"/>
            </a:pPr>
            <a:r>
              <a:rPr lang="es-ES" sz="36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si esa idea tiene mercado y potencial de beneficio </a:t>
            </a:r>
            <a:r>
              <a:rPr lang="es-ES" sz="36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- "Ofrece a la gente lo que quiere comprar, no lo que tú quieres vender".</a:t>
            </a:r>
            <a:endParaRPr lang="sr-Latn-RS" sz="360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lvl="0" algn="just" fontAlgn="base"/>
            <a:endParaRPr lang="sr-Latn-RS" sz="3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0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59149" y="764981"/>
            <a:ext cx="1318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Sección </a:t>
            </a:r>
            <a:r>
              <a:rPr lang="en-US" sz="36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2.1</a:t>
            </a:r>
            <a:r>
              <a:rPr lang="en-US" sz="360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s-ES" sz="3600" b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Identificación de problemas en el mercado y selección de ideas</a:t>
            </a:r>
            <a:endParaRPr lang="es-ES" sz="36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1468877" y="2171700"/>
            <a:ext cx="1583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4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6515-ACC7-A961-D9BB-7BA360277EC8}"/>
              </a:ext>
            </a:extLst>
          </p:cNvPr>
          <p:cNvSpPr txBox="1"/>
          <p:nvPr/>
        </p:nvSpPr>
        <p:spPr>
          <a:xfrm>
            <a:off x="1752600" y="2144486"/>
            <a:ext cx="1506652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ES" sz="4000">
                <a:solidFill>
                  <a:srgbClr val="7030A0"/>
                </a:solidFill>
                <a:ea typeface="Times New Roman" panose="02020603050405020304" pitchFamily="18" charset="0"/>
              </a:rPr>
              <a:t>El objetivo es establecer cuáles son las necesidades de los usuarios potenciales y si existe una necesidad de sus futuros productos o servicios en el mercado en el que planea operar.</a:t>
            </a:r>
          </a:p>
          <a:p>
            <a:pPr fontAlgn="base"/>
            <a:endParaRPr lang="en-GB" sz="40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fontAlgn="base"/>
            <a:r>
              <a:rPr lang="es-ES" sz="4000" b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¡Es necesario realizar un estudio de mercado antes de crear una empresa</a:t>
            </a:r>
            <a:r>
              <a:rPr lang="en-GB" sz="4000" b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!</a:t>
            </a:r>
            <a:endParaRPr lang="sr-Latn-RS" sz="40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endParaRPr lang="sr-Latn-RS" sz="40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endParaRPr lang="sr-Latn-RS" sz="40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  <a:p>
            <a:pPr algn="ctr" fontAlgn="base"/>
            <a:endParaRPr lang="es-ES" sz="4000" b="1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endParaRPr lang="sr-Latn-RS" sz="40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r>
              <a:rPr lang="es-ES" sz="4000" b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El cliente es el centro de atención.</a:t>
            </a:r>
            <a:endParaRPr lang="sr-Latn-RS" sz="4000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124" name="Picture 4" descr="พิชิตใจลูกค้าด้วยกลยุทธ์ Customer Centric ลูกค้าคือหนทางสู่การเติบโตของเรา  - THE GROWTH MASTER">
            <a:extLst>
              <a:ext uri="{FF2B5EF4-FFF2-40B4-BE49-F238E27FC236}">
                <a16:creationId xmlns:a16="http://schemas.microsoft.com/office/drawing/2014/main" id="{A10B2DFB-A12A-1CE9-CC78-23863B03B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68418"/>
            <a:ext cx="4519612" cy="2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8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2B2D9-7E0E-EC45-3745-0549D8E029B0}"/>
              </a:ext>
            </a:extLst>
          </p:cNvPr>
          <p:cNvSpPr txBox="1"/>
          <p:nvPr/>
        </p:nvSpPr>
        <p:spPr>
          <a:xfrm>
            <a:off x="1588852" y="89570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2.1.1</a:t>
            </a:r>
            <a:r>
              <a:rPr lang="en-GB" sz="400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Análisis y evaluación de </a:t>
            </a:r>
            <a:r>
              <a:rPr lang="en-U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ideas</a:t>
            </a:r>
            <a:endParaRPr lang="sr-Latn-RS" sz="4000" b="1" dirty="0">
              <a:solidFill>
                <a:srgbClr val="FD4FB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2F4C5-2A74-B373-3A29-065CC64B8B52}"/>
              </a:ext>
            </a:extLst>
          </p:cNvPr>
          <p:cNvSpPr txBox="1"/>
          <p:nvPr/>
        </p:nvSpPr>
        <p:spPr>
          <a:xfrm>
            <a:off x="1676400" y="1943100"/>
            <a:ext cx="14935200" cy="96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Es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necesario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que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una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persona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empresaria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potencial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sea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capaz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de: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escuchar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,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aprender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, y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Comprometerse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en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crear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valor para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los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clientes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basándose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en las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necesidades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expresadas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s-ES" sz="36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Una preparación adecuada para entrar en el negocio y planificar las actividades </a:t>
            </a:r>
            <a:r>
              <a:rPr lang="es-ES" sz="3600" b="1" u="sng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es necesaria</a:t>
            </a:r>
            <a:r>
              <a:rPr lang="es-ES" sz="36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3600" dirty="0">
              <a:ea typeface="Times New Roman" panose="02020603050405020304" pitchFamily="18" charset="0"/>
            </a:endParaRPr>
          </a:p>
          <a:p>
            <a:pPr algn="just"/>
            <a:endParaRPr lang="sr-Latn-RS" sz="36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6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600" dirty="0">
              <a:ea typeface="Times New Roman" panose="02020603050405020304" pitchFamily="18" charset="0"/>
            </a:endParaRPr>
          </a:p>
          <a:p>
            <a:pPr algn="just"/>
            <a:endParaRPr lang="en-US" sz="36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6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098" name="Picture 2" descr="Talking about Plan dalam Bahasa Inggris">
            <a:extLst>
              <a:ext uri="{FF2B5EF4-FFF2-40B4-BE49-F238E27FC236}">
                <a16:creationId xmlns:a16="http://schemas.microsoft.com/office/drawing/2014/main" id="{F2CF69F9-8946-70C5-B787-9D0C0814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05300"/>
            <a:ext cx="71628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3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2B2D9-7E0E-EC45-3745-0549D8E029B0}"/>
              </a:ext>
            </a:extLst>
          </p:cNvPr>
          <p:cNvSpPr txBox="1"/>
          <p:nvPr/>
        </p:nvSpPr>
        <p:spPr>
          <a:xfrm>
            <a:off x="1588852" y="89570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2.1.1</a:t>
            </a:r>
            <a:r>
              <a:rPr lang="en-GB" sz="400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Análisis y evaluación de ideas</a:t>
            </a:r>
            <a:endParaRPr lang="sr-Latn-RS" sz="4000" b="1" dirty="0">
              <a:solidFill>
                <a:srgbClr val="FD4FB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2F4C5-2A74-B373-3A29-065CC64B8B52}"/>
              </a:ext>
            </a:extLst>
          </p:cNvPr>
          <p:cNvSpPr txBox="1"/>
          <p:nvPr/>
        </p:nvSpPr>
        <p:spPr>
          <a:xfrm>
            <a:off x="1676400" y="1943100"/>
            <a:ext cx="149352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ea typeface="Times New Roman" panose="02020603050405020304" pitchFamily="18" charset="0"/>
              </a:rPr>
              <a:t>La persona emprendedora debe responder las siguientes preguntas</a:t>
            </a:r>
            <a:r>
              <a:rPr lang="en-US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s-ES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¿Existe una necesidad de mis productos/servicios en el mercado?</a:t>
            </a:r>
          </a:p>
          <a:p>
            <a:pPr marL="514350" indent="-514350" algn="just">
              <a:buAutoNum type="arabicPeriod"/>
            </a:pPr>
            <a:r>
              <a:rPr lang="es-ES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Cómo sabrán los clientes potenciales que he creado una empresa?</a:t>
            </a:r>
          </a:p>
          <a:p>
            <a:pPr marL="514350" indent="-514350" algn="just">
              <a:buAutoNum type="arabicPeriod"/>
            </a:pPr>
            <a:r>
              <a:rPr lang="es-ES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Cuál es el factor clave para que los clientes elijan mi producto/servicio, sin acudir a un competidor?</a:t>
            </a:r>
          </a:p>
          <a:p>
            <a:pPr marL="514350" indent="-514350" algn="just">
              <a:buAutoNum type="arabicPeriod"/>
            </a:pPr>
            <a:r>
              <a:rPr lang="es-ES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¿Cómo mantendré a mis clientes?</a:t>
            </a:r>
            <a:endParaRPr lang="en-U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Imagen 11">
            <a:extLst>
              <a:ext uri="{FF2B5EF4-FFF2-40B4-BE49-F238E27FC236}">
                <a16:creationId xmlns:a16="http://schemas.microsoft.com/office/drawing/2014/main" id="{CCE6E3C0-086A-FF29-AD07-96ECF2F46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52700"/>
            <a:ext cx="5593602" cy="31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2B2D9-7E0E-EC45-3745-0549D8E029B0}"/>
              </a:ext>
            </a:extLst>
          </p:cNvPr>
          <p:cNvSpPr txBox="1"/>
          <p:nvPr/>
        </p:nvSpPr>
        <p:spPr>
          <a:xfrm>
            <a:off x="1588852" y="89570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2.1.1</a:t>
            </a:r>
            <a:r>
              <a:rPr lang="en-GB" sz="400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Análisis y evaluación de ideas</a:t>
            </a:r>
            <a:endParaRPr lang="sr-Latn-RS" sz="4000" b="1" dirty="0">
              <a:solidFill>
                <a:srgbClr val="FD4FB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2F4C5-2A74-B373-3A29-065CC64B8B52}"/>
              </a:ext>
            </a:extLst>
          </p:cNvPr>
          <p:cNvSpPr txBox="1"/>
          <p:nvPr/>
        </p:nvSpPr>
        <p:spPr>
          <a:xfrm>
            <a:off x="6102102" y="4711042"/>
            <a:ext cx="25352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7838D-8845-5974-8C51-E74CA336B604}"/>
              </a:ext>
            </a:extLst>
          </p:cNvPr>
          <p:cNvSpPr txBox="1"/>
          <p:nvPr/>
        </p:nvSpPr>
        <p:spPr>
          <a:xfrm>
            <a:off x="876300" y="1926771"/>
            <a:ext cx="1653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Encontrar y definir una ventaja competitiva y crear valor para los clientes significa </a:t>
            </a:r>
            <a:r>
              <a:rPr lang="es-ES" sz="36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supervivencia o desaparición </a:t>
            </a:r>
            <a:r>
              <a:rPr lang="es-ES" sz="36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 mercado para las empresas principiantes</a:t>
            </a:r>
            <a:r>
              <a:rPr lang="en-US" sz="36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sr-Latn-RS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7CD18-3D25-D645-659F-3BE802CD04D8}"/>
              </a:ext>
            </a:extLst>
          </p:cNvPr>
          <p:cNvSpPr txBox="1"/>
          <p:nvPr/>
        </p:nvSpPr>
        <p:spPr>
          <a:xfrm>
            <a:off x="2514600" y="7713898"/>
            <a:ext cx="1379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valor es aquello por lo que los clientes están dispuestos a pagar.</a:t>
            </a:r>
            <a:endParaRPr lang="sr-Latn-RS" sz="3600" b="1" dirty="0">
              <a:solidFill>
                <a:srgbClr val="FD4FB4"/>
              </a:solidFill>
            </a:endParaRP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6CFB94DA-8756-56D8-31A2-ED1BE4109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04275"/>
            <a:ext cx="5958826" cy="29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1447800" y="157329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Resumen</a:t>
            </a:r>
            <a:endParaRPr lang="es-ES" sz="36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2418432" y="3974745"/>
            <a:ext cx="38868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Preguntas importantes que una persona empresaria potencial debería plantearse antes de embarcarse en semejante "aventura".</a:t>
            </a:r>
            <a:endParaRPr lang="ko-KR" altLang="en-US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2389101" y="2925518"/>
            <a:ext cx="40722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¿Soy una persona emprendedora?</a:t>
            </a:r>
          </a:p>
          <a:p>
            <a:pPr algn="just"/>
            <a:r>
              <a:rPr lang="es-ES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¿Tengo cualidades empresariales?</a:t>
            </a:r>
          </a:p>
          <a:p>
            <a:pPr algn="just"/>
            <a:r>
              <a:rPr lang="es-ES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¿Qué me motiva a dar ese paso?</a:t>
            </a:r>
            <a:r>
              <a:rPr lang="sr-Latn-RS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sr-Latn-RS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endParaRPr lang="ko-KR" altLang="en-US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08EC89-17D0-C31A-34A1-39B8E50D2A74}"/>
              </a:ext>
            </a:extLst>
          </p:cNvPr>
          <p:cNvSpPr txBox="1"/>
          <p:nvPr/>
        </p:nvSpPr>
        <p:spPr>
          <a:xfrm>
            <a:off x="2256812" y="6467056"/>
            <a:ext cx="48628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cualidades empresariales son importantes, pero no suficientes, sobre todo cuando la empresa alcanza cierto nivel de desarrollo.</a:t>
            </a:r>
            <a:endParaRPr lang="ko-KR" altLang="en-US" sz="28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2E8587C-5015-FFE8-5DB7-4E5448CEAF1F}"/>
              </a:ext>
            </a:extLst>
          </p:cNvPr>
          <p:cNvSpPr txBox="1"/>
          <p:nvPr/>
        </p:nvSpPr>
        <p:spPr>
          <a:xfrm>
            <a:off x="2266644" y="5549196"/>
            <a:ext cx="48628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Adquirir habilidades, conocimientos y experiencia durante la actividad empresarial es clave en el desarrollo de un negocio.</a:t>
            </a:r>
            <a:endParaRPr lang="ko-KR" altLang="en-US" sz="24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3006949" y="3010295"/>
            <a:ext cx="37541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"¡Ofrece a la gente lo que quiere comprar, no lo que tú quieres vender!". "¡Los clientes no compran lo que a ti te gusta, compran lo que les gusta!".</a:t>
            </a:r>
            <a:endParaRPr lang="ko-KR" altLang="en-US" sz="28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3041939" y="4545638"/>
            <a:ext cx="37378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ley más importante del marketing</a:t>
            </a:r>
            <a:endParaRPr lang="ko-KR" altLang="en-US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3106400" y="5511099"/>
            <a:ext cx="3754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 necesario prepararse adecuadamente para entrar en el negocio y planificar las actividades.</a:t>
            </a:r>
            <a:endParaRPr lang="ko-KR" altLang="en-US" sz="28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3131417" y="6467056"/>
            <a:ext cx="35052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ventaja competitiva proviene del valor que una persona empresaria puede crear para los clientes</a:t>
            </a:r>
            <a:endParaRPr lang="ko-KR" altLang="en-US" sz="2400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543" y="2944659"/>
            <a:ext cx="581024" cy="5810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AE924DD-2FF9-8063-9000-8EE79949F8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5621977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58686" y="300493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9943" y="5682252"/>
            <a:ext cx="581024" cy="581024"/>
          </a:xfrm>
          <a:prstGeom prst="rect">
            <a:avLst/>
          </a:prstGeom>
        </p:spPr>
      </p:pic>
      <p:pic>
        <p:nvPicPr>
          <p:cNvPr id="9220" name="Picture 4" descr="Providing Outstanding Virtual Customer Service During a Crisis">
            <a:extLst>
              <a:ext uri="{FF2B5EF4-FFF2-40B4-BE49-F238E27FC236}">
                <a16:creationId xmlns:a16="http://schemas.microsoft.com/office/drawing/2014/main" id="{EAC91855-A56F-514F-CA68-785F61264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56" y="2047776"/>
            <a:ext cx="486282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541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400" b="1" spc="-114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Gracias!</a:t>
            </a:r>
            <a:endParaRPr kumimoji="0" lang="en-US" sz="44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838200" y="6853084"/>
            <a:ext cx="1623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65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Regional agency for economic development of </a:t>
            </a:r>
            <a:r>
              <a:rPr lang="sr-Latn-RS" sz="4000" spc="-65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Šumadija and Pomoravlje  </a:t>
            </a:r>
            <a:r>
              <a:rPr lang="sr-Latn-RS" sz="4000" b="1" spc="-65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REDASP</a:t>
            </a:r>
            <a:endParaRPr lang="en-US" sz="4000" b="1" spc="-65" dirty="0">
              <a:solidFill>
                <a:srgbClr val="7030A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Objetivos y metas 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>
                <a:solidFill>
                  <a:srgbClr val="7030A0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Al final de este módulo serás capaz de:</a:t>
            </a:r>
            <a:endParaRPr lang="en-GB" sz="2800" dirty="0">
              <a:solidFill>
                <a:srgbClr val="7030A0"/>
              </a:solidFill>
              <a:effectLst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1E9682-09FC-3C43-A1AB-E4E4CC2D81B8}"/>
              </a:ext>
            </a:extLst>
          </p:cNvPr>
          <p:cNvGrpSpPr/>
          <p:nvPr/>
        </p:nvGrpSpPr>
        <p:grpSpPr>
          <a:xfrm>
            <a:off x="2636806" y="3226357"/>
            <a:ext cx="7040594" cy="2536057"/>
            <a:chOff x="6390800" y="973051"/>
            <a:chExt cx="7040594" cy="2536057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548EFC15-3084-BDDD-6E8D-F01E3D99CC11}"/>
                </a:ext>
              </a:extLst>
            </p:cNvPr>
            <p:cNvSpPr txBox="1"/>
            <p:nvPr/>
          </p:nvSpPr>
          <p:spPr>
            <a:xfrm>
              <a:off x="6420992" y="1939448"/>
              <a:ext cx="67056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>
                  <a:solidFill>
                    <a:srgbClr val="FD4FB4"/>
                  </a:solidFill>
                  <a:effectLst/>
                  <a:ea typeface="Times New Roman" panose="02020603050405020304" pitchFamily="18" charset="0"/>
                </a:rPr>
                <a:t>Conocerás las cualidades y motivaciones que debe tener toda mujer empresaria;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>
                  <a:solidFill>
                    <a:srgbClr val="FD4FB4"/>
                  </a:solidFill>
                  <a:effectLst/>
                  <a:ea typeface="Times New Roman" panose="02020603050405020304" pitchFamily="18" charset="0"/>
                </a:rPr>
                <a:t>Cuáles son los conocimientos y habilidades necesarios para crear una empresa.</a:t>
              </a:r>
              <a:endParaRPr lang="en-US" altLang="ko-KR" sz="2400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5E089A1-1F8C-461F-FDEB-F6FE8F5419E0}"/>
                </a:ext>
              </a:extLst>
            </p:cNvPr>
            <p:cNvSpPr txBox="1"/>
            <p:nvPr/>
          </p:nvSpPr>
          <p:spPr>
            <a:xfrm>
              <a:off x="6390800" y="973051"/>
              <a:ext cx="7040594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indent="449580"/>
              <a:r>
                <a:rPr lang="es-ES" sz="2800">
                  <a:solidFill>
                    <a:srgbClr val="7030A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R</a:t>
              </a:r>
              <a:r>
                <a:rPr lang="es-ES" sz="280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esponder a la pregunta ¿Por qué crear mi propia empresa?</a:t>
              </a:r>
              <a:endParaRPr lang="sr-Latn-R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370362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6641500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8915400" y="2456215"/>
            <a:ext cx="8853025" cy="50427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C78A96A-3B7B-CB93-2926-C757306538AF}"/>
              </a:ext>
            </a:extLst>
          </p:cNvPr>
          <p:cNvGrpSpPr/>
          <p:nvPr/>
        </p:nvGrpSpPr>
        <p:grpSpPr>
          <a:xfrm>
            <a:off x="2610927" y="5954495"/>
            <a:ext cx="7040594" cy="2166726"/>
            <a:chOff x="6390800" y="973051"/>
            <a:chExt cx="7040594" cy="2166726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98BA441F-54AA-7EB3-34AC-5A1126895EA7}"/>
                </a:ext>
              </a:extLst>
            </p:cNvPr>
            <p:cNvSpPr txBox="1"/>
            <p:nvPr/>
          </p:nvSpPr>
          <p:spPr>
            <a:xfrm>
              <a:off x="6420992" y="1939448"/>
              <a:ext cx="67056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>
                  <a:solidFill>
                    <a:srgbClr val="FD4FB4"/>
                  </a:solidFill>
                  <a:effectLst/>
                  <a:ea typeface="Times New Roman" panose="02020603050405020304" pitchFamily="18" charset="0"/>
                </a:rPr>
                <a:t>Sabrás cuáles son los recursos necesarios para poner en marcha un negocio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>
                  <a:solidFill>
                    <a:srgbClr val="FD4FB4"/>
                  </a:solidFill>
                  <a:effectLst/>
                  <a:ea typeface="Times New Roman" panose="02020603050405020304" pitchFamily="18" charset="0"/>
                </a:rPr>
                <a:t>Sabrás analizar y evaluar ideas de negocio</a:t>
              </a:r>
              <a:endParaRPr lang="sr-Latn-RS" sz="2400" dirty="0">
                <a:solidFill>
                  <a:srgbClr val="FD4FB4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F556B75A-357E-7018-6F36-1D7EAFB5316F}"/>
                </a:ext>
              </a:extLst>
            </p:cNvPr>
            <p:cNvSpPr txBox="1"/>
            <p:nvPr/>
          </p:nvSpPr>
          <p:spPr>
            <a:xfrm>
              <a:off x="6390800" y="973051"/>
              <a:ext cx="704059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indent="449580"/>
              <a:r>
                <a:rPr lang="es-ES" sz="280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Entender el camino de la idea al mercado</a:t>
              </a:r>
              <a:endParaRPr lang="sr-Latn-R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Índice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703" y="3096638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042" y="6040872"/>
            <a:ext cx="581024" cy="581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9F9CE-9A9A-0D25-B7AB-2770946BE63E}"/>
              </a:ext>
            </a:extLst>
          </p:cNvPr>
          <p:cNvSpPr txBox="1"/>
          <p:nvPr/>
        </p:nvSpPr>
        <p:spPr>
          <a:xfrm>
            <a:off x="3124200" y="3086100"/>
            <a:ext cx="13792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32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Unidad </a:t>
            </a:r>
            <a:r>
              <a:rPr lang="en-GB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GB" sz="32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 </a:t>
            </a:r>
            <a:r>
              <a:rPr lang="en-US" sz="3200" b="1">
                <a:solidFill>
                  <a:srgbClr val="7030A0"/>
                </a:solidFill>
                <a:ea typeface="Times New Roman" panose="02020603050405020304" pitchFamily="18" charset="0"/>
              </a:rPr>
              <a:t>¿Por qué empezar mi propio negocio</a:t>
            </a:r>
            <a:r>
              <a:rPr lang="en-US" sz="32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US" sz="32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Sección </a:t>
            </a:r>
            <a:r>
              <a:rPr lang="en-US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1.1</a:t>
            </a:r>
            <a:r>
              <a:rPr lang="en-US" sz="32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Motivos y características del Emprendimiento femenino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228600" fontAlgn="base"/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1.1.1</a:t>
            </a:r>
            <a:r>
              <a:rPr lang="en-GB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Motivación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228600" fontAlgn="base"/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1.1.2</a:t>
            </a:r>
            <a:r>
              <a:rPr lang="en-GB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Rasgos de personalidad que debe tener una persona empresaria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endParaRPr lang="en-GB" sz="3200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endParaRPr lang="en-GB" sz="32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fontAlgn="base"/>
            <a:r>
              <a:rPr lang="en-GB" sz="32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Unidad </a:t>
            </a:r>
            <a:r>
              <a:rPr lang="en-GB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GB" sz="32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 </a:t>
            </a:r>
            <a:r>
              <a:rPr lang="en-US" sz="3200" b="1">
                <a:solidFill>
                  <a:srgbClr val="7030A0"/>
                </a:solidFill>
                <a:ea typeface="Times New Roman" panose="02020603050405020304" pitchFamily="18" charset="0"/>
              </a:rPr>
              <a:t>De la idea al mercado</a:t>
            </a:r>
            <a:r>
              <a:rPr lang="en-US" sz="32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US" sz="32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Sección </a:t>
            </a:r>
            <a:r>
              <a:rPr lang="en-US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2.1</a:t>
            </a:r>
            <a:r>
              <a:rPr lang="en-US" sz="32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Identificación de problemas en el mercado y selección de ideas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   2.1.1</a:t>
            </a:r>
            <a:r>
              <a:rPr lang="en-GB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32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Análisis y evaluación de ideas</a:t>
            </a:r>
            <a:endParaRPr lang="sr-Latn-R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D7F34A-036E-FBF3-C1A8-4964CA8D701E}"/>
              </a:ext>
            </a:extLst>
          </p:cNvPr>
          <p:cNvSpPr txBox="1"/>
          <p:nvPr/>
        </p:nvSpPr>
        <p:spPr>
          <a:xfrm>
            <a:off x="2057400" y="2809606"/>
            <a:ext cx="14706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Poner en marcha un negocio propio requiere dinero, muchas horas de duro trabajo, persistencia, voluntad de acero, mucha paciencia, así como la comprensión de que si no tienes ingresos suficientes y regulares ya en el primer o segundo año de funcionamiento, tu aventura empresarial podría  acabar pronto.</a:t>
            </a:r>
            <a:endParaRPr lang="sr-Latn-R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9742D-64BD-C771-C539-834B380C3357}"/>
              </a:ext>
            </a:extLst>
          </p:cNvPr>
          <p:cNvSpPr txBox="1"/>
          <p:nvPr/>
        </p:nvSpPr>
        <p:spPr>
          <a:xfrm>
            <a:off x="1828800" y="1443331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40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Unidad </a:t>
            </a:r>
            <a:r>
              <a:rPr lang="en-GB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GB" sz="40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 ¿Por qué empezar mi propio negocio?</a:t>
            </a:r>
            <a:endParaRPr lang="sr-Latn-RS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A Business Woman Wearing a Suit To Perform Multitasking Stock Vector -  Illustration of teacher, busy: 133528231">
            <a:extLst>
              <a:ext uri="{FF2B5EF4-FFF2-40B4-BE49-F238E27FC236}">
                <a16:creationId xmlns:a16="http://schemas.microsoft.com/office/drawing/2014/main" id="{135F6524-31E2-79D1-3782-CAAE4471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714764"/>
            <a:ext cx="58674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9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485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</a:t>
            </a:r>
            <a:r>
              <a:rPr lang="es-ES" sz="4000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1.1</a:t>
            </a:r>
            <a:r>
              <a:rPr lang="es-ES" sz="400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s-ES" sz="4000" spc="-85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000" b="1">
                <a:solidFill>
                  <a:srgbClr val="FD4FB4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Motivaciones y características del Emprendimiento femenino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7C26AD23-9C35-DDC7-3533-4514AC5C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22755"/>
            <a:ext cx="6477060" cy="3499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D7F34A-036E-FBF3-C1A8-4964CA8D701E}"/>
              </a:ext>
            </a:extLst>
          </p:cNvPr>
          <p:cNvSpPr txBox="1"/>
          <p:nvPr/>
        </p:nvSpPr>
        <p:spPr>
          <a:xfrm>
            <a:off x="4572000" y="2809606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Emprendedora  es:</a:t>
            </a:r>
            <a:endParaRPr lang="sr-Latn-RS" sz="4400" b="1" dirty="0">
              <a:solidFill>
                <a:srgbClr val="7030A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60500" y="7267159"/>
            <a:ext cx="1600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r>
              <a:rPr lang="es-ES" sz="44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 persona dispuesta a asumir riesgos para el éxito de una empresa</a:t>
            </a:r>
            <a:r>
              <a:rPr lang="en-US" sz="44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4400" b="1" dirty="0">
              <a:solidFill>
                <a:srgbClr val="7030A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FB9FF-AA2E-B4B1-0C60-0B5A5963DFA0}"/>
              </a:ext>
            </a:extLst>
          </p:cNvPr>
          <p:cNvSpPr txBox="1"/>
          <p:nvPr/>
        </p:nvSpPr>
        <p:spPr>
          <a:xfrm>
            <a:off x="762030" y="3579047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44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</a:t>
            </a:r>
            <a:r>
              <a:rPr lang="en-US" sz="440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 persona Aventurera		</a:t>
            </a:r>
            <a:r>
              <a:rPr lang="en-US" sz="44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0E35B-6400-E2D5-A90B-1124A832CE49}"/>
              </a:ext>
            </a:extLst>
          </p:cNvPr>
          <p:cNvSpPr txBox="1"/>
          <p:nvPr/>
        </p:nvSpPr>
        <p:spPr>
          <a:xfrm>
            <a:off x="12496800" y="3722755"/>
            <a:ext cx="3962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 persona innovadora</a:t>
            </a:r>
            <a:endParaRPr lang="sr-Latn-R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CBC878-6B72-B1FA-3895-BCDCD5A9AD98}"/>
              </a:ext>
            </a:extLst>
          </p:cNvPr>
          <p:cNvSpPr txBox="1"/>
          <p:nvPr/>
        </p:nvSpPr>
        <p:spPr>
          <a:xfrm>
            <a:off x="6075232" y="1866900"/>
            <a:ext cx="11243733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Los factores clave que influyen en las personas empresarias son</a:t>
            </a:r>
            <a:r>
              <a:rPr lang="sr-Latn-RS" sz="28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</a:t>
            </a:r>
            <a:endParaRPr lang="sr-Latn-RS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sr-Latn-R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 </a:t>
            </a:r>
            <a:endParaRPr lang="sr-Latn-RS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ES" sz="28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Pasión por una idea de negocio - </a:t>
            </a:r>
            <a:r>
              <a:rPr lang="es-ES" sz="28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 alguien se le ocurre una idea para un nuevo producto o servicio, y no hay forma de conseguir que esa idea sea aceptada en el mercado, salvo crear una nueva empresa</a:t>
            </a:r>
            <a:r>
              <a:rPr lang="es-ES" sz="28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  </a:t>
            </a:r>
          </a:p>
          <a:p>
            <a:pPr algn="just"/>
            <a:endParaRPr lang="es-ES" sz="2800" b="1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s-ES" sz="28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Necesidad financiera – </a:t>
            </a:r>
            <a:r>
              <a:rPr lang="es-ES" sz="28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las personas propietarias de su propia empresa suelen tener más control sobre sus finanzas y su trayectoria profesional.</a:t>
            </a:r>
          </a:p>
          <a:p>
            <a:pPr algn="just"/>
            <a:endParaRPr lang="es-ES" sz="2800" b="1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s-ES" sz="28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Compromiso empresarial – </a:t>
            </a:r>
            <a:r>
              <a:rPr lang="es-ES" sz="2800">
                <a:solidFill>
                  <a:srgbClr val="7030A0"/>
                </a:solidFill>
                <a:ea typeface="Times New Roman" panose="02020603050405020304" pitchFamily="18" charset="0"/>
              </a:rPr>
              <a:t>la persona </a:t>
            </a:r>
            <a:r>
              <a:rPr lang="es-ES" sz="28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empresaria quiere formar parte del diseño, la producción, la comercialización y la venta de un determinado producto o servicio (ser responsable de todos los aspectos de las operaciones empresariales que se llevan a cabo). </a:t>
            </a:r>
          </a:p>
          <a:p>
            <a:pPr algn="just"/>
            <a:endParaRPr lang="es-ES" sz="2800" b="1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s-ES" sz="2800" b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Mayor libertad - </a:t>
            </a:r>
            <a:r>
              <a:rPr lang="es-ES" sz="28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necesidad de tomar decisiones empresariales sin la aprobación de una persona superior.</a:t>
            </a:r>
            <a:endParaRPr lang="sr-Latn-RS" sz="2800" dirty="0">
              <a:solidFill>
                <a:srgbClr val="AC7BDC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69366" y="956518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1.1.1</a:t>
            </a:r>
            <a:r>
              <a:rPr lang="es-ES" sz="360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s-ES" sz="3600" spc="-85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600" b="1">
                <a:solidFill>
                  <a:srgbClr val="FD4FB4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Motivación </a:t>
            </a:r>
            <a:endParaRPr lang="es-ES" sz="36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Imagen 15">
            <a:extLst>
              <a:ext uri="{FF2B5EF4-FFF2-40B4-BE49-F238E27FC236}">
                <a16:creationId xmlns:a16="http://schemas.microsoft.com/office/drawing/2014/main" id="{0D8F2A8F-BF4B-4EF5-9675-FA8381E98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66" y="3848100"/>
            <a:ext cx="460586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2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C6547-F9D2-0543-C43A-5BA5C6B44C72}"/>
              </a:ext>
            </a:extLst>
          </p:cNvPr>
          <p:cNvSpPr txBox="1"/>
          <p:nvPr/>
        </p:nvSpPr>
        <p:spPr>
          <a:xfrm>
            <a:off x="1447800" y="2324100"/>
            <a:ext cx="14782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Fórmula del ÉXITO = MOTIVACIÓN x CONOCIMIENTO x CONDICIONES</a:t>
            </a:r>
            <a:endParaRPr lang="en-US" sz="4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s-ES" sz="44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La motivación para crear una empresa y la capacidad para reconocer las oportunidades son los componentes clave, </a:t>
            </a:r>
            <a:r>
              <a:rPr lang="es-ES" sz="4400" b="1" u="sng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no el dinero.</a:t>
            </a:r>
            <a:endParaRPr lang="sr-Latn-RS" sz="4400" b="1" u="sng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228600" algn="ctr" fontAlgn="base"/>
            <a:r>
              <a:rPr lang="en-GB" sz="4400" dirty="0">
                <a:effectLst/>
                <a:ea typeface="Times New Roman" panose="02020603050405020304" pitchFamily="18" charset="0"/>
              </a:rPr>
              <a:t> </a:t>
            </a:r>
            <a:endParaRPr lang="sr-Latn-RS" sz="4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052" name="Picture 4" descr="Premium Vector | Business woman walking up stairs to their goal in progress  move up motivation">
            <a:extLst>
              <a:ext uri="{FF2B5EF4-FFF2-40B4-BE49-F238E27FC236}">
                <a16:creationId xmlns:a16="http://schemas.microsoft.com/office/drawing/2014/main" id="{31F8854A-A81E-4F1D-8E3B-0C199638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210300"/>
            <a:ext cx="5105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6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A353F-660D-64AA-5A2E-C1073221078E}"/>
              </a:ext>
            </a:extLst>
          </p:cNvPr>
          <p:cNvSpPr txBox="1"/>
          <p:nvPr/>
        </p:nvSpPr>
        <p:spPr>
          <a:xfrm>
            <a:off x="609600" y="1813845"/>
            <a:ext cx="1546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1.1.2</a:t>
            </a:r>
            <a:r>
              <a:rPr lang="en-GB" sz="400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s-ES" sz="4000" b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Rasgos de personalidad que debe tener una persona empresaria</a:t>
            </a:r>
            <a:endParaRPr lang="sr-Latn-RS" sz="4000" b="1" dirty="0">
              <a:solidFill>
                <a:srgbClr val="FD4FB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6F070-89C4-1F79-1B37-9EE2CE2B13CD}"/>
              </a:ext>
            </a:extLst>
          </p:cNvPr>
          <p:cNvSpPr txBox="1"/>
          <p:nvPr/>
        </p:nvSpPr>
        <p:spPr>
          <a:xfrm>
            <a:off x="1333500" y="3229617"/>
            <a:ext cx="15621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 algn="just" fontAlgn="base"/>
            <a:r>
              <a:rPr lang="es-ES" sz="36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 persona empresaria de éxito no nace como tal.</a:t>
            </a:r>
          </a:p>
          <a:p>
            <a:pPr marR="144145" algn="just" fontAlgn="base"/>
            <a:endParaRPr lang="es-ES" sz="360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44145" algn="just" fontAlgn="base"/>
            <a:r>
              <a:rPr lang="es-ES" sz="36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adquisición de habilidades, conocimientos y experiencia durante el negocio son clave en el desarrollo empresarial. </a:t>
            </a:r>
          </a:p>
          <a:p>
            <a:pPr marR="144145" algn="just" fontAlgn="base"/>
            <a:endParaRPr lang="es-ES" sz="360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44145" algn="just" fontAlgn="base"/>
            <a:r>
              <a:rPr lang="es-ES" sz="36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personas empresarias de éxito proceden de distintos entornos sociales. </a:t>
            </a:r>
          </a:p>
          <a:p>
            <a:pPr marR="144145" algn="just" fontAlgn="base"/>
            <a:endParaRPr lang="es-ES" sz="360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44145" algn="just" fontAlgn="base"/>
            <a:r>
              <a:rPr lang="es-ES" sz="36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habilidades y valores comunes deben entenderse como universales, desarrollarse y aplicarse en los negocios.</a:t>
            </a:r>
            <a:endParaRPr lang="sr-Latn-R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8" name="Picture 6" descr="Ten Characteristics Of A Great Franchisor">
            <a:extLst>
              <a:ext uri="{FF2B5EF4-FFF2-40B4-BE49-F238E27FC236}">
                <a16:creationId xmlns:a16="http://schemas.microsoft.com/office/drawing/2014/main" id="{5CBB76D3-5D76-5442-7D9D-A09B387A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957" y="2448845"/>
            <a:ext cx="2734486" cy="20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5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A353F-660D-64AA-5A2E-C1073221078E}"/>
              </a:ext>
            </a:extLst>
          </p:cNvPr>
          <p:cNvSpPr txBox="1"/>
          <p:nvPr/>
        </p:nvSpPr>
        <p:spPr>
          <a:xfrm>
            <a:off x="1295400" y="1020889"/>
            <a:ext cx="1402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1.1.2</a:t>
            </a:r>
            <a:r>
              <a:rPr lang="en-GB" sz="400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s-ES" sz="4000" b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Rasgos de personalidad que debe tener una persona empresaria</a:t>
            </a:r>
            <a:endParaRPr lang="sr-Latn-RS" sz="4000" b="1" dirty="0">
              <a:solidFill>
                <a:srgbClr val="FD4FB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6502E92-3E01-ED61-8437-AD2C3E2BA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88109"/>
              </p:ext>
            </p:extLst>
          </p:nvPr>
        </p:nvGraphicFramePr>
        <p:xfrm>
          <a:off x="1752600" y="3672749"/>
          <a:ext cx="150876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666387510"/>
                    </a:ext>
                  </a:extLst>
                </a:gridCol>
                <a:gridCol w="9296400">
                  <a:extLst>
                    <a:ext uri="{9D8B030D-6E8A-4147-A177-3AD203B41FA5}">
                      <a16:colId xmlns:a16="http://schemas.microsoft.com/office/drawing/2014/main" val="1875832221"/>
                    </a:ext>
                  </a:extLst>
                </a:gridCol>
              </a:tblGrid>
              <a:tr h="5168205">
                <a:tc>
                  <a:txBody>
                    <a:bodyPr/>
                    <a:lstStyle/>
                    <a:p>
                      <a:pPr fontAlgn="base"/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800" b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Habilidades de gestión general</a:t>
                      </a:r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sr-Latn-RS" sz="28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Habilidades estratégicas</a:t>
                      </a:r>
                      <a:endParaRPr lang="sr-Latn-R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Habilidades de planificación</a:t>
                      </a:r>
                      <a:endParaRPr lang="sr-Latn-R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Habilidades de Marketing</a:t>
                      </a:r>
                      <a:endParaRPr lang="sr-Latn-R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Habilidades financieras</a:t>
                      </a:r>
                      <a:endParaRPr lang="sr-Latn-R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Habilidades de gestion de proyectos</a:t>
                      </a:r>
                      <a:endParaRPr lang="sr-Latn-R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Habilidades de gestión del tiempo</a:t>
                      </a:r>
                      <a:endParaRPr lang="sr-Latn-RS" sz="28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EDAF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Habilidades personales de gestion específicas:</a:t>
                      </a:r>
                      <a:endParaRPr lang="sr-Latn-R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Habilidades de liderazgo</a:t>
                      </a:r>
                      <a:endParaRPr lang="sr-Latn-R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Habilidades Motivacionales</a:t>
                      </a:r>
                      <a:endParaRPr lang="sr-Latn-R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 fontAlgn="base">
                        <a:buFontTx/>
                        <a:buChar char="-"/>
                      </a:pPr>
                      <a:r>
                        <a:rPr lang="es-E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Habilidades para delegar tareas/competencias a otras personas de la organización.</a:t>
                      </a:r>
                    </a:p>
                    <a:p>
                      <a:pPr marL="0" indent="0" fontAlgn="base">
                        <a:buFontTx/>
                        <a:buNone/>
                      </a:pPr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Habilidades de comunicación </a:t>
                      </a:r>
                      <a:endParaRPr lang="sr-Latn-R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Habilidades de negociación</a:t>
                      </a:r>
                      <a:endParaRPr lang="sr-Latn-RS" sz="2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>
                        <a:buFontTx/>
                        <a:buNone/>
                      </a:pPr>
                      <a:r>
                        <a:rPr lang="es-E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Capacidad operativa</a:t>
                      </a:r>
                    </a:p>
                    <a:p>
                      <a:pPr marL="0" indent="0" fontAlgn="base">
                        <a:buFontTx/>
                        <a:buNone/>
                      </a:pPr>
                      <a:r>
                        <a:rPr lang="es-E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La creatividad como capacidad de pensar y llegar a conclusiones lógicas</a:t>
                      </a:r>
                    </a:p>
                    <a:p>
                      <a:pPr marL="0" indent="0" fontAlgn="base">
                        <a:buFontTx/>
                        <a:buNone/>
                      </a:pPr>
                      <a:r>
                        <a:rPr lang="es-ES" sz="2800" b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Capacidad de observación crítica de situaciones y relaciones- - Capacidad analítica</a:t>
                      </a:r>
                      <a:endParaRPr lang="sr-Latn-RS" sz="28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467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DFE9E9-B2BD-D035-76A7-B12E7C772807}"/>
              </a:ext>
            </a:extLst>
          </p:cNvPr>
          <p:cNvSpPr txBox="1"/>
          <p:nvPr/>
        </p:nvSpPr>
        <p:spPr>
          <a:xfrm>
            <a:off x="1752600" y="2287754"/>
            <a:ext cx="1478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 algn="just" fontAlgn="base"/>
            <a:r>
              <a:rPr lang="es-ES" sz="280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cualidades empresariales son importantes, pero no suficientes, sobre todo cuando la empresa alcanza cierto nivel de desarrollo. </a:t>
            </a: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              </a:t>
            </a:r>
            <a:r>
              <a:rPr lang="en-US" sz="2800" b="1">
                <a:solidFill>
                  <a:srgbClr val="FD4FB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 necesario tener</a:t>
            </a:r>
            <a:r>
              <a:rPr lang="en-US" sz="2800" b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sr-Latn-RS" sz="2800" b="1" dirty="0">
              <a:solidFill>
                <a:srgbClr val="FD4FB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1206</Words>
  <Application>Microsoft Office PowerPoint</Application>
  <PresentationFormat>Personalizado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1_Office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Bárbara Brenda Starck Carlós</cp:lastModifiedBy>
  <cp:revision>103</cp:revision>
  <dcterms:created xsi:type="dcterms:W3CDTF">2022-02-24T12:49:48Z</dcterms:created>
  <dcterms:modified xsi:type="dcterms:W3CDTF">2023-03-08T09:19:17Z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