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68" r:id="rId3"/>
  </p:sldMasterIdLst>
  <p:sldIdLst>
    <p:sldId id="256" r:id="rId4"/>
    <p:sldId id="265" r:id="rId5"/>
    <p:sldId id="274" r:id="rId6"/>
    <p:sldId id="259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67" r:id="rId17"/>
    <p:sldId id="261" r:id="rId18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BDC"/>
    <a:srgbClr val="FD4FB4"/>
    <a:srgbClr val="FFCA28"/>
    <a:srgbClr val="FCD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0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Caruntu" userId="0fc49e7b9c13d637" providerId="LiveId" clId="{A3873C49-0C4D-4BCD-B973-30DFDBC9DB0E}"/>
    <pc:docChg chg="custSel modSld">
      <pc:chgData name="Monica Caruntu" userId="0fc49e7b9c13d637" providerId="LiveId" clId="{A3873C49-0C4D-4BCD-B973-30DFDBC9DB0E}" dt="2022-12-17T19:10:54.860" v="156" actId="1076"/>
      <pc:docMkLst>
        <pc:docMk/>
      </pc:docMkLst>
      <pc:sldChg chg="modSp mod">
        <pc:chgData name="Monica Caruntu" userId="0fc49e7b9c13d637" providerId="LiveId" clId="{A3873C49-0C4D-4BCD-B973-30DFDBC9DB0E}" dt="2022-12-17T18:24:41.458" v="2" actId="1076"/>
        <pc:sldMkLst>
          <pc:docMk/>
          <pc:sldMk cId="4214504382" sldId="270"/>
        </pc:sldMkLst>
        <pc:spChg chg="mod">
          <ac:chgData name="Monica Caruntu" userId="0fc49e7b9c13d637" providerId="LiveId" clId="{A3873C49-0C4D-4BCD-B973-30DFDBC9DB0E}" dt="2022-12-17T18:24:41.458" v="2" actId="1076"/>
          <ac:spMkLst>
            <pc:docMk/>
            <pc:sldMk cId="4214504382" sldId="270"/>
            <ac:spMk id="11" creationId="{00000000-0000-0000-0000-000000000000}"/>
          </ac:spMkLst>
        </pc:spChg>
      </pc:sldChg>
      <pc:sldChg chg="modSp mod">
        <pc:chgData name="Monica Caruntu" userId="0fc49e7b9c13d637" providerId="LiveId" clId="{A3873C49-0C4D-4BCD-B973-30DFDBC9DB0E}" dt="2022-12-17T18:27:14.136" v="11" actId="1076"/>
        <pc:sldMkLst>
          <pc:docMk/>
          <pc:sldMk cId="2558791785" sldId="271"/>
        </pc:sldMkLst>
        <pc:spChg chg="mod">
          <ac:chgData name="Monica Caruntu" userId="0fc49e7b9c13d637" providerId="LiveId" clId="{A3873C49-0C4D-4BCD-B973-30DFDBC9DB0E}" dt="2022-12-17T18:27:14.136" v="11" actId="1076"/>
          <ac:spMkLst>
            <pc:docMk/>
            <pc:sldMk cId="2558791785" sldId="271"/>
            <ac:spMk id="4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27:01.138" v="8" actId="5793"/>
          <ac:spMkLst>
            <pc:docMk/>
            <pc:sldMk cId="2558791785" sldId="271"/>
            <ac:spMk id="7169" creationId="{00000000-0000-0000-0000-000000000000}"/>
          </ac:spMkLst>
        </pc:spChg>
      </pc:sldChg>
      <pc:sldChg chg="modSp mod">
        <pc:chgData name="Monica Caruntu" userId="0fc49e7b9c13d637" providerId="LiveId" clId="{A3873C49-0C4D-4BCD-B973-30DFDBC9DB0E}" dt="2022-12-17T18:29:17.781" v="80" actId="1076"/>
        <pc:sldMkLst>
          <pc:docMk/>
          <pc:sldMk cId="2893169487" sldId="272"/>
        </pc:sldMkLst>
        <pc:spChg chg="mod">
          <ac:chgData name="Monica Caruntu" userId="0fc49e7b9c13d637" providerId="LiveId" clId="{A3873C49-0C4D-4BCD-B973-30DFDBC9DB0E}" dt="2022-12-17T18:28:23.336" v="14" actId="6549"/>
          <ac:spMkLst>
            <pc:docMk/>
            <pc:sldMk cId="2893169487" sldId="272"/>
            <ac:spMk id="4" creationId="{238801E5-F271-CED4-7560-4088DC248F5E}"/>
          </ac:spMkLst>
        </pc:spChg>
        <pc:spChg chg="mod">
          <ac:chgData name="Monica Caruntu" userId="0fc49e7b9c13d637" providerId="LiveId" clId="{A3873C49-0C4D-4BCD-B973-30DFDBC9DB0E}" dt="2022-12-17T18:29:13.447" v="78" actId="1076"/>
          <ac:spMkLst>
            <pc:docMk/>
            <pc:sldMk cId="2893169487" sldId="272"/>
            <ac:spMk id="7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29:17.781" v="80" actId="1076"/>
          <ac:spMkLst>
            <pc:docMk/>
            <pc:sldMk cId="2893169487" sldId="272"/>
            <ac:spMk id="6145" creationId="{00000000-0000-0000-0000-000000000000}"/>
          </ac:spMkLst>
        </pc:spChg>
        <pc:picChg chg="mod">
          <ac:chgData name="Monica Caruntu" userId="0fc49e7b9c13d637" providerId="LiveId" clId="{A3873C49-0C4D-4BCD-B973-30DFDBC9DB0E}" dt="2022-12-17T18:29:17.781" v="80" actId="1076"/>
          <ac:picMkLst>
            <pc:docMk/>
            <pc:sldMk cId="2893169487" sldId="272"/>
            <ac:picMk id="8" creationId="{E42D7F93-F08B-64FD-14F1-8F551D663327}"/>
          </ac:picMkLst>
        </pc:picChg>
      </pc:sldChg>
      <pc:sldChg chg="addSp modSp mod">
        <pc:chgData name="Monica Caruntu" userId="0fc49e7b9c13d637" providerId="LiveId" clId="{A3873C49-0C4D-4BCD-B973-30DFDBC9DB0E}" dt="2022-12-17T19:10:54.860" v="156" actId="1076"/>
        <pc:sldMkLst>
          <pc:docMk/>
          <pc:sldMk cId="0" sldId="275"/>
        </pc:sldMkLst>
        <pc:spChg chg="mod">
          <ac:chgData name="Monica Caruntu" userId="0fc49e7b9c13d637" providerId="LiveId" clId="{A3873C49-0C4D-4BCD-B973-30DFDBC9DB0E}" dt="2022-12-17T18:31:16.832" v="84" actId="6549"/>
          <ac:spMkLst>
            <pc:docMk/>
            <pc:sldMk cId="0" sldId="275"/>
            <ac:spMk id="7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0:54.809" v="82" actId="1076"/>
          <ac:spMkLst>
            <pc:docMk/>
            <pc:sldMk cId="0" sldId="275"/>
            <ac:spMk id="12" creationId="{00000000-0000-0000-0000-000000000000}"/>
          </ac:spMkLst>
        </pc:spChg>
        <pc:picChg chg="add mod">
          <ac:chgData name="Monica Caruntu" userId="0fc49e7b9c13d637" providerId="LiveId" clId="{A3873C49-0C4D-4BCD-B973-30DFDBC9DB0E}" dt="2022-12-17T19:10:54.860" v="156" actId="1076"/>
          <ac:picMkLst>
            <pc:docMk/>
            <pc:sldMk cId="0" sldId="275"/>
            <ac:picMk id="4" creationId="{D3E16E3D-BD59-D41E-103A-0D2AE40821BA}"/>
          </ac:picMkLst>
        </pc:picChg>
        <pc:picChg chg="mod">
          <ac:chgData name="Monica Caruntu" userId="0fc49e7b9c13d637" providerId="LiveId" clId="{A3873C49-0C4D-4BCD-B973-30DFDBC9DB0E}" dt="2022-12-17T18:30:55.460" v="83" actId="1076"/>
          <ac:picMkLst>
            <pc:docMk/>
            <pc:sldMk cId="0" sldId="275"/>
            <ac:picMk id="11" creationId="{BE4FB0A3-4984-32C5-6BB7-33815D472E88}"/>
          </ac:picMkLst>
        </pc:picChg>
      </pc:sldChg>
      <pc:sldChg chg="addSp modSp mod">
        <pc:chgData name="Monica Caruntu" userId="0fc49e7b9c13d637" providerId="LiveId" clId="{A3873C49-0C4D-4BCD-B973-30DFDBC9DB0E}" dt="2022-12-17T19:10:25.389" v="153" actId="1076"/>
        <pc:sldMkLst>
          <pc:docMk/>
          <pc:sldMk cId="0" sldId="276"/>
        </pc:sldMkLst>
        <pc:spChg chg="mod">
          <ac:chgData name="Monica Caruntu" userId="0fc49e7b9c13d637" providerId="LiveId" clId="{A3873C49-0C4D-4BCD-B973-30DFDBC9DB0E}" dt="2022-12-17T18:33:30.567" v="90" actId="1076"/>
          <ac:spMkLst>
            <pc:docMk/>
            <pc:sldMk cId="0" sldId="276"/>
            <ac:spMk id="9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3:04.978" v="85" actId="6549"/>
          <ac:spMkLst>
            <pc:docMk/>
            <pc:sldMk cId="0" sldId="276"/>
            <ac:spMk id="7170" creationId="{00000000-0000-0000-0000-000000000000}"/>
          </ac:spMkLst>
        </pc:spChg>
        <pc:picChg chg="add mod">
          <ac:chgData name="Monica Caruntu" userId="0fc49e7b9c13d637" providerId="LiveId" clId="{A3873C49-0C4D-4BCD-B973-30DFDBC9DB0E}" dt="2022-12-17T19:10:25.389" v="153" actId="1076"/>
          <ac:picMkLst>
            <pc:docMk/>
            <pc:sldMk cId="0" sldId="276"/>
            <ac:picMk id="4" creationId="{E80058C2-1346-B1C2-6107-1015AA43AFD8}"/>
          </ac:picMkLst>
        </pc:picChg>
      </pc:sldChg>
      <pc:sldChg chg="modSp mod">
        <pc:chgData name="Monica Caruntu" userId="0fc49e7b9c13d637" providerId="LiveId" clId="{A3873C49-0C4D-4BCD-B973-30DFDBC9DB0E}" dt="2022-12-17T18:37:10.805" v="144" actId="1076"/>
        <pc:sldMkLst>
          <pc:docMk/>
          <pc:sldMk cId="0" sldId="277"/>
        </pc:sldMkLst>
        <pc:spChg chg="mod">
          <ac:chgData name="Monica Caruntu" userId="0fc49e7b9c13d637" providerId="LiveId" clId="{A3873C49-0C4D-4BCD-B973-30DFDBC9DB0E}" dt="2022-12-17T18:37:10.805" v="144" actId="1076"/>
          <ac:spMkLst>
            <pc:docMk/>
            <pc:sldMk cId="0" sldId="277"/>
            <ac:spMk id="5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8:35:41.296" v="91" actId="6549"/>
          <ac:spMkLst>
            <pc:docMk/>
            <pc:sldMk cId="0" sldId="277"/>
            <ac:spMk id="2049" creationId="{00000000-0000-0000-0000-000000000000}"/>
          </ac:spMkLst>
        </pc:spChg>
        <pc:picChg chg="mod">
          <ac:chgData name="Monica Caruntu" userId="0fc49e7b9c13d637" providerId="LiveId" clId="{A3873C49-0C4D-4BCD-B973-30DFDBC9DB0E}" dt="2022-12-17T18:36:29.279" v="142" actId="1076"/>
          <ac:picMkLst>
            <pc:docMk/>
            <pc:sldMk cId="0" sldId="277"/>
            <ac:picMk id="2053" creationId="{00000000-0000-0000-0000-000000000000}"/>
          </ac:picMkLst>
        </pc:picChg>
        <pc:picChg chg="mod">
          <ac:chgData name="Monica Caruntu" userId="0fc49e7b9c13d637" providerId="LiveId" clId="{A3873C49-0C4D-4BCD-B973-30DFDBC9DB0E}" dt="2022-12-17T18:37:10.805" v="144" actId="1076"/>
          <ac:picMkLst>
            <pc:docMk/>
            <pc:sldMk cId="0" sldId="277"/>
            <ac:picMk id="2054" creationId="{00000000-0000-0000-0000-000000000000}"/>
          </ac:picMkLst>
        </pc:picChg>
      </pc:sldChg>
      <pc:sldChg chg="delSp modSp mod">
        <pc:chgData name="Monica Caruntu" userId="0fc49e7b9c13d637" providerId="LiveId" clId="{A3873C49-0C4D-4BCD-B973-30DFDBC9DB0E}" dt="2022-12-17T19:07:31.417" v="150" actId="20577"/>
        <pc:sldMkLst>
          <pc:docMk/>
          <pc:sldMk cId="0" sldId="278"/>
        </pc:sldMkLst>
        <pc:spChg chg="mod">
          <ac:chgData name="Monica Caruntu" userId="0fc49e7b9c13d637" providerId="LiveId" clId="{A3873C49-0C4D-4BCD-B973-30DFDBC9DB0E}" dt="2022-12-17T19:06:08.765" v="149" actId="1076"/>
          <ac:spMkLst>
            <pc:docMk/>
            <pc:sldMk cId="0" sldId="278"/>
            <ac:spMk id="6" creationId="{00000000-0000-0000-0000-000000000000}"/>
          </ac:spMkLst>
        </pc:spChg>
        <pc:spChg chg="mod">
          <ac:chgData name="Monica Caruntu" userId="0fc49e7b9c13d637" providerId="LiveId" clId="{A3873C49-0C4D-4BCD-B973-30DFDBC9DB0E}" dt="2022-12-17T19:07:31.417" v="150" actId="20577"/>
          <ac:spMkLst>
            <pc:docMk/>
            <pc:sldMk cId="0" sldId="278"/>
            <ac:spMk id="1025" creationId="{00000000-0000-0000-0000-000000000000}"/>
          </ac:spMkLst>
        </pc:spChg>
        <pc:spChg chg="del">
          <ac:chgData name="Monica Caruntu" userId="0fc49e7b9c13d637" providerId="LiveId" clId="{A3873C49-0C4D-4BCD-B973-30DFDBC9DB0E}" dt="2022-12-17T19:05:57.019" v="148" actId="21"/>
          <ac:spMkLst>
            <pc:docMk/>
            <pc:sldMk cId="0" sldId="278"/>
            <ac:spMk id="1026" creationId="{00000000-0000-0000-0000-000000000000}"/>
          </ac:spMkLst>
        </pc:spChg>
        <pc:graphicFrameChg chg="mod">
          <ac:chgData name="Monica Caruntu" userId="0fc49e7b9c13d637" providerId="LiveId" clId="{A3873C49-0C4D-4BCD-B973-30DFDBC9DB0E}" dt="2022-12-17T18:40:58.177" v="147"/>
          <ac:graphicFrameMkLst>
            <pc:docMk/>
            <pc:sldMk cId="0" sldId="278"/>
            <ac:graphicFrameMk id="10" creationId="{00000000-0000-0000-0000-000000000000}"/>
          </ac:graphicFrameMkLst>
        </pc:graphicFrameChg>
      </pc:sldChg>
    </pc:docChg>
  </pc:docChgLst>
  <pc:docChgLst>
    <pc:chgData name="Monica Caruntu" userId="0fc49e7b9c13d637" providerId="LiveId" clId="{F410C4FF-7947-45F2-A0E6-60518A2A1711}"/>
    <pc:docChg chg="delSld modSld">
      <pc:chgData name="Monica Caruntu" userId="0fc49e7b9c13d637" providerId="LiveId" clId="{F410C4FF-7947-45F2-A0E6-60518A2A1711}" dt="2022-11-07T20:26:13.247" v="83" actId="20577"/>
      <pc:docMkLst>
        <pc:docMk/>
      </pc:docMkLst>
      <pc:sldChg chg="modSp mod">
        <pc:chgData name="Monica Caruntu" userId="0fc49e7b9c13d637" providerId="LiveId" clId="{F410C4FF-7947-45F2-A0E6-60518A2A1711}" dt="2022-11-06T02:11:30.477" v="42" actId="20577"/>
        <pc:sldMkLst>
          <pc:docMk/>
          <pc:sldMk cId="0" sldId="256"/>
        </pc:sldMkLst>
        <pc:spChg chg="mod">
          <ac:chgData name="Monica Caruntu" userId="0fc49e7b9c13d637" providerId="LiveId" clId="{F410C4FF-7947-45F2-A0E6-60518A2A1711}" dt="2022-11-06T02:11:30.477" v="42" actId="20577"/>
          <ac:spMkLst>
            <pc:docMk/>
            <pc:sldMk cId="0" sldId="256"/>
            <ac:spMk id="6" creationId="{4C075C3B-C5C3-7B12-DC87-D33D34E6DCA7}"/>
          </ac:spMkLst>
        </pc:spChg>
      </pc:sldChg>
      <pc:sldChg chg="del">
        <pc:chgData name="Monica Caruntu" userId="0fc49e7b9c13d637" providerId="LiveId" clId="{F410C4FF-7947-45F2-A0E6-60518A2A1711}" dt="2022-10-24T11:02:50.901" v="8" actId="47"/>
        <pc:sldMkLst>
          <pc:docMk/>
          <pc:sldMk cId="2895850365" sldId="260"/>
        </pc:sldMkLst>
      </pc:sldChg>
      <pc:sldChg chg="modSp mod">
        <pc:chgData name="Monica Caruntu" userId="0fc49e7b9c13d637" providerId="LiveId" clId="{F410C4FF-7947-45F2-A0E6-60518A2A1711}" dt="2022-11-06T02:11:44.901" v="54" actId="20577"/>
        <pc:sldMkLst>
          <pc:docMk/>
          <pc:sldMk cId="3962299786" sldId="265"/>
        </pc:sldMkLst>
        <pc:spChg chg="mod">
          <ac:chgData name="Monica Caruntu" userId="0fc49e7b9c13d637" providerId="LiveId" clId="{F410C4FF-7947-45F2-A0E6-60518A2A1711}" dt="2022-11-06T02:11:44.901" v="54" actId="20577"/>
          <ac:spMkLst>
            <pc:docMk/>
            <pc:sldMk cId="3962299786" sldId="265"/>
            <ac:spMk id="3" creationId="{DAB24A19-41FB-B060-0BAE-CCCC40AE4D04}"/>
          </ac:spMkLst>
        </pc:spChg>
      </pc:sldChg>
      <pc:sldChg chg="modSp mod">
        <pc:chgData name="Monica Caruntu" userId="0fc49e7b9c13d637" providerId="LiveId" clId="{F410C4FF-7947-45F2-A0E6-60518A2A1711}" dt="2022-11-07T20:26:13.247" v="83" actId="20577"/>
        <pc:sldMkLst>
          <pc:docMk/>
          <pc:sldMk cId="1285930801" sldId="274"/>
        </pc:sldMkLst>
        <pc:spChg chg="mod">
          <ac:chgData name="Monica Caruntu" userId="0fc49e7b9c13d637" providerId="LiveId" clId="{F410C4FF-7947-45F2-A0E6-60518A2A1711}" dt="2022-11-07T20:26:13.247" v="83" actId="20577"/>
          <ac:spMkLst>
            <pc:docMk/>
            <pc:sldMk cId="1285930801" sldId="274"/>
            <ac:spMk id="2" creationId="{80845C21-681F-8282-34D9-C942AD22DA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17D5A-542F-48F0-A618-DD97BBEC9377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14975B-D038-451D-81DF-076AD9A55A4B}">
      <dgm:prSet phldrT="[Text]" custT="1"/>
      <dgm:spPr>
        <a:solidFill>
          <a:srgbClr val="AC7BDC"/>
        </a:solidFill>
      </dgm:spPr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 Black" pitchFamily="34" charset="0"/>
            </a:rPr>
            <a:t>ACT</a:t>
          </a:r>
        </a:p>
      </dgm:t>
    </dgm:pt>
    <dgm:pt modelId="{F9A7A66F-1AA5-45D7-B15C-89609175E9F6}" type="parTrans" cxnId="{0A304288-73FB-4442-A992-7433613D7DBC}">
      <dgm:prSet/>
      <dgm:spPr/>
      <dgm:t>
        <a:bodyPr/>
        <a:lstStyle/>
        <a:p>
          <a:endParaRPr lang="en-US" sz="1800"/>
        </a:p>
      </dgm:t>
    </dgm:pt>
    <dgm:pt modelId="{54383A5E-9F84-4AC3-BBBA-F8BCC688D884}" type="sibTrans" cxnId="{0A304288-73FB-4442-A992-7433613D7DBC}">
      <dgm:prSet/>
      <dgm:spPr/>
      <dgm:t>
        <a:bodyPr/>
        <a:lstStyle/>
        <a:p>
          <a:endParaRPr lang="en-US" sz="1800"/>
        </a:p>
      </dgm:t>
    </dgm:pt>
    <dgm:pt modelId="{E4D51330-5DE4-433A-87AD-366636B8C7E9}">
      <dgm:prSet phldrT="[Text]" custT="1"/>
      <dgm:spPr>
        <a:ln>
          <a:solidFill>
            <a:srgbClr val="AC7BDC"/>
          </a:solidFill>
        </a:ln>
      </dgm:spPr>
      <dgm:t>
        <a:bodyPr/>
        <a:lstStyle/>
        <a:p>
          <a:r>
            <a:rPr lang="sr-Latn-RS" sz="1200" dirty="0"/>
            <a:t>UČINITE PROMENE KOJE TREBA DA POBOLJŠATE SVOJ PROIZVOD. Možda će biti potrebno ponovo razmotriti ceo proces.</a:t>
          </a:r>
          <a:endParaRPr lang="en-US" sz="1200" dirty="0"/>
        </a:p>
      </dgm:t>
    </dgm:pt>
    <dgm:pt modelId="{8AF4F7EB-1908-4FA4-B141-E256B65D3B2C}" type="parTrans" cxnId="{5FCF9E11-DA93-4E53-A6F5-D3929F3130C9}">
      <dgm:prSet/>
      <dgm:spPr/>
      <dgm:t>
        <a:bodyPr/>
        <a:lstStyle/>
        <a:p>
          <a:endParaRPr lang="en-US" sz="1800"/>
        </a:p>
      </dgm:t>
    </dgm:pt>
    <dgm:pt modelId="{237090CD-20C0-433F-89BE-DCEBD5780548}" type="sibTrans" cxnId="{5FCF9E11-DA93-4E53-A6F5-D3929F3130C9}">
      <dgm:prSet/>
      <dgm:spPr/>
      <dgm:t>
        <a:bodyPr/>
        <a:lstStyle/>
        <a:p>
          <a:endParaRPr lang="en-US" sz="1800"/>
        </a:p>
      </dgm:t>
    </dgm:pt>
    <dgm:pt modelId="{B363C1C5-0117-465D-80E3-DA79D2C36C7A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PLAN</a:t>
          </a:r>
        </a:p>
      </dgm:t>
    </dgm:pt>
    <dgm:pt modelId="{3E266192-42B0-4201-8744-DC008828A63F}" type="parTrans" cxnId="{7851E0B9-4DC8-42F5-B243-283213F7BF42}">
      <dgm:prSet/>
      <dgm:spPr/>
      <dgm:t>
        <a:bodyPr/>
        <a:lstStyle/>
        <a:p>
          <a:endParaRPr lang="en-US" sz="1800"/>
        </a:p>
      </dgm:t>
    </dgm:pt>
    <dgm:pt modelId="{B7C5796D-D0B1-4473-876E-C02610FB8F14}" type="sibTrans" cxnId="{7851E0B9-4DC8-42F5-B243-283213F7BF42}">
      <dgm:prSet/>
      <dgm:spPr/>
      <dgm:t>
        <a:bodyPr/>
        <a:lstStyle/>
        <a:p>
          <a:endParaRPr lang="en-US" sz="1800"/>
        </a:p>
      </dgm:t>
    </dgm:pt>
    <dgm:pt modelId="{1C7DDEB8-96C0-4EAA-8505-9AB0CE17F054}">
      <dgm:prSet phldrT="[Text]" custT="1"/>
      <dgm:spPr>
        <a:solidFill>
          <a:srgbClr val="FD4FB4"/>
        </a:soli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  <a:latin typeface="Arial Black" pitchFamily="34" charset="0"/>
            </a:rPr>
            <a:t>DO</a:t>
          </a:r>
        </a:p>
      </dgm:t>
    </dgm:pt>
    <dgm:pt modelId="{234FBEFF-AAA3-4048-B697-E7233555B595}" type="parTrans" cxnId="{C9987056-BEE9-40CD-BEAC-5A8582262529}">
      <dgm:prSet/>
      <dgm:spPr/>
      <dgm:t>
        <a:bodyPr/>
        <a:lstStyle/>
        <a:p>
          <a:endParaRPr lang="en-US" sz="1800"/>
        </a:p>
      </dgm:t>
    </dgm:pt>
    <dgm:pt modelId="{D89F137C-549C-419E-91B6-EE67815B70A9}" type="sibTrans" cxnId="{C9987056-BEE9-40CD-BEAC-5A8582262529}">
      <dgm:prSet/>
      <dgm:spPr/>
      <dgm:t>
        <a:bodyPr/>
        <a:lstStyle/>
        <a:p>
          <a:endParaRPr lang="en-US" sz="1800"/>
        </a:p>
      </dgm:t>
    </dgm:pt>
    <dgm:pt modelId="{CF435E1E-E461-4C7E-9668-467AA1C5A0E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800" b="1" dirty="0">
              <a:solidFill>
                <a:srgbClr val="7030A0"/>
              </a:solidFill>
              <a:latin typeface="Arial Black" pitchFamily="34" charset="0"/>
            </a:rPr>
            <a:t>CHECK</a:t>
          </a:r>
        </a:p>
      </dgm:t>
    </dgm:pt>
    <dgm:pt modelId="{CD42EF44-5F2C-4FAB-A443-EB7289F49F29}" type="parTrans" cxnId="{4C0ED2A4-523F-4E8F-99F1-55CA04BF6ACE}">
      <dgm:prSet/>
      <dgm:spPr/>
      <dgm:t>
        <a:bodyPr/>
        <a:lstStyle/>
        <a:p>
          <a:endParaRPr lang="en-US" sz="1800"/>
        </a:p>
      </dgm:t>
    </dgm:pt>
    <dgm:pt modelId="{3A99522A-6C76-41E5-B43C-00798798A837}" type="sibTrans" cxnId="{4C0ED2A4-523F-4E8F-99F1-55CA04BF6ACE}">
      <dgm:prSet/>
      <dgm:spPr/>
      <dgm:t>
        <a:bodyPr/>
        <a:lstStyle/>
        <a:p>
          <a:endParaRPr lang="en-US" sz="1800"/>
        </a:p>
      </dgm:t>
    </dgm:pt>
    <dgm:pt modelId="{972F426A-4CD7-4216-A258-5F323C677F34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sr-Latn-RS" sz="1200" dirty="0"/>
            <a:t>ANALIZA PODATAKA: Šta se može naučiti? Šta je pošlo naopako?</a:t>
          </a:r>
          <a:endParaRPr lang="en-US" sz="1200" dirty="0"/>
        </a:p>
      </dgm:t>
    </dgm:pt>
    <dgm:pt modelId="{A52C3982-F5B4-4C21-B96B-E9074CC7FC01}" type="parTrans" cxnId="{CE8E5AC1-9B47-49F4-8143-0A80A0D4F2D6}">
      <dgm:prSet/>
      <dgm:spPr/>
      <dgm:t>
        <a:bodyPr/>
        <a:lstStyle/>
        <a:p>
          <a:endParaRPr lang="en-US" sz="1800"/>
        </a:p>
      </dgm:t>
    </dgm:pt>
    <dgm:pt modelId="{6C1DAC7A-37CF-4650-B9D7-8DAC4A19C135}" type="sibTrans" cxnId="{CE8E5AC1-9B47-49F4-8143-0A80A0D4F2D6}">
      <dgm:prSet/>
      <dgm:spPr/>
      <dgm:t>
        <a:bodyPr/>
        <a:lstStyle/>
        <a:p>
          <a:endParaRPr lang="en-US" sz="1800"/>
        </a:p>
      </dgm:t>
    </dgm:pt>
    <dgm:pt modelId="{134BE7CE-6B6C-4143-9579-8D61E01EFF84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sr-Latn-RS" sz="1200" dirty="0"/>
            <a:t>PRONAĐITE STRATEGIJU
Cilj
PITANJA I PREDVIĐANJA
KO, ŠTA, GDE, KADA, KAKO</a:t>
          </a:r>
          <a:endParaRPr lang="en-US" sz="1200" dirty="0"/>
        </a:p>
      </dgm:t>
    </dgm:pt>
    <dgm:pt modelId="{59BB099A-7A08-4F1A-A187-CB3083754441}" type="parTrans" cxnId="{4CDA382C-1BF2-41A3-8130-B627069C425A}">
      <dgm:prSet/>
      <dgm:spPr/>
      <dgm:t>
        <a:bodyPr/>
        <a:lstStyle/>
        <a:p>
          <a:endParaRPr lang="en-US"/>
        </a:p>
      </dgm:t>
    </dgm:pt>
    <dgm:pt modelId="{76043519-0ACE-4228-AAEF-7C04B1252299}" type="sibTrans" cxnId="{4CDA382C-1BF2-41A3-8130-B627069C425A}">
      <dgm:prSet/>
      <dgm:spPr/>
      <dgm:t>
        <a:bodyPr/>
        <a:lstStyle/>
        <a:p>
          <a:endParaRPr lang="en-US"/>
        </a:p>
      </dgm:t>
    </dgm:pt>
    <dgm:pt modelId="{C1734CE5-AF62-4064-98ED-199FBDC4066B}">
      <dgm:prSet phldrT="[Text]" custT="1"/>
      <dgm:spPr>
        <a:noFill/>
        <a:ln>
          <a:solidFill>
            <a:srgbClr val="FD4FB4"/>
          </a:solidFill>
        </a:ln>
      </dgm:spPr>
      <dgm:t>
        <a:bodyPr/>
        <a:lstStyle/>
        <a:p>
          <a:r>
            <a:rPr lang="sr-Latn-RS" sz="1200" dirty="0"/>
            <a:t>PRATITE SVOJ PLAN KORAK PO KORAK
POSMATRAJTE I BELEŽITE ČINJENICE</a:t>
          </a:r>
          <a:endParaRPr lang="en-US" sz="1200" dirty="0"/>
        </a:p>
      </dgm:t>
    </dgm:pt>
    <dgm:pt modelId="{4AAE8CC8-419C-42E0-A2C2-EB5618BBADF0}" type="parTrans" cxnId="{44BB6B41-92AC-4409-BDB9-8EFB58EAB1EE}">
      <dgm:prSet/>
      <dgm:spPr/>
      <dgm:t>
        <a:bodyPr/>
        <a:lstStyle/>
        <a:p>
          <a:endParaRPr lang="en-US"/>
        </a:p>
      </dgm:t>
    </dgm:pt>
    <dgm:pt modelId="{812C5471-049C-47DD-A036-55840A62851A}" type="sibTrans" cxnId="{44BB6B41-92AC-4409-BDB9-8EFB58EAB1EE}">
      <dgm:prSet/>
      <dgm:spPr/>
      <dgm:t>
        <a:bodyPr/>
        <a:lstStyle/>
        <a:p>
          <a:endParaRPr lang="en-US"/>
        </a:p>
      </dgm:t>
    </dgm:pt>
    <dgm:pt modelId="{F330A192-B9B7-4D19-A2A6-AEE36CE16346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endParaRPr lang="en-US" sz="1200" dirty="0"/>
        </a:p>
      </dgm:t>
    </dgm:pt>
    <dgm:pt modelId="{C306A98B-7DE4-40CE-BA78-4AC9703E99F9}" type="parTrans" cxnId="{01EEC069-934F-4421-892F-331DB1051E75}">
      <dgm:prSet/>
      <dgm:spPr/>
      <dgm:t>
        <a:bodyPr/>
        <a:lstStyle/>
        <a:p>
          <a:endParaRPr lang="sr-Latn-RS"/>
        </a:p>
      </dgm:t>
    </dgm:pt>
    <dgm:pt modelId="{0D0EC821-27E7-4F7D-B946-6C5F2AC0ED79}" type="sibTrans" cxnId="{01EEC069-934F-4421-892F-331DB1051E75}">
      <dgm:prSet/>
      <dgm:spPr/>
      <dgm:t>
        <a:bodyPr/>
        <a:lstStyle/>
        <a:p>
          <a:endParaRPr lang="sr-Latn-RS"/>
        </a:p>
      </dgm:t>
    </dgm:pt>
    <dgm:pt modelId="{12D58111-D939-4F9A-92D1-919BAB7ED72A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endParaRPr lang="en-US" sz="1200" dirty="0"/>
        </a:p>
      </dgm:t>
    </dgm:pt>
    <dgm:pt modelId="{0B7BDB40-FA59-4F4F-80B8-A0B5C24C32F9}" type="parTrans" cxnId="{0CADF101-CB9F-4283-AB37-7249BF49E3E5}">
      <dgm:prSet/>
      <dgm:spPr/>
      <dgm:t>
        <a:bodyPr/>
        <a:lstStyle/>
        <a:p>
          <a:endParaRPr lang="sr-Latn-RS"/>
        </a:p>
      </dgm:t>
    </dgm:pt>
    <dgm:pt modelId="{76137D49-5027-440C-B2F6-2E810AAAEE56}" type="sibTrans" cxnId="{0CADF101-CB9F-4283-AB37-7249BF49E3E5}">
      <dgm:prSet/>
      <dgm:spPr/>
      <dgm:t>
        <a:bodyPr/>
        <a:lstStyle/>
        <a:p>
          <a:endParaRPr lang="sr-Latn-RS"/>
        </a:p>
      </dgm:t>
    </dgm:pt>
    <dgm:pt modelId="{A97EC061-45DF-4FE2-BA89-E1328FA545E4}" type="pres">
      <dgm:prSet presAssocID="{B0617D5A-542F-48F0-A618-DD97BBEC93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005618E-CEC5-4027-B98B-38593FAE3137}" type="pres">
      <dgm:prSet presAssocID="{B0617D5A-542F-48F0-A618-DD97BBEC9377}" presName="children" presStyleCnt="0"/>
      <dgm:spPr/>
    </dgm:pt>
    <dgm:pt modelId="{495051C1-B006-4332-8243-5507C69575FB}" type="pres">
      <dgm:prSet presAssocID="{B0617D5A-542F-48F0-A618-DD97BBEC9377}" presName="child1group" presStyleCnt="0"/>
      <dgm:spPr/>
    </dgm:pt>
    <dgm:pt modelId="{229C1DC6-63C6-4B6C-86D4-62F51A50CC10}" type="pres">
      <dgm:prSet presAssocID="{B0617D5A-542F-48F0-A618-DD97BBEC9377}" presName="child1" presStyleLbl="bgAcc1" presStyleIdx="0" presStyleCnt="4" custLinFactNeighborX="-19163" custLinFactNeighborY="24099"/>
      <dgm:spPr/>
    </dgm:pt>
    <dgm:pt modelId="{B4843004-C50F-4C92-942A-C4D85491D608}" type="pres">
      <dgm:prSet presAssocID="{B0617D5A-542F-48F0-A618-DD97BBEC9377}" presName="child1Text" presStyleLbl="bgAcc1" presStyleIdx="0" presStyleCnt="4">
        <dgm:presLayoutVars>
          <dgm:bulletEnabled val="1"/>
        </dgm:presLayoutVars>
      </dgm:prSet>
      <dgm:spPr/>
    </dgm:pt>
    <dgm:pt modelId="{07AF292E-BB70-4FD0-AFBE-3C985821EFE3}" type="pres">
      <dgm:prSet presAssocID="{B0617D5A-542F-48F0-A618-DD97BBEC9377}" presName="child2group" presStyleCnt="0"/>
      <dgm:spPr/>
    </dgm:pt>
    <dgm:pt modelId="{F5AC1A85-2BE8-4E12-8064-C522632D410C}" type="pres">
      <dgm:prSet presAssocID="{B0617D5A-542F-48F0-A618-DD97BBEC9377}" presName="child2" presStyleLbl="bgAcc1" presStyleIdx="1" presStyleCnt="4" custScaleX="117994" custLinFactNeighborX="19039" custLinFactNeighborY="12454"/>
      <dgm:spPr/>
    </dgm:pt>
    <dgm:pt modelId="{4EBAD8C3-628D-4156-8009-52EEDF55B2AC}" type="pres">
      <dgm:prSet presAssocID="{B0617D5A-542F-48F0-A618-DD97BBEC9377}" presName="child2Text" presStyleLbl="bgAcc1" presStyleIdx="1" presStyleCnt="4">
        <dgm:presLayoutVars>
          <dgm:bulletEnabled val="1"/>
        </dgm:presLayoutVars>
      </dgm:prSet>
      <dgm:spPr/>
    </dgm:pt>
    <dgm:pt modelId="{7E5369B6-795B-49A8-9B25-DE674421342B}" type="pres">
      <dgm:prSet presAssocID="{B0617D5A-542F-48F0-A618-DD97BBEC9377}" presName="child3group" presStyleCnt="0"/>
      <dgm:spPr/>
    </dgm:pt>
    <dgm:pt modelId="{B216E418-6982-43FD-A6C3-AB1851A82AAD}" type="pres">
      <dgm:prSet presAssocID="{B0617D5A-542F-48F0-A618-DD97BBEC9377}" presName="child3" presStyleLbl="bgAcc1" presStyleIdx="2" presStyleCnt="4" custLinFactNeighborX="25130" custLinFactNeighborY="-37009"/>
      <dgm:spPr/>
    </dgm:pt>
    <dgm:pt modelId="{940F617D-6556-4B2A-8FE7-E9AE1762D270}" type="pres">
      <dgm:prSet presAssocID="{B0617D5A-542F-48F0-A618-DD97BBEC9377}" presName="child3Text" presStyleLbl="bgAcc1" presStyleIdx="2" presStyleCnt="4">
        <dgm:presLayoutVars>
          <dgm:bulletEnabled val="1"/>
        </dgm:presLayoutVars>
      </dgm:prSet>
      <dgm:spPr/>
    </dgm:pt>
    <dgm:pt modelId="{13E9E0AA-DA0C-416C-BEC6-205AA8B2567E}" type="pres">
      <dgm:prSet presAssocID="{B0617D5A-542F-48F0-A618-DD97BBEC9377}" presName="child4group" presStyleCnt="0"/>
      <dgm:spPr/>
    </dgm:pt>
    <dgm:pt modelId="{A02745A8-9C55-4BE6-8506-EBDA4F7156C4}" type="pres">
      <dgm:prSet presAssocID="{B0617D5A-542F-48F0-A618-DD97BBEC9377}" presName="child4" presStyleLbl="bgAcc1" presStyleIdx="3" presStyleCnt="4" custScaleX="109926" custScaleY="107091" custLinFactNeighborX="-11673" custLinFactNeighborY="-35717"/>
      <dgm:spPr/>
    </dgm:pt>
    <dgm:pt modelId="{EBD6107A-9F38-4C16-90D8-88624C6F8143}" type="pres">
      <dgm:prSet presAssocID="{B0617D5A-542F-48F0-A618-DD97BBEC9377}" presName="child4Text" presStyleLbl="bgAcc1" presStyleIdx="3" presStyleCnt="4">
        <dgm:presLayoutVars>
          <dgm:bulletEnabled val="1"/>
        </dgm:presLayoutVars>
      </dgm:prSet>
      <dgm:spPr/>
    </dgm:pt>
    <dgm:pt modelId="{DC47D9B1-20B0-433B-B354-EFF2155EFBDA}" type="pres">
      <dgm:prSet presAssocID="{B0617D5A-542F-48F0-A618-DD97BBEC9377}" presName="childPlaceholder" presStyleCnt="0"/>
      <dgm:spPr/>
    </dgm:pt>
    <dgm:pt modelId="{75DC4A9E-9DB8-4BBE-9BBE-8C2178B51B34}" type="pres">
      <dgm:prSet presAssocID="{B0617D5A-542F-48F0-A618-DD97BBEC9377}" presName="circle" presStyleCnt="0"/>
      <dgm:spPr/>
    </dgm:pt>
    <dgm:pt modelId="{EFB3AE97-0117-4026-8C52-255829314EE6}" type="pres">
      <dgm:prSet presAssocID="{B0617D5A-542F-48F0-A618-DD97BBEC9377}" presName="quadrant1" presStyleLbl="node1" presStyleIdx="0" presStyleCnt="4" custLinFactNeighborX="-1438" custLinFactNeighborY="2128">
        <dgm:presLayoutVars>
          <dgm:chMax val="1"/>
          <dgm:bulletEnabled val="1"/>
        </dgm:presLayoutVars>
      </dgm:prSet>
      <dgm:spPr/>
    </dgm:pt>
    <dgm:pt modelId="{3B0E4536-059C-4CBD-9796-0CA1AE8F7700}" type="pres">
      <dgm:prSet presAssocID="{B0617D5A-542F-48F0-A618-DD97BBEC937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C7060A3-8454-47EC-976C-E29E982FD6CA}" type="pres">
      <dgm:prSet presAssocID="{B0617D5A-542F-48F0-A618-DD97BBEC9377}" presName="quadrant3" presStyleLbl="node1" presStyleIdx="2" presStyleCnt="4" custLinFactNeighborX="1026" custLinFactNeighborY="1026">
        <dgm:presLayoutVars>
          <dgm:chMax val="1"/>
          <dgm:bulletEnabled val="1"/>
        </dgm:presLayoutVars>
      </dgm:prSet>
      <dgm:spPr/>
    </dgm:pt>
    <dgm:pt modelId="{6861B26A-F515-4FE7-8F8F-9F7ACE3C2965}" type="pres">
      <dgm:prSet presAssocID="{B0617D5A-542F-48F0-A618-DD97BBEC9377}" presName="quadrant4" presStyleLbl="node1" presStyleIdx="3" presStyleCnt="4" custLinFactNeighborX="-3026" custLinFactNeighborY="-2309">
        <dgm:presLayoutVars>
          <dgm:chMax val="1"/>
          <dgm:bulletEnabled val="1"/>
        </dgm:presLayoutVars>
      </dgm:prSet>
      <dgm:spPr/>
    </dgm:pt>
    <dgm:pt modelId="{FC5D5896-8615-423B-84A2-11D08E332E84}" type="pres">
      <dgm:prSet presAssocID="{B0617D5A-542F-48F0-A618-DD97BBEC9377}" presName="quadrantPlaceholder" presStyleCnt="0"/>
      <dgm:spPr/>
    </dgm:pt>
    <dgm:pt modelId="{6D116900-3327-468E-8EB7-223EB543C39F}" type="pres">
      <dgm:prSet presAssocID="{B0617D5A-542F-48F0-A618-DD97BBEC9377}" presName="center1" presStyleLbl="fgShp" presStyleIdx="0" presStyleCnt="2"/>
      <dgm:spPr/>
    </dgm:pt>
    <dgm:pt modelId="{6E3E5986-C51C-4C06-A95C-2B1DF1BAC9C0}" type="pres">
      <dgm:prSet presAssocID="{B0617D5A-542F-48F0-A618-DD97BBEC9377}" presName="center2" presStyleLbl="fgShp" presStyleIdx="1" presStyleCnt="2"/>
      <dgm:spPr/>
    </dgm:pt>
  </dgm:ptLst>
  <dgm:cxnLst>
    <dgm:cxn modelId="{0CADF101-CB9F-4283-AB37-7249BF49E3E5}" srcId="{CF435E1E-E461-4C7E-9668-467AA1C5A0EB}" destId="{12D58111-D939-4F9A-92D1-919BAB7ED72A}" srcOrd="1" destOrd="0" parTransId="{0B7BDB40-FA59-4F4F-80B8-A0B5C24C32F9}" sibTransId="{76137D49-5027-440C-B2F6-2E810AAAEE56}"/>
    <dgm:cxn modelId="{5FCF9E11-DA93-4E53-A6F5-D3929F3130C9}" srcId="{2E14975B-D038-451D-81DF-076AD9A55A4B}" destId="{E4D51330-5DE4-433A-87AD-366636B8C7E9}" srcOrd="0" destOrd="0" parTransId="{8AF4F7EB-1908-4FA4-B141-E256B65D3B2C}" sibTransId="{237090CD-20C0-433F-89BE-DCEBD5780548}"/>
    <dgm:cxn modelId="{8282C514-112F-4054-AD35-71B560C0A840}" type="presOf" srcId="{E4D51330-5DE4-433A-87AD-366636B8C7E9}" destId="{229C1DC6-63C6-4B6C-86D4-62F51A50CC10}" srcOrd="0" destOrd="0" presId="urn:microsoft.com/office/officeart/2005/8/layout/cycle4"/>
    <dgm:cxn modelId="{A64E381C-4E84-4AB8-BF88-C4090FC63362}" type="presOf" srcId="{12D58111-D939-4F9A-92D1-919BAB7ED72A}" destId="{A02745A8-9C55-4BE6-8506-EBDA4F7156C4}" srcOrd="0" destOrd="1" presId="urn:microsoft.com/office/officeart/2005/8/layout/cycle4"/>
    <dgm:cxn modelId="{8E11EE2A-3609-4A8E-958F-8369C09F28D7}" type="presOf" srcId="{2E14975B-D038-451D-81DF-076AD9A55A4B}" destId="{EFB3AE97-0117-4026-8C52-255829314EE6}" srcOrd="0" destOrd="0" presId="urn:microsoft.com/office/officeart/2005/8/layout/cycle4"/>
    <dgm:cxn modelId="{4CDA382C-1BF2-41A3-8130-B627069C425A}" srcId="{B363C1C5-0117-465D-80E3-DA79D2C36C7A}" destId="{134BE7CE-6B6C-4143-9579-8D61E01EFF84}" srcOrd="0" destOrd="0" parTransId="{59BB099A-7A08-4F1A-A187-CB3083754441}" sibTransId="{76043519-0ACE-4228-AAEF-7C04B1252299}"/>
    <dgm:cxn modelId="{7DB22A30-D57B-4A99-BB17-FC3F433EA59D}" type="presOf" srcId="{972F426A-4CD7-4216-A258-5F323C677F34}" destId="{A02745A8-9C55-4BE6-8506-EBDA4F7156C4}" srcOrd="0" destOrd="2" presId="urn:microsoft.com/office/officeart/2005/8/layout/cycle4"/>
    <dgm:cxn modelId="{F9572B31-B672-4A1A-A429-A5201DC4ABF7}" type="presOf" srcId="{C1734CE5-AF62-4064-98ED-199FBDC4066B}" destId="{B216E418-6982-43FD-A6C3-AB1851A82AAD}" srcOrd="0" destOrd="0" presId="urn:microsoft.com/office/officeart/2005/8/layout/cycle4"/>
    <dgm:cxn modelId="{44BB6B41-92AC-4409-BDB9-8EFB58EAB1EE}" srcId="{1C7DDEB8-96C0-4EAA-8505-9AB0CE17F054}" destId="{C1734CE5-AF62-4064-98ED-199FBDC4066B}" srcOrd="0" destOrd="0" parTransId="{4AAE8CC8-419C-42E0-A2C2-EB5618BBADF0}" sibTransId="{812C5471-049C-47DD-A036-55840A62851A}"/>
    <dgm:cxn modelId="{01EEC069-934F-4421-892F-331DB1051E75}" srcId="{CF435E1E-E461-4C7E-9668-467AA1C5A0EB}" destId="{F330A192-B9B7-4D19-A2A6-AEE36CE16346}" srcOrd="0" destOrd="0" parTransId="{C306A98B-7DE4-40CE-BA78-4AC9703E99F9}" sibTransId="{0D0EC821-27E7-4F7D-B946-6C5F2AC0ED79}"/>
    <dgm:cxn modelId="{6F0CA26F-1D01-4BB5-B1E8-503923307933}" type="presOf" srcId="{1C7DDEB8-96C0-4EAA-8505-9AB0CE17F054}" destId="{EC7060A3-8454-47EC-976C-E29E982FD6CA}" srcOrd="0" destOrd="0" presId="urn:microsoft.com/office/officeart/2005/8/layout/cycle4"/>
    <dgm:cxn modelId="{DAF3B055-A84F-4BDD-BD23-37EB230D36F8}" type="presOf" srcId="{E4D51330-5DE4-433A-87AD-366636B8C7E9}" destId="{B4843004-C50F-4C92-942A-C4D85491D608}" srcOrd="1" destOrd="0" presId="urn:microsoft.com/office/officeart/2005/8/layout/cycle4"/>
    <dgm:cxn modelId="{C9987056-BEE9-40CD-BEAC-5A8582262529}" srcId="{B0617D5A-542F-48F0-A618-DD97BBEC9377}" destId="{1C7DDEB8-96C0-4EAA-8505-9AB0CE17F054}" srcOrd="2" destOrd="0" parTransId="{234FBEFF-AAA3-4048-B697-E7233555B595}" sibTransId="{D89F137C-549C-419E-91B6-EE67815B70A9}"/>
    <dgm:cxn modelId="{700DD283-6344-4E11-A42A-E51A750C3927}" type="presOf" srcId="{CF435E1E-E461-4C7E-9668-467AA1C5A0EB}" destId="{6861B26A-F515-4FE7-8F8F-9F7ACE3C2965}" srcOrd="0" destOrd="0" presId="urn:microsoft.com/office/officeart/2005/8/layout/cycle4"/>
    <dgm:cxn modelId="{0A304288-73FB-4442-A992-7433613D7DBC}" srcId="{B0617D5A-542F-48F0-A618-DD97BBEC9377}" destId="{2E14975B-D038-451D-81DF-076AD9A55A4B}" srcOrd="0" destOrd="0" parTransId="{F9A7A66F-1AA5-45D7-B15C-89609175E9F6}" sibTransId="{54383A5E-9F84-4AC3-BBBA-F8BCC688D884}"/>
    <dgm:cxn modelId="{44CCFE8F-2F83-40A8-844E-DFB0CB0C14D9}" type="presOf" srcId="{B0617D5A-542F-48F0-A618-DD97BBEC9377}" destId="{A97EC061-45DF-4FE2-BA89-E1328FA545E4}" srcOrd="0" destOrd="0" presId="urn:microsoft.com/office/officeart/2005/8/layout/cycle4"/>
    <dgm:cxn modelId="{0BA77A90-0D6A-43D9-A7FE-FE3D91915E79}" type="presOf" srcId="{134BE7CE-6B6C-4143-9579-8D61E01EFF84}" destId="{4EBAD8C3-628D-4156-8009-52EEDF55B2AC}" srcOrd="1" destOrd="0" presId="urn:microsoft.com/office/officeart/2005/8/layout/cycle4"/>
    <dgm:cxn modelId="{4C0ED2A4-523F-4E8F-99F1-55CA04BF6ACE}" srcId="{B0617D5A-542F-48F0-A618-DD97BBEC9377}" destId="{CF435E1E-E461-4C7E-9668-467AA1C5A0EB}" srcOrd="3" destOrd="0" parTransId="{CD42EF44-5F2C-4FAB-A443-EB7289F49F29}" sibTransId="{3A99522A-6C76-41E5-B43C-00798798A837}"/>
    <dgm:cxn modelId="{B52CE5A8-CC6F-4B2D-95FF-7F95368A5DB9}" type="presOf" srcId="{B363C1C5-0117-465D-80E3-DA79D2C36C7A}" destId="{3B0E4536-059C-4CBD-9796-0CA1AE8F7700}" srcOrd="0" destOrd="0" presId="urn:microsoft.com/office/officeart/2005/8/layout/cycle4"/>
    <dgm:cxn modelId="{28B5EFA8-A226-498E-94D1-3CA2D184BE94}" type="presOf" srcId="{12D58111-D939-4F9A-92D1-919BAB7ED72A}" destId="{EBD6107A-9F38-4C16-90D8-88624C6F8143}" srcOrd="1" destOrd="1" presId="urn:microsoft.com/office/officeart/2005/8/layout/cycle4"/>
    <dgm:cxn modelId="{7851E0B9-4DC8-42F5-B243-283213F7BF42}" srcId="{B0617D5A-542F-48F0-A618-DD97BBEC9377}" destId="{B363C1C5-0117-465D-80E3-DA79D2C36C7A}" srcOrd="1" destOrd="0" parTransId="{3E266192-42B0-4201-8744-DC008828A63F}" sibTransId="{B7C5796D-D0B1-4473-876E-C02610FB8F14}"/>
    <dgm:cxn modelId="{16E79EBC-CDF1-4F7A-A3B7-908D63B8253A}" type="presOf" srcId="{972F426A-4CD7-4216-A258-5F323C677F34}" destId="{EBD6107A-9F38-4C16-90D8-88624C6F8143}" srcOrd="1" destOrd="2" presId="urn:microsoft.com/office/officeart/2005/8/layout/cycle4"/>
    <dgm:cxn modelId="{CE8E5AC1-9B47-49F4-8143-0A80A0D4F2D6}" srcId="{CF435E1E-E461-4C7E-9668-467AA1C5A0EB}" destId="{972F426A-4CD7-4216-A258-5F323C677F34}" srcOrd="2" destOrd="0" parTransId="{A52C3982-F5B4-4C21-B96B-E9074CC7FC01}" sibTransId="{6C1DAC7A-37CF-4650-B9D7-8DAC4A19C135}"/>
    <dgm:cxn modelId="{3FB015DF-565A-4D80-A7FC-B950853CC0F7}" type="presOf" srcId="{134BE7CE-6B6C-4143-9579-8D61E01EFF84}" destId="{F5AC1A85-2BE8-4E12-8064-C522632D410C}" srcOrd="0" destOrd="0" presId="urn:microsoft.com/office/officeart/2005/8/layout/cycle4"/>
    <dgm:cxn modelId="{0AD171E6-D5B0-4A10-853A-792FFDAA5A75}" type="presOf" srcId="{F330A192-B9B7-4D19-A2A6-AEE36CE16346}" destId="{A02745A8-9C55-4BE6-8506-EBDA4F7156C4}" srcOrd="0" destOrd="0" presId="urn:microsoft.com/office/officeart/2005/8/layout/cycle4"/>
    <dgm:cxn modelId="{72EC55F6-DF34-4778-AB95-EF7D13CEFF95}" type="presOf" srcId="{C1734CE5-AF62-4064-98ED-199FBDC4066B}" destId="{940F617D-6556-4B2A-8FE7-E9AE1762D270}" srcOrd="1" destOrd="0" presId="urn:microsoft.com/office/officeart/2005/8/layout/cycle4"/>
    <dgm:cxn modelId="{FC85D8FC-4BDE-42AB-8BBA-5608CAA5A433}" type="presOf" srcId="{F330A192-B9B7-4D19-A2A6-AEE36CE16346}" destId="{EBD6107A-9F38-4C16-90D8-88624C6F8143}" srcOrd="1" destOrd="0" presId="urn:microsoft.com/office/officeart/2005/8/layout/cycle4"/>
    <dgm:cxn modelId="{4CDD1F57-BF3D-4867-8122-7FB079F50739}" type="presParOf" srcId="{A97EC061-45DF-4FE2-BA89-E1328FA545E4}" destId="{F005618E-CEC5-4027-B98B-38593FAE3137}" srcOrd="0" destOrd="0" presId="urn:microsoft.com/office/officeart/2005/8/layout/cycle4"/>
    <dgm:cxn modelId="{E22EA9B1-A137-4820-A359-43EEB3DC624C}" type="presParOf" srcId="{F005618E-CEC5-4027-B98B-38593FAE3137}" destId="{495051C1-B006-4332-8243-5507C69575FB}" srcOrd="0" destOrd="0" presId="urn:microsoft.com/office/officeart/2005/8/layout/cycle4"/>
    <dgm:cxn modelId="{0EA26821-B0D9-4327-B7C6-5950038A2180}" type="presParOf" srcId="{495051C1-B006-4332-8243-5507C69575FB}" destId="{229C1DC6-63C6-4B6C-86D4-62F51A50CC10}" srcOrd="0" destOrd="0" presId="urn:microsoft.com/office/officeart/2005/8/layout/cycle4"/>
    <dgm:cxn modelId="{BA0B18C4-32C5-4FAF-971B-F8ED2859BEDF}" type="presParOf" srcId="{495051C1-B006-4332-8243-5507C69575FB}" destId="{B4843004-C50F-4C92-942A-C4D85491D608}" srcOrd="1" destOrd="0" presId="urn:microsoft.com/office/officeart/2005/8/layout/cycle4"/>
    <dgm:cxn modelId="{47E1323A-5CE9-499D-9713-4C7F59187F81}" type="presParOf" srcId="{F005618E-CEC5-4027-B98B-38593FAE3137}" destId="{07AF292E-BB70-4FD0-AFBE-3C985821EFE3}" srcOrd="1" destOrd="0" presId="urn:microsoft.com/office/officeart/2005/8/layout/cycle4"/>
    <dgm:cxn modelId="{0EF6DA6C-750B-4B32-8089-C2588FE05BD9}" type="presParOf" srcId="{07AF292E-BB70-4FD0-AFBE-3C985821EFE3}" destId="{F5AC1A85-2BE8-4E12-8064-C522632D410C}" srcOrd="0" destOrd="0" presId="urn:microsoft.com/office/officeart/2005/8/layout/cycle4"/>
    <dgm:cxn modelId="{A80ADBE2-0367-4EE7-9789-4F8169D2C7BA}" type="presParOf" srcId="{07AF292E-BB70-4FD0-AFBE-3C985821EFE3}" destId="{4EBAD8C3-628D-4156-8009-52EEDF55B2AC}" srcOrd="1" destOrd="0" presId="urn:microsoft.com/office/officeart/2005/8/layout/cycle4"/>
    <dgm:cxn modelId="{CCD474C6-4A7D-4CCD-981C-103CD5BDDA1F}" type="presParOf" srcId="{F005618E-CEC5-4027-B98B-38593FAE3137}" destId="{7E5369B6-795B-49A8-9B25-DE674421342B}" srcOrd="2" destOrd="0" presId="urn:microsoft.com/office/officeart/2005/8/layout/cycle4"/>
    <dgm:cxn modelId="{67AB8820-62D7-4F4B-B83D-6F4385C811A7}" type="presParOf" srcId="{7E5369B6-795B-49A8-9B25-DE674421342B}" destId="{B216E418-6982-43FD-A6C3-AB1851A82AAD}" srcOrd="0" destOrd="0" presId="urn:microsoft.com/office/officeart/2005/8/layout/cycle4"/>
    <dgm:cxn modelId="{1931D5F2-67A2-4769-8561-B1F75B8F4EBB}" type="presParOf" srcId="{7E5369B6-795B-49A8-9B25-DE674421342B}" destId="{940F617D-6556-4B2A-8FE7-E9AE1762D270}" srcOrd="1" destOrd="0" presId="urn:microsoft.com/office/officeart/2005/8/layout/cycle4"/>
    <dgm:cxn modelId="{1DCFB919-BEAD-4451-94E8-3C1C3D6EFCCA}" type="presParOf" srcId="{F005618E-CEC5-4027-B98B-38593FAE3137}" destId="{13E9E0AA-DA0C-416C-BEC6-205AA8B2567E}" srcOrd="3" destOrd="0" presId="urn:microsoft.com/office/officeart/2005/8/layout/cycle4"/>
    <dgm:cxn modelId="{094CD9FE-2ADA-4C0E-B409-D99349980B29}" type="presParOf" srcId="{13E9E0AA-DA0C-416C-BEC6-205AA8B2567E}" destId="{A02745A8-9C55-4BE6-8506-EBDA4F7156C4}" srcOrd="0" destOrd="0" presId="urn:microsoft.com/office/officeart/2005/8/layout/cycle4"/>
    <dgm:cxn modelId="{956ABD21-E110-4C6B-820F-17894E07E165}" type="presParOf" srcId="{13E9E0AA-DA0C-416C-BEC6-205AA8B2567E}" destId="{EBD6107A-9F38-4C16-90D8-88624C6F8143}" srcOrd="1" destOrd="0" presId="urn:microsoft.com/office/officeart/2005/8/layout/cycle4"/>
    <dgm:cxn modelId="{2C1A8C30-95E7-4159-BBD8-6D8DED8CFFAA}" type="presParOf" srcId="{F005618E-CEC5-4027-B98B-38593FAE3137}" destId="{DC47D9B1-20B0-433B-B354-EFF2155EFBDA}" srcOrd="4" destOrd="0" presId="urn:microsoft.com/office/officeart/2005/8/layout/cycle4"/>
    <dgm:cxn modelId="{DE6F1FAB-AE84-4A13-85A4-73F524E9A73F}" type="presParOf" srcId="{A97EC061-45DF-4FE2-BA89-E1328FA545E4}" destId="{75DC4A9E-9DB8-4BBE-9BBE-8C2178B51B34}" srcOrd="1" destOrd="0" presId="urn:microsoft.com/office/officeart/2005/8/layout/cycle4"/>
    <dgm:cxn modelId="{F5808D84-66D4-46B4-A310-D9A13074182D}" type="presParOf" srcId="{75DC4A9E-9DB8-4BBE-9BBE-8C2178B51B34}" destId="{EFB3AE97-0117-4026-8C52-255829314EE6}" srcOrd="0" destOrd="0" presId="urn:microsoft.com/office/officeart/2005/8/layout/cycle4"/>
    <dgm:cxn modelId="{BB47F70C-FABC-4836-83FC-96FFAA767A4B}" type="presParOf" srcId="{75DC4A9E-9DB8-4BBE-9BBE-8C2178B51B34}" destId="{3B0E4536-059C-4CBD-9796-0CA1AE8F7700}" srcOrd="1" destOrd="0" presId="urn:microsoft.com/office/officeart/2005/8/layout/cycle4"/>
    <dgm:cxn modelId="{CF4183D5-68D4-432B-BD94-21FD01D3A6F2}" type="presParOf" srcId="{75DC4A9E-9DB8-4BBE-9BBE-8C2178B51B34}" destId="{EC7060A3-8454-47EC-976C-E29E982FD6CA}" srcOrd="2" destOrd="0" presId="urn:microsoft.com/office/officeart/2005/8/layout/cycle4"/>
    <dgm:cxn modelId="{709A3176-5F08-4A57-9168-0529C0C21FD9}" type="presParOf" srcId="{75DC4A9E-9DB8-4BBE-9BBE-8C2178B51B34}" destId="{6861B26A-F515-4FE7-8F8F-9F7ACE3C2965}" srcOrd="3" destOrd="0" presId="urn:microsoft.com/office/officeart/2005/8/layout/cycle4"/>
    <dgm:cxn modelId="{D62979E0-B5AA-4E5F-925C-B37A1643940D}" type="presParOf" srcId="{75DC4A9E-9DB8-4BBE-9BBE-8C2178B51B34}" destId="{FC5D5896-8615-423B-84A2-11D08E332E84}" srcOrd="4" destOrd="0" presId="urn:microsoft.com/office/officeart/2005/8/layout/cycle4"/>
    <dgm:cxn modelId="{883BAAB1-8C1B-40EA-A445-21FE5EF8639E}" type="presParOf" srcId="{A97EC061-45DF-4FE2-BA89-E1328FA545E4}" destId="{6D116900-3327-468E-8EB7-223EB543C39F}" srcOrd="2" destOrd="0" presId="urn:microsoft.com/office/officeart/2005/8/layout/cycle4"/>
    <dgm:cxn modelId="{D581EF46-7373-44E0-9A8C-B5BAD8EC72B1}" type="presParOf" srcId="{A97EC061-45DF-4FE2-BA89-E1328FA545E4}" destId="{6E3E5986-C51C-4C06-A95C-2B1DF1BAC9C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6E418-6982-43FD-A6C3-AB1851A82AAD}">
      <dsp:nvSpPr>
        <dsp:cNvPr id="0" name=""/>
        <dsp:cNvSpPr/>
      </dsp:nvSpPr>
      <dsp:spPr>
        <a:xfrm>
          <a:off x="4538464" y="2624666"/>
          <a:ext cx="2319535" cy="150253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FD4FB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200" kern="1200" dirty="0"/>
            <a:t>PRATITE SVOJ PLAN KORAK PO KORAK
POSMATRAJTE I BELEŽITE ČINJENICE</a:t>
          </a:r>
          <a:endParaRPr lang="en-US" sz="1200" kern="1200" dirty="0"/>
        </a:p>
      </dsp:txBody>
      <dsp:txXfrm>
        <a:off x="5267331" y="3033305"/>
        <a:ext cx="1557662" cy="1060887"/>
      </dsp:txXfrm>
    </dsp:sp>
    <dsp:sp modelId="{A02745A8-9C55-4BE6-8506-EBDA4F7156C4}">
      <dsp:nvSpPr>
        <dsp:cNvPr id="0" name=""/>
        <dsp:cNvSpPr/>
      </dsp:nvSpPr>
      <dsp:spPr>
        <a:xfrm>
          <a:off x="0" y="2590806"/>
          <a:ext cx="2549772" cy="1609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200" kern="1200" dirty="0"/>
            <a:t>ANALIZA PODATAKA: Šta se može naučiti? Šta je pošlo naopako?</a:t>
          </a:r>
          <a:endParaRPr lang="en-US" sz="1200" kern="1200" dirty="0"/>
        </a:p>
      </dsp:txBody>
      <dsp:txXfrm>
        <a:off x="35346" y="3028422"/>
        <a:ext cx="1714148" cy="1136116"/>
      </dsp:txXfrm>
    </dsp:sp>
    <dsp:sp modelId="{F5AC1A85-2BE8-4E12-8064-C522632D410C}">
      <dsp:nvSpPr>
        <dsp:cNvPr id="0" name=""/>
        <dsp:cNvSpPr/>
      </dsp:nvSpPr>
      <dsp:spPr>
        <a:xfrm>
          <a:off x="4121087" y="174981"/>
          <a:ext cx="2736912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200" kern="1200" dirty="0"/>
            <a:t>PRONAĐITE STRATEGIJU
Cilj
PITANJA I PREDVIĐANJA
KO, ŠTA, GDE, KADA, KAKO</a:t>
          </a:r>
          <a:endParaRPr lang="en-US" sz="1200" kern="1200" dirty="0"/>
        </a:p>
      </dsp:txBody>
      <dsp:txXfrm>
        <a:off x="4975167" y="207987"/>
        <a:ext cx="1849826" cy="1060887"/>
      </dsp:txXfrm>
    </dsp:sp>
    <dsp:sp modelId="{229C1DC6-63C6-4B6C-86D4-62F51A50CC10}">
      <dsp:nvSpPr>
        <dsp:cNvPr id="0" name=""/>
        <dsp:cNvSpPr/>
      </dsp:nvSpPr>
      <dsp:spPr>
        <a:xfrm>
          <a:off x="0" y="349951"/>
          <a:ext cx="2319535" cy="1502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C7BD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200" kern="1200" dirty="0"/>
            <a:t>UČINITE PROMENE KOJE TREBA DA POBOLJŠATE SVOJ PROIZVOD. Možda će biti potrebno ponovo razmotriti ceo proces.</a:t>
          </a:r>
          <a:endParaRPr lang="en-US" sz="1200" kern="1200" dirty="0"/>
        </a:p>
      </dsp:txBody>
      <dsp:txXfrm>
        <a:off x="33006" y="382957"/>
        <a:ext cx="1557662" cy="1060887"/>
      </dsp:txXfrm>
    </dsp:sp>
    <dsp:sp modelId="{EFB3AE97-0117-4026-8C52-255829314EE6}">
      <dsp:nvSpPr>
        <dsp:cNvPr id="0" name=""/>
        <dsp:cNvSpPr/>
      </dsp:nvSpPr>
      <dsp:spPr>
        <a:xfrm>
          <a:off x="1319694" y="325395"/>
          <a:ext cx="2033115" cy="2033115"/>
        </a:xfrm>
        <a:prstGeom prst="pieWedge">
          <a:avLst/>
        </a:prstGeom>
        <a:solidFill>
          <a:srgbClr val="AC7B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  <a:latin typeface="Arial Black" pitchFamily="34" charset="0"/>
            </a:rPr>
            <a:t>ACT</a:t>
          </a:r>
        </a:p>
      </dsp:txBody>
      <dsp:txXfrm>
        <a:off x="1915180" y="920881"/>
        <a:ext cx="1437629" cy="1437629"/>
      </dsp:txXfrm>
    </dsp:sp>
    <dsp:sp modelId="{3B0E4536-059C-4CBD-9796-0CA1AE8F7700}">
      <dsp:nvSpPr>
        <dsp:cNvPr id="0" name=""/>
        <dsp:cNvSpPr/>
      </dsp:nvSpPr>
      <dsp:spPr>
        <a:xfrm rot="5400000">
          <a:off x="3475954" y="282130"/>
          <a:ext cx="2033115" cy="2033115"/>
        </a:xfrm>
        <a:prstGeom prst="pieWedge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PLAN</a:t>
          </a:r>
        </a:p>
      </dsp:txBody>
      <dsp:txXfrm rot="-5400000">
        <a:off x="3475954" y="877616"/>
        <a:ext cx="1437629" cy="1437629"/>
      </dsp:txXfrm>
    </dsp:sp>
    <dsp:sp modelId="{EC7060A3-8454-47EC-976C-E29E982FD6CA}">
      <dsp:nvSpPr>
        <dsp:cNvPr id="0" name=""/>
        <dsp:cNvSpPr/>
      </dsp:nvSpPr>
      <dsp:spPr>
        <a:xfrm rot="10800000">
          <a:off x="3496813" y="2430013"/>
          <a:ext cx="2033115" cy="2033115"/>
        </a:xfrm>
        <a:prstGeom prst="pieWedge">
          <a:avLst/>
        </a:prstGeom>
        <a:solidFill>
          <a:srgbClr val="FD4FB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  <a:latin typeface="Arial Black" pitchFamily="34" charset="0"/>
            </a:rPr>
            <a:t>DO</a:t>
          </a:r>
        </a:p>
      </dsp:txBody>
      <dsp:txXfrm rot="10800000">
        <a:off x="3496813" y="2430013"/>
        <a:ext cx="1437629" cy="1437629"/>
      </dsp:txXfrm>
    </dsp:sp>
    <dsp:sp modelId="{6861B26A-F515-4FE7-8F8F-9F7ACE3C2965}">
      <dsp:nvSpPr>
        <dsp:cNvPr id="0" name=""/>
        <dsp:cNvSpPr/>
      </dsp:nvSpPr>
      <dsp:spPr>
        <a:xfrm rot="16200000">
          <a:off x="1287408" y="2362209"/>
          <a:ext cx="2033115" cy="2033115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7030A0"/>
              </a:solidFill>
              <a:latin typeface="Arial Black" pitchFamily="34" charset="0"/>
            </a:rPr>
            <a:t>CHECK</a:t>
          </a:r>
        </a:p>
      </dsp:txBody>
      <dsp:txXfrm rot="5400000">
        <a:off x="1882894" y="2362209"/>
        <a:ext cx="1437629" cy="1437629"/>
      </dsp:txXfrm>
    </dsp:sp>
    <dsp:sp modelId="{6D116900-3327-468E-8EB7-223EB543C39F}">
      <dsp:nvSpPr>
        <dsp:cNvPr id="0" name=""/>
        <dsp:cNvSpPr/>
      </dsp:nvSpPr>
      <dsp:spPr>
        <a:xfrm>
          <a:off x="3078017" y="1939612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E5986-C51C-4C06-A95C-2B1DF1BAC9C0}">
      <dsp:nvSpPr>
        <dsp:cNvPr id="0" name=""/>
        <dsp:cNvSpPr/>
      </dsp:nvSpPr>
      <dsp:spPr>
        <a:xfrm rot="10800000">
          <a:off x="3078017" y="2174383"/>
          <a:ext cx="701964" cy="61040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949C-4F46-5D90-5ABE-AF4C510D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8EEB9-F332-D4E8-B5C3-A2AFBA06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FFA9C8-F09D-A28F-9C27-39DE96B06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A34ED-F807-69A6-B809-290556F5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1311A9-C716-6E77-38A6-6B4607B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311710-0BA5-43ED-E520-140C4393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27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98DEF-8D49-64FE-AD97-F9DAB886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83FD55-70C7-37CE-A9EE-C00BA6BEC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179A84-AF48-9AB3-BE3D-C61D52B8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7E4B88-F373-6772-58DC-B90ECC70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23332D-2B61-AFD0-82F4-3C5DF7F4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561B29-4152-6C4C-BF3C-129026AD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56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5ADE-D4FB-22CC-5459-277BE014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FF21D0-2A18-E3EB-0A76-B65187D13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FD11E8-3766-2680-D123-5E992720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FD317B-C31E-C7A9-1B51-1616E411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9C48F9-66A3-7A81-50B4-A080DBC5D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06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14731-BB8D-76EA-A465-54138A92C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D7D4A6-775F-7462-C60D-FC5E22CF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B7DA30-2844-58DF-D43A-2AFD89C3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10C38-1017-0F07-E4A5-8013C7F6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EC7C5-35E1-F85E-7C9D-EAF37F61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0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68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F5AE-94F6-0A8E-1098-BBE2B575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3BAF39-B422-6C6D-F3BC-341E345A5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7AE6-C409-A4E0-701B-9529BABD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F42CCA-8053-EAE2-F185-A5C98BA3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488673-3D20-0B87-59E4-CD7699E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8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1D46E-814A-CA9B-E75E-03D1D754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388A1-EDB0-6F1D-3CDE-3CC7E9A2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E9B0-787E-E01B-3784-78FDB2FB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4D22E-0DE5-C184-4C77-934A7420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8FD6-54BB-BAC3-7587-631E2501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24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35497-B649-C263-4548-F3BD3307E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FB067-4AF0-0E66-338A-19502E772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BC3FEF-8000-B4D5-8415-0AF23E5A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13E0C-F115-B738-BDC7-AA8D17CA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5AA749-E46E-E7C2-92D7-5DF988B9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C34A-3133-B72E-3BEA-4ACE8BAD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EA8966-14BB-564B-B172-19629B42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1C84-988F-F505-FFF8-A9679465E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2A31E-E2C7-CE8F-8AE3-04F668EA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A95A6-C1AA-3800-89AF-8542FBFA4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A32347-9F9C-E4D7-FBB4-DCC460B6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0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DE2DA-118B-C085-C220-8E8DA98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6A4FF-1812-787E-E163-77CFE2C48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0F8D66-709F-0F95-2CCA-B3718794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BAF0B3-FF54-5AF5-C61B-7A2918A31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A7BEEF-1CB2-E9F0-295C-F199CC162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FB6C01-62E4-8DAF-8FA3-62A37AEF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1C532F-995D-F4D8-C216-E9DDD890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6183D0-87E6-5F2E-BBE5-23D0E3E2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22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27361-5590-A868-A5D4-0EDC0867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F945BD4-8740-2B04-08BA-031623F5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4857B-70CC-9BE6-C8CA-0F8DFDCB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A2AF0D-DAC3-A557-0AB9-32B33D0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3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EA0526-4E13-E717-DCAE-122FFFB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F842825-A9C2-4EA9-BF47-82B8CF6EE03D}" type="datetimeFigureOut">
              <a:rPr lang="es-ES" smtClean="0"/>
              <a:pPr/>
              <a:t>10/02/2023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AF9DE4-D424-AF6F-B89E-52FA4D7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13C906-1CB1-B2F0-A160-B16313F8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41F86F67-0930-4A35-BF78-359D40B9739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76800" y="723900"/>
            <a:ext cx="8039099" cy="4524374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A1D8B407-8154-4207-9D76-D7D32F343DBD}"/>
              </a:ext>
            </a:extLst>
          </p:cNvPr>
          <p:cNvSpPr txBox="1"/>
          <p:nvPr userDrawn="1"/>
        </p:nvSpPr>
        <p:spPr>
          <a:xfrm>
            <a:off x="8881981" y="4530662"/>
            <a:ext cx="209359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dirty="0">
                <a:solidFill>
                  <a:schemeClr val="tx1"/>
                </a:solidFill>
                <a:latin typeface="Microsoft Sans Serif"/>
                <a:cs typeface="Microsoft Sans Serif"/>
              </a:rPr>
              <a:t>wideproject.eu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0E2F-D880-4F44-863E-0C734D2131D9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013A6DBC-26EC-46F6-B6F0-0DDFF7CDE3AE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pic>
        <p:nvPicPr>
          <p:cNvPr id="18" name="object 3">
            <a:extLst>
              <a:ext uri="{FF2B5EF4-FFF2-40B4-BE49-F238E27FC236}">
                <a16:creationId xmlns:a16="http://schemas.microsoft.com/office/drawing/2014/main" id="{ECB9054D-8537-4245-AB54-935090E7570B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10B51AD7-F401-4125-9CCA-E919AE06C74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20" name="object 5">
            <a:extLst>
              <a:ext uri="{FF2B5EF4-FFF2-40B4-BE49-F238E27FC236}">
                <a16:creationId xmlns:a16="http://schemas.microsoft.com/office/drawing/2014/main" id="{12F486B3-0611-400E-BD65-463E6BED1CE9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4D5EDC-7551-4A38-9D41-D9849097276F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556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6">
            <a:extLst>
              <a:ext uri="{FF2B5EF4-FFF2-40B4-BE49-F238E27FC236}">
                <a16:creationId xmlns:a16="http://schemas.microsoft.com/office/drawing/2014/main" id="{25FA1104-3B81-4779-1C54-FECA8BEF2325}"/>
              </a:ext>
            </a:extLst>
          </p:cNvPr>
          <p:cNvSpPr/>
          <p:nvPr userDrawn="1"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AB79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F5BB24D3-8CC1-1D71-245A-6C6AB9BC5D4D}"/>
              </a:ext>
            </a:extLst>
          </p:cNvPr>
          <p:cNvPicPr/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57881" y="9265523"/>
            <a:ext cx="3152774" cy="666749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FF140756-2FE5-8981-78F7-8392FC0935A5}"/>
              </a:ext>
            </a:extLst>
          </p:cNvPr>
          <p:cNvPicPr/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325600" y="190500"/>
            <a:ext cx="3789133" cy="219486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F6D73-3880-2C77-1E58-189C9CD0B96D}"/>
              </a:ext>
            </a:extLst>
          </p:cNvPr>
          <p:cNvSpPr txBox="1"/>
          <p:nvPr userDrawn="1"/>
        </p:nvSpPr>
        <p:spPr>
          <a:xfrm>
            <a:off x="4343400" y="9334500"/>
            <a:ext cx="12801600" cy="50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just">
              <a:lnSpc>
                <a:spcPts val="1614"/>
              </a:lnSpc>
            </a:pPr>
            <a:r>
              <a:rPr lang="en-US" sz="1600" spc="10" dirty="0">
                <a:latin typeface="+mj-lt"/>
              </a:rPr>
              <a:t>"The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European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support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production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this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publication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does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not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constitute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endorsement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contents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11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reflects</a:t>
            </a:r>
            <a:r>
              <a:rPr lang="en-US" sz="1600" spc="105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 views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only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authors,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Commission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cannot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held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responsible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for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any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use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which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may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be</a:t>
            </a:r>
            <a:r>
              <a:rPr lang="en-US" sz="1600" spc="210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made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of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the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information</a:t>
            </a:r>
            <a:r>
              <a:rPr lang="en-US" sz="1600" spc="204" dirty="0">
                <a:latin typeface="+mj-lt"/>
              </a:rPr>
              <a:t> </a:t>
            </a:r>
            <a:r>
              <a:rPr lang="en-US" sz="1600" spc="10" dirty="0">
                <a:latin typeface="+mj-lt"/>
              </a:rPr>
              <a:t>contained </a:t>
            </a:r>
            <a:r>
              <a:rPr lang="en-US" sz="1600" spc="-360" dirty="0">
                <a:latin typeface="+mj-lt"/>
              </a:rPr>
              <a:t> </a:t>
            </a:r>
            <a:r>
              <a:rPr lang="en-US" sz="1600" spc="5" dirty="0">
                <a:latin typeface="+mj-lt"/>
              </a:rPr>
              <a:t>therein."</a:t>
            </a:r>
          </a:p>
        </p:txBody>
      </p:sp>
    </p:spTree>
    <p:extLst>
      <p:ext uri="{BB962C8B-B14F-4D97-AF65-F5344CB8AC3E}">
        <p14:creationId xmlns:p14="http://schemas.microsoft.com/office/powerpoint/2010/main" val="19817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modoro_Techniqu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8007589"/>
            <a:ext cx="581024" cy="581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7355968"/>
            <a:ext cx="581024" cy="581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137" y="6710436"/>
            <a:ext cx="581024" cy="5810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75C3B-C5C3-7B12-DC87-D33D34E6DCA7}"/>
              </a:ext>
            </a:extLst>
          </p:cNvPr>
          <p:cNvSpPr txBox="1"/>
          <p:nvPr/>
        </p:nvSpPr>
        <p:spPr>
          <a:xfrm>
            <a:off x="3238500" y="5448300"/>
            <a:ext cx="11811000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Modul 2. </a:t>
            </a: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Žensko preduzetništvo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Kurs</a:t>
            </a: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4: </a:t>
            </a:r>
            <a:r>
              <a:rPr lang="sr-Latn-R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Moj posao od kuće</a:t>
            </a: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ADDE</a:t>
            </a:r>
            <a:endParaRPr lang="en-US" sz="4400" spc="-65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65354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57400" y="3259098"/>
            <a:ext cx="6248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Upravljanje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vašim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vremenom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: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D4FB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Zakažite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sastanke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za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sebe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prijatelje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porodicu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!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Pregledajte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svoje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prioritete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početku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dana! </a:t>
            </a:r>
            <a:endParaRPr kumimoji="0" lang="sr-Latn-R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Šta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je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prioritet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a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šta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nije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?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Prioriteti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akcije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koje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imaju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značajan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uticaj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postizanje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vaših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ciljeva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kumimoji="0" lang="sr-Latn-R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Da li je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akcija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odgovor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hitan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slučaj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klijenta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?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Pošto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klijenti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mnogo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načina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srce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duša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svakog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posla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rešavanje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njihovih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problema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je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očigledno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prioritet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Određivanje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prioriteta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„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hitnim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slučajevima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“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postaje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lakše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iskustvom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2" y="3320652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Upravljanje</a:t>
            </a:r>
            <a:r>
              <a:rPr lang="en-GB" sz="24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vašom</a:t>
            </a:r>
            <a:r>
              <a:rPr lang="en-GB" sz="24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kancelarijom</a:t>
            </a:r>
            <a:r>
              <a:rPr lang="en-GB" sz="2400" b="1" dirty="0">
                <a:solidFill>
                  <a:srgbClr val="FD4FB4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Napravite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redovnu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naviku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svoju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kancelariju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održavate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organizovanom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čistom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400" dirty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latin typeface="Calibri" pitchFamily="34" charset="0"/>
                <a:cs typeface="Calibri" pitchFamily="34" charset="0"/>
              </a:rPr>
              <a:t>Očisti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svoj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sto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!</a:t>
            </a:r>
            <a:endParaRPr lang="sr-Latn-RS" sz="2400" b="1" dirty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latin typeface="Calibri" pitchFamily="34" charset="0"/>
                <a:cs typeface="Calibri" pitchFamily="34" charset="0"/>
              </a:rPr>
              <a:t>Očistite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svoju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>
                <a:latin typeface="Calibri" pitchFamily="34" charset="0"/>
                <a:cs typeface="Calibri" pitchFamily="34" charset="0"/>
              </a:rPr>
              <a:t>kancelariju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!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U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organizovanoj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kancelariji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mnogo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lakše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zaobići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a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imate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daleko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manje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šanse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da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izgubite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nešto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važno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svakodnevnom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mešanju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400" dirty="0"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latin typeface="Calibri" pitchFamily="34" charset="0"/>
                <a:cs typeface="Calibri" pitchFamily="34" charset="0"/>
              </a:rPr>
              <a:t>Označavanje</a:t>
            </a:r>
            <a:r>
              <a:rPr lang="en-GB" sz="24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Upravljanje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važnim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dokumentima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!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Organizujte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ih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kategorije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smeštene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fascikle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koje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pravilno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označite.Organizujte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stavke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po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kategorijama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stavite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ih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u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OBELEŽENE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kutije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primer:</a:t>
            </a:r>
            <a:endParaRPr lang="sr-Latn-RS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alat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i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instrumenti</a:t>
            </a:r>
            <a:endParaRPr lang="sr-Latn-RS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rezervni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delovi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komponente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materijali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/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sirovine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(po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boji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veličini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upotrebi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)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itd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 rot="21183392">
            <a:off x="9305957" y="1425187"/>
            <a:ext cx="5003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Evo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nekoliko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začinjenih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saveta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8001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Odeljak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Imati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ozbiljan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stav</a:t>
            </a:r>
            <a:endParaRPr lang="en-US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AC7BDC"/>
                </a:solidFill>
              </a:rPr>
              <a:t>2.1 </a:t>
            </a:r>
            <a:r>
              <a:rPr lang="pl-PL" sz="2400" b="1" dirty="0">
                <a:solidFill>
                  <a:srgbClr val="AC7BDC"/>
                </a:solidFill>
              </a:rPr>
              <a:t>Ti si ta koj</a:t>
            </a:r>
            <a:r>
              <a:rPr lang="en-US" sz="2400" b="1" dirty="0">
                <a:solidFill>
                  <a:srgbClr val="AC7BDC"/>
                </a:solidFill>
              </a:rPr>
              <a:t>a</a:t>
            </a:r>
            <a:r>
              <a:rPr lang="pl-PL" sz="2400" b="1" dirty="0">
                <a:solidFill>
                  <a:srgbClr val="AC7BDC"/>
                </a:solidFill>
              </a:rPr>
              <a:t> odlučuje</a:t>
            </a:r>
            <a:endParaRPr lang="en-US" sz="2400" dirty="0">
              <a:solidFill>
                <a:srgbClr val="AC7BDC"/>
              </a:solidFill>
            </a:endParaRPr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4451" y="1504979"/>
            <a:ext cx="581024" cy="5810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058C2-1346-B1C2-6107-1015AA43A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192" y="1906794"/>
            <a:ext cx="1113468" cy="140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6C035-E83D-0243-4273-6965694F4AF8}"/>
              </a:ext>
            </a:extLst>
          </p:cNvPr>
          <p:cNvSpPr txBox="1"/>
          <p:nvPr/>
        </p:nvSpPr>
        <p:spPr>
          <a:xfrm>
            <a:off x="381000" y="1750992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2.1.2 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Organizovana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kućna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kancelarija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efikasna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produktivna</a:t>
            </a:r>
            <a:r>
              <a:rPr lang="en-GB" sz="24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kancelarija</a:t>
            </a:r>
            <a:r>
              <a:rPr lang="sr-Latn-RS" sz="2400" b="1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Biti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organizovan</a:t>
            </a:r>
            <a:r>
              <a:rPr lang="sr-Latn-R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efikasan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 poslu,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svom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poslovanju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od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kuće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uslov je za </a:t>
            </a:r>
            <a:r>
              <a:rPr kumimoji="0" lang="en-GB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uspe</a:t>
            </a:r>
            <a:r>
              <a:rPr kumimoji="0" 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2" y="6591299"/>
            <a:ext cx="949212" cy="9144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6474536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 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08DF9CA-52FE-B5E9-55D1-0AA3A4015ACA}"/>
              </a:ext>
            </a:extLst>
          </p:cNvPr>
          <p:cNvSpPr txBox="1"/>
          <p:nvPr/>
        </p:nvSpPr>
        <p:spPr>
          <a:xfrm>
            <a:off x="381000" y="723900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Odeljak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Postanite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stručnjak</a:t>
            </a:r>
            <a:endParaRPr lang="en-US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197232"/>
            <a:ext cx="1356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Preuzmi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ulogu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stručnjaka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sr-Latn-RS" sz="2400" b="1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Ljudi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poštuju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one koji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znaju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više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od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njih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Specijalizujući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preuzimate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ulogu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pretpostavljenog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stručnjaka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čak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ako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tek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započeli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svoj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posao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00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386" y="2790228"/>
            <a:ext cx="78394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2.2.1 P</a:t>
            </a:r>
            <a:r>
              <a:rPr lang="sr-Latn-RS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omodoro tehnika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Pomodoro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tehnika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je </a:t>
            </a:r>
            <a:r>
              <a:rPr lang="en-GB" sz="2000" b="1" dirty="0" err="1">
                <a:ea typeface="Times New Roman" pitchFamily="18" charset="0"/>
                <a:cs typeface="Calibri" pitchFamily="34" charset="0"/>
              </a:rPr>
              <a:t>metoda</a:t>
            </a:r>
            <a:r>
              <a:rPr lang="en-GB" sz="20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b="1" dirty="0" err="1">
                <a:ea typeface="Times New Roman" pitchFamily="18" charset="0"/>
                <a:cs typeface="Calibri" pitchFamily="34" charset="0"/>
              </a:rPr>
              <a:t>upravljanja</a:t>
            </a:r>
            <a:r>
              <a:rPr lang="en-GB" sz="20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b="1" dirty="0" err="1">
                <a:ea typeface="Times New Roman" pitchFamily="18" charset="0"/>
                <a:cs typeface="Calibri" pitchFamily="34" charset="0"/>
              </a:rPr>
              <a:t>vremenom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.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Koristi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 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kuhinjski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tajmer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 da bi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razbio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posao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u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intervale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obično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po 25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minuta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razdvojene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kratkim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000" dirty="0" err="1">
                <a:ea typeface="Times New Roman" pitchFamily="18" charset="0"/>
                <a:cs typeface="Calibri" pitchFamily="34" charset="0"/>
              </a:rPr>
              <a:t>pauzama</a:t>
            </a:r>
            <a:r>
              <a:rPr lang="en-GB" sz="2000" dirty="0">
                <a:ea typeface="Times New Roman" pitchFamily="18" charset="0"/>
                <a:cs typeface="Calibri" pitchFamily="34" charset="0"/>
              </a:rPr>
              <a:t>.</a:t>
            </a:r>
            <a:endParaRPr lang="en-US" sz="2000" dirty="0">
              <a:cs typeface="Arial" pitchFamily="34" charset="0"/>
            </a:endParaRPr>
          </a:p>
          <a:p>
            <a:pPr lvl="3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Originalna tehnika ima šest koraka</a:t>
            </a:r>
            <a:r>
              <a:rPr lang="en-GB" sz="2000" dirty="0">
                <a:solidFill>
                  <a:srgbClr val="7030A0"/>
                </a:solidFill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Odlučite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se za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zadatak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koji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treba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da se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uradi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Podesite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pomodoro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tajmer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obično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25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minuta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).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Radite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zadatku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Završite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posao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kada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tajmer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zazvoni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napravite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kratku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pauzu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obično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5–10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minuta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).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Ako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ste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završili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manje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od tri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pomodora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vratite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korak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2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ponavljajte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sve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dok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ne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prođete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kroz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sva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tri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pomodora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.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 err="1">
                <a:latin typeface="Calibri" pitchFamily="34" charset="0"/>
                <a:cs typeface="Calibri" pitchFamily="34" charset="0"/>
              </a:rPr>
              <a:t>Nakon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što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završe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tri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pomodora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uzmite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četvrti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pomodor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zatim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napravite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dugu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pauzu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obično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20 do 30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minuta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). 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6. 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Kada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duga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pauza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završi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vratite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  <a:cs typeface="Calibri" pitchFamily="34" charset="0"/>
              </a:rPr>
              <a:t>korak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2.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Za više informacija posetite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:</a:t>
            </a:r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Calibri" pitchFamily="34" charset="0"/>
                <a:hlinkClick r:id="rId3"/>
              </a:rPr>
              <a:t>https://en.wikipedia.org/wiki/Pomodoro_Technique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106400" y="3282434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NAŠ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SAVET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JE DA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OVU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TEHNIKU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PRILAGODITE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VAŠIM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POTREBAMA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Noi\Desktop\wide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04" y="3071124"/>
            <a:ext cx="1371600" cy="1270906"/>
          </a:xfrm>
          <a:prstGeom prst="rect">
            <a:avLst/>
          </a:prstGeom>
          <a:noFill/>
        </p:spPr>
      </p:pic>
      <p:pic>
        <p:nvPicPr>
          <p:cNvPr id="2054" name="Picture 6" descr="C:\Users\Noi\Desktop\wide\POMODOR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3958" t="24446" r="23578" b="17666"/>
          <a:stretch>
            <a:fillRect/>
          </a:stretch>
        </p:blipFill>
        <p:spPr bwMode="auto">
          <a:xfrm>
            <a:off x="8884288" y="2409228"/>
            <a:ext cx="3886200" cy="3216164"/>
          </a:xfrm>
          <a:prstGeom prst="rect">
            <a:avLst/>
          </a:prstGeom>
          <a:noFill/>
        </p:spPr>
      </p:pic>
      <p:pic>
        <p:nvPicPr>
          <p:cNvPr id="1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6286499"/>
            <a:ext cx="800100" cy="662152"/>
          </a:xfrm>
          <a:prstGeom prst="rect">
            <a:avLst/>
          </a:prstGeom>
          <a:noFill/>
        </p:spPr>
      </p:pic>
      <p:pic>
        <p:nvPicPr>
          <p:cNvPr id="1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6286499"/>
            <a:ext cx="800100" cy="662152"/>
          </a:xfrm>
          <a:prstGeom prst="rect">
            <a:avLst/>
          </a:prstGeom>
          <a:noFill/>
        </p:spPr>
      </p:pic>
      <p:pic>
        <p:nvPicPr>
          <p:cNvPr id="1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8839202" y="7124699"/>
            <a:ext cx="800100" cy="662152"/>
          </a:xfrm>
          <a:prstGeom prst="rect">
            <a:avLst/>
          </a:prstGeom>
          <a:noFill/>
        </p:spPr>
      </p:pic>
      <p:pic>
        <p:nvPicPr>
          <p:cNvPr id="1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9753602" y="7124699"/>
            <a:ext cx="800100" cy="662152"/>
          </a:xfrm>
          <a:prstGeom prst="rect">
            <a:avLst/>
          </a:prstGeom>
          <a:noFill/>
        </p:spPr>
      </p:pic>
      <p:sp>
        <p:nvSpPr>
          <p:cNvPr id="44" name="Rectangle 43"/>
          <p:cNvSpPr/>
          <p:nvPr/>
        </p:nvSpPr>
        <p:spPr>
          <a:xfrm rot="14071522">
            <a:off x="91557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 rot="14071522">
            <a:off x="101463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 rot="14071522">
            <a:off x="9308192" y="7054530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 rot="14071522">
            <a:off x="10298792" y="70545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0" name="Picture 69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1202" y="6591299"/>
            <a:ext cx="949212" cy="914400"/>
          </a:xfrm>
          <a:prstGeom prst="rect">
            <a:avLst/>
          </a:prstGeom>
        </p:spPr>
      </p:pic>
      <p:pic>
        <p:nvPicPr>
          <p:cNvPr id="7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6286499"/>
            <a:ext cx="800100" cy="662152"/>
          </a:xfrm>
          <a:prstGeom prst="rect">
            <a:avLst/>
          </a:prstGeom>
          <a:noFill/>
        </p:spPr>
      </p:pic>
      <p:pic>
        <p:nvPicPr>
          <p:cNvPr id="72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6286499"/>
            <a:ext cx="800100" cy="662152"/>
          </a:xfrm>
          <a:prstGeom prst="rect">
            <a:avLst/>
          </a:prstGeom>
          <a:noFill/>
        </p:spPr>
      </p:pic>
      <p:pic>
        <p:nvPicPr>
          <p:cNvPr id="73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1582402" y="7124699"/>
            <a:ext cx="800100" cy="662152"/>
          </a:xfrm>
          <a:prstGeom prst="rect">
            <a:avLst/>
          </a:prstGeom>
          <a:noFill/>
        </p:spPr>
      </p:pic>
      <p:pic>
        <p:nvPicPr>
          <p:cNvPr id="74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2496802" y="7124699"/>
            <a:ext cx="800100" cy="662152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 rot="14071522">
            <a:off x="118989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 rot="14071522">
            <a:off x="128895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7" name="Picture 76" descr="ca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54402" y="6591299"/>
            <a:ext cx="949212" cy="914400"/>
          </a:xfrm>
          <a:prstGeom prst="rect">
            <a:avLst/>
          </a:prstGeom>
        </p:spPr>
      </p:pic>
      <p:pic>
        <p:nvPicPr>
          <p:cNvPr id="78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6286499"/>
            <a:ext cx="800100" cy="662152"/>
          </a:xfrm>
          <a:prstGeom prst="rect">
            <a:avLst/>
          </a:prstGeom>
          <a:noFill/>
        </p:spPr>
      </p:pic>
      <p:pic>
        <p:nvPicPr>
          <p:cNvPr id="79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6286499"/>
            <a:ext cx="800100" cy="662152"/>
          </a:xfrm>
          <a:prstGeom prst="rect">
            <a:avLst/>
          </a:prstGeom>
          <a:noFill/>
        </p:spPr>
      </p:pic>
      <p:pic>
        <p:nvPicPr>
          <p:cNvPr id="80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4325602" y="7124699"/>
            <a:ext cx="800100" cy="662152"/>
          </a:xfrm>
          <a:prstGeom prst="rect">
            <a:avLst/>
          </a:prstGeom>
          <a:noFill/>
        </p:spPr>
      </p:pic>
      <p:pic>
        <p:nvPicPr>
          <p:cNvPr id="81" name="Picture 6" descr="C:\Users\Noi\Desktop\wide\POMODORO.png"/>
          <p:cNvPicPr>
            <a:picLocks noChangeAspect="1" noChangeArrowheads="1"/>
          </p:cNvPicPr>
          <p:nvPr/>
        </p:nvPicPr>
        <p:blipFill>
          <a:blip r:embed="rId6" cstate="print"/>
          <a:srcRect l="23958" t="24446" r="23578" b="17666"/>
          <a:stretch>
            <a:fillRect/>
          </a:stretch>
        </p:blipFill>
        <p:spPr bwMode="auto">
          <a:xfrm>
            <a:off x="15240002" y="7124699"/>
            <a:ext cx="800100" cy="662152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 rot="14071522">
            <a:off x="14642194" y="6292532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 rot="14071522">
            <a:off x="15632796" y="6216331"/>
            <a:ext cx="820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 rot="14124973">
            <a:off x="13067648" y="7078152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 rot="14124973">
            <a:off x="12000849" y="7078150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 rot="14124973">
            <a:off x="14744050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 rot="14124973">
            <a:off x="15734649" y="707815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AE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۲</a:t>
            </a:r>
            <a:endParaRPr lang="en-US" sz="72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0200" y="1943100"/>
            <a:ext cx="7467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2.2.2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Dnevnik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proizvodnje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posebnu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svesku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možete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upisati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ceo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tehnološki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proces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proizvodnje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slučaju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da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proizvodite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robu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sr-Latn-RS" sz="200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Ovaj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metod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je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PDCA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CICLE</a:t>
            </a:r>
            <a:r>
              <a:rPr kumimoji="0" lang="sr-Latn-RS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Ciklus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Planiraj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Uradi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Proveri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–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Deluj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je model od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četiri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faze (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ili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četiri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„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koraka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“) za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strategiju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kontrole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kvaliteta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kontinuirano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poboljšanje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kvaliteta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.:</a:t>
            </a:r>
            <a:endParaRPr kumimoji="0" lang="sr-Latn-RS" sz="200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planiranja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 Plan (P).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ovoj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donose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odluke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o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ciljevima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koji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žele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postići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sr-Latn-RS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procesima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neophodnim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za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postizanje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rezultata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proizvoda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sr-Latn-RS" sz="200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izvođenja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Uradite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(D). Plan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proizvodnje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ili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poboljšanja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razvijen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tokom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faze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planiranja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(P)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će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biti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testiran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po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mogućnosti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malom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obimu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sr-Latn-RS" sz="200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Provera (C)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ili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proučavanja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verifikacija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Pitanja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koja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mogu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postaviti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ovoj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Šta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može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naučiti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iz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toga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kako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dizajn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proizvoda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usluge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upoređuje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onim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što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se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očekivalo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sa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napravljenim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projekcijama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?</a:t>
            </a:r>
            <a:endParaRPr kumimoji="0" lang="sr-Latn-RS" sz="2000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Faza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akcije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čin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(A).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Ako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rezultati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faze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verifikacije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ne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pokažu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značajna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poboljšanja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ispunjavanju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zahteva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kupaca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biće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uspostavljene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mere za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korektivne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mere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započeti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drugi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ciklus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PDCA</a:t>
            </a:r>
            <a:r>
              <a:rPr lang="en-GB" dirty="0">
                <a:ea typeface="Times New Roman" pitchFamily="18" charset="0"/>
                <a:cs typeface="Calibri" pitchFamily="34" charset="0"/>
              </a:rPr>
              <a:t>. </a:t>
            </a:r>
            <a:endParaRPr lang="en-US" dirty="0">
              <a:cs typeface="Arial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66116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08DF9CA-52FE-B5E9-55D1-0AA3A4015ACA}"/>
              </a:ext>
            </a:extLst>
          </p:cNvPr>
          <p:cNvSpPr txBox="1"/>
          <p:nvPr/>
        </p:nvSpPr>
        <p:spPr>
          <a:xfrm>
            <a:off x="1066800" y="1104900"/>
            <a:ext cx="967739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sr-Latn-R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Postanite stručnjak</a:t>
            </a:r>
            <a:endParaRPr lang="en-US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66800" y="1562100"/>
            <a:ext cx="1356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2.2.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Preuzmi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ulogu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stručnjaka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	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00" y="7059644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Ljudi poštuju one koji znaju više od njih!</a:t>
            </a:r>
            <a:endParaRPr lang="en-US" sz="2400" b="1" dirty="0">
              <a:solidFill>
                <a:srgbClr val="AC7BDC"/>
              </a:solidFill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36699891"/>
              </p:ext>
            </p:extLst>
          </p:nvPr>
        </p:nvGraphicFramePr>
        <p:xfrm>
          <a:off x="9525000" y="21717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48100"/>
            <a:ext cx="8940801" cy="50292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982200" y="3812875"/>
            <a:ext cx="731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2.3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rgbClr val="AC7BDC"/>
                </a:solidFill>
                <a:effectLst/>
                <a:ea typeface="Times New Roman" pitchFamily="18" charset="0"/>
                <a:cs typeface="Calibri" pitchFamily="34" charset="0"/>
              </a:rPr>
              <a:t>Zapitajte se da li da razvijate svoje poslovanje ili ne: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C7BDC"/>
              </a:solidFill>
              <a:effectLst/>
              <a:cs typeface="Arial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Pitaj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srce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Analizirajte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životni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stil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Da li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će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vaš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omiljeni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način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života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podržavati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ili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biti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sukobu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rastom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vašeg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poslovanja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?</a:t>
            </a:r>
            <a:endParaRPr kumimoji="0" lang="sr-Latn-R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Rešite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neke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"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matematičke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"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probleme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da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biste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išli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dalje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!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Proverite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brojeve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Stavite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finansije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pravi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put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ili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stavite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planove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rasta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zadnji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plan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dok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brojke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ne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dobiju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smisla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</a:t>
            </a:r>
            <a:endParaRPr kumimoji="0" lang="sr-Latn-R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  <a:p>
            <a:pPr marL="401638" marR="0" lvl="0" indent="-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Testirajte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proizvod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/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svoj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rad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tržištu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društvenih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medija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 Pre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nego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što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uložite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mnogo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vremena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novca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truda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u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razvoj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vašeg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poslovanja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,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uverite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se da je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dovoljno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potencijalnih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kupaca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klijenata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zainteresovano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za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kupovinu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vaših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proizvoda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i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</a:t>
            </a:r>
            <a:r>
              <a:rPr kumimoji="0" lang="en-GB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usluga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.</a:t>
            </a: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304800" y="190500"/>
            <a:ext cx="162306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18110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Odeljak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3: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Rast</a:t>
            </a: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ili</a:t>
            </a:r>
            <a:r>
              <a:rPr lang="en-GB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 ne </a:t>
            </a:r>
            <a:r>
              <a:rPr lang="en-GB" sz="2400" b="1" dirty="0" err="1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rast</a:t>
            </a:r>
            <a:r>
              <a:rPr lang="sr-Latn-RS" sz="2400" b="1" dirty="0">
                <a:solidFill>
                  <a:srgbClr val="AC7BDC"/>
                </a:solidFill>
                <a:ea typeface="Times New Roman" pitchFamily="18" charset="0"/>
                <a:cs typeface="Calibri" pitchFamily="34" charset="0"/>
              </a:rPr>
              <a:t>i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ea typeface="Times New Roman" pitchFamily="18" charset="0"/>
                <a:cs typeface="Calibri" pitchFamily="34" charset="0"/>
              </a:rPr>
              <a:t>Pošto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vi taj koji mora da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živi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posledicama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odluke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da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rastete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ili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ne, u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vašem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je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interesu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da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temeljno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ispitate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sebe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,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svoje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poslovanje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tržište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kako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biste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bili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sigurni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da je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odluka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koju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donesete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najbolja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za vas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i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za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vaš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GB" sz="2400" dirty="0" err="1">
                <a:ea typeface="Times New Roman" pitchFamily="18" charset="0"/>
                <a:cs typeface="Calibri" pitchFamily="34" charset="0"/>
              </a:rPr>
              <a:t>posao</a:t>
            </a:r>
            <a:r>
              <a:rPr lang="en-GB" sz="2400" dirty="0">
                <a:ea typeface="Times New Roman" pitchFamily="18" charset="0"/>
                <a:cs typeface="Calibri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7">
            <a:extLst>
              <a:ext uri="{FF2B5EF4-FFF2-40B4-BE49-F238E27FC236}">
                <a16:creationId xmlns:a16="http://schemas.microsoft.com/office/drawing/2014/main" id="{ADD3ADD3-1B37-5F92-E3C9-F6360420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29300"/>
            <a:ext cx="5542080" cy="299399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2AAC77-762E-FF82-BCE0-542021BAB6F1}"/>
              </a:ext>
            </a:extLst>
          </p:cNvPr>
          <p:cNvSpPr txBox="1"/>
          <p:nvPr/>
        </p:nvSpPr>
        <p:spPr>
          <a:xfrm>
            <a:off x="7086600" y="40005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Sum</a:t>
            </a:r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iranje naučenog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C91A97-CB90-F117-8D0D-B57C960E7D29}"/>
              </a:ext>
            </a:extLst>
          </p:cNvPr>
          <p:cNvSpPr txBox="1"/>
          <p:nvPr/>
        </p:nvSpPr>
        <p:spPr>
          <a:xfrm>
            <a:off x="1524000" y="2019300"/>
            <a:ext cx="4800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altLang="es-ES" sz="2800" b="1" dirty="0">
                <a:solidFill>
                  <a:srgbClr val="AC7BDC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 od kuće je posao koji se nalazi u vašem domu.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FE7853-4900-78CA-5E8A-87A3A6DA723D}"/>
              </a:ext>
            </a:extLst>
          </p:cNvPr>
          <p:cNvSpPr txBox="1"/>
          <p:nvPr/>
        </p:nvSpPr>
        <p:spPr>
          <a:xfrm>
            <a:off x="10744200" y="2171700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AC7BDC"/>
                </a:solidFill>
                <a:ea typeface="Times New Roman" panose="02020603050405020304" pitchFamily="18" charset="0"/>
              </a:rPr>
              <a:t>Imati</a:t>
            </a:r>
            <a:r>
              <a:rPr lang="en-US" sz="2800" b="1" dirty="0">
                <a:solidFill>
                  <a:srgbClr val="AC7BDC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C7BDC"/>
                </a:solidFill>
                <a:ea typeface="Times New Roman" panose="02020603050405020304" pitchFamily="18" charset="0"/>
              </a:rPr>
              <a:t>ozbiljan</a:t>
            </a:r>
            <a:r>
              <a:rPr lang="en-US" sz="2800" b="1" dirty="0">
                <a:solidFill>
                  <a:srgbClr val="AC7BDC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C7BDC"/>
                </a:solidFill>
                <a:ea typeface="Times New Roman" panose="02020603050405020304" pitchFamily="18" charset="0"/>
              </a:rPr>
              <a:t>poslovni</a:t>
            </a:r>
            <a:r>
              <a:rPr lang="en-US" sz="2800" b="1" dirty="0">
                <a:solidFill>
                  <a:srgbClr val="AC7BDC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C7BDC"/>
                </a:solidFill>
                <a:ea typeface="Times New Roman" panose="02020603050405020304" pitchFamily="18" charset="0"/>
              </a:rPr>
              <a:t>stav</a:t>
            </a:r>
            <a:endParaRPr lang="ko-KR" altLang="en-US" sz="2800" b="1" dirty="0">
              <a:solidFill>
                <a:srgbClr val="AC7BDC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EF5E362-01C4-B4BE-88F3-CA9399EF137C}"/>
              </a:ext>
            </a:extLst>
          </p:cNvPr>
          <p:cNvSpPr txBox="1"/>
          <p:nvPr/>
        </p:nvSpPr>
        <p:spPr>
          <a:xfrm>
            <a:off x="10403546" y="2914559"/>
            <a:ext cx="7086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r>
              <a:rPr lang="en-US" dirty="0"/>
              <a:t>Svi </a:t>
            </a:r>
            <a:r>
              <a:rPr lang="en-US" dirty="0" err="1"/>
              <a:t>sanjamo</a:t>
            </a:r>
            <a:r>
              <a:rPr lang="en-US" dirty="0"/>
              <a:t> o </a:t>
            </a:r>
            <a:r>
              <a:rPr lang="en-US" dirty="0" err="1"/>
              <a:t>poslu</a:t>
            </a:r>
            <a:r>
              <a:rPr lang="en-US" dirty="0"/>
              <a:t> koji </a:t>
            </a:r>
            <a:r>
              <a:rPr lang="en-US" dirty="0" err="1"/>
              <a:t>bismo</a:t>
            </a:r>
            <a:r>
              <a:rPr lang="en-US" dirty="0"/>
              <a:t> </a:t>
            </a:r>
            <a:r>
              <a:rPr lang="en-US" dirty="0" err="1"/>
              <a:t>radili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priliku</a:t>
            </a:r>
            <a:r>
              <a:rPr lang="en-US" dirty="0"/>
              <a:t> da </a:t>
            </a:r>
            <a:endParaRPr lang="sr-Latn-RS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radimo</a:t>
            </a:r>
            <a:r>
              <a:rPr lang="en-US" dirty="0"/>
              <a:t>.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da </a:t>
            </a:r>
            <a:r>
              <a:rPr lang="en-US" dirty="0" err="1"/>
              <a:t>radite</a:t>
            </a:r>
            <a:r>
              <a:rPr lang="en-US" dirty="0"/>
              <a:t> ono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volite</a:t>
            </a:r>
            <a:r>
              <a:rPr lang="en-US" dirty="0"/>
              <a:t>? </a:t>
            </a:r>
            <a:r>
              <a:rPr lang="en-US" dirty="0" err="1"/>
              <a:t>Zar</a:t>
            </a:r>
            <a:r>
              <a:rPr lang="en-US" dirty="0"/>
              <a:t> to ne bi </a:t>
            </a:r>
            <a:endParaRPr lang="sr-Latn-RS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sjajno</a:t>
            </a:r>
            <a:r>
              <a:rPr lang="en-US" dirty="0"/>
              <a:t>? </a:t>
            </a:r>
            <a:r>
              <a:rPr lang="en-US" dirty="0" err="1"/>
              <a:t>Jeste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 je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dobijate</a:t>
            </a:r>
            <a:r>
              <a:rPr lang="en-US" dirty="0"/>
              <a:t> </a:t>
            </a:r>
            <a:r>
              <a:rPr lang="en-US" dirty="0" err="1"/>
              <a:t>pokretanjem</a:t>
            </a:r>
            <a:r>
              <a:rPr lang="en-US" dirty="0"/>
              <a:t> </a:t>
            </a:r>
            <a:endParaRPr lang="sr-Latn-RS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sopstvenog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.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imajte</a:t>
            </a:r>
            <a:r>
              <a:rPr lang="en-US" dirty="0"/>
              <a:t> </a:t>
            </a:r>
            <a:r>
              <a:rPr lang="en-US" dirty="0" err="1"/>
              <a:t>ozbiljan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!</a:t>
            </a:r>
            <a:endParaRPr lang="ko-KR" altLang="en-US" sz="1200" dirty="0">
              <a:cs typeface="Microsoft Sans Serif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EBEB16-F347-8C9F-F501-E6D723B8C5F5}"/>
              </a:ext>
            </a:extLst>
          </p:cNvPr>
          <p:cNvSpPr txBox="1"/>
          <p:nvPr/>
        </p:nvSpPr>
        <p:spPr>
          <a:xfrm>
            <a:off x="11430000" y="5067300"/>
            <a:ext cx="624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b="1" dirty="0">
                <a:solidFill>
                  <a:srgbClr val="AC7BDC"/>
                </a:solidFill>
              </a:rPr>
              <a:t>Da bi bili efikasniji, kreirajte pozitivne radne rutine!</a:t>
            </a:r>
            <a:endParaRPr lang="en-GB" sz="2800" b="1" dirty="0">
              <a:solidFill>
                <a:srgbClr val="AC7BD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56ED3-F44A-4965-B161-BE99BCFC0302}"/>
              </a:ext>
            </a:extLst>
          </p:cNvPr>
          <p:cNvSpPr txBox="1"/>
          <p:nvPr/>
        </p:nvSpPr>
        <p:spPr>
          <a:xfrm>
            <a:off x="11811000" y="6348799"/>
            <a:ext cx="55626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b="1" dirty="0" err="1"/>
              <a:t>Rutine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dobra </a:t>
            </a:r>
            <a:r>
              <a:rPr lang="en-GB" b="1" dirty="0" err="1"/>
              <a:t>stvar</a:t>
            </a:r>
            <a:r>
              <a:rPr lang="en-GB" b="1" dirty="0"/>
              <a:t>!</a:t>
            </a:r>
            <a:endParaRPr lang="sr-Latn-RS" b="1" dirty="0"/>
          </a:p>
          <a:p>
            <a:pPr algn="just"/>
            <a:r>
              <a:rPr lang="en-GB" dirty="0"/>
              <a:t>Oni </a:t>
            </a:r>
            <a:r>
              <a:rPr lang="en-GB" dirty="0" err="1"/>
              <a:t>vam</a:t>
            </a:r>
            <a:r>
              <a:rPr lang="en-GB" dirty="0"/>
              <a:t> </a:t>
            </a:r>
            <a:r>
              <a:rPr lang="en-GB" dirty="0" err="1"/>
              <a:t>pomažu</a:t>
            </a:r>
            <a:r>
              <a:rPr lang="en-GB" dirty="0"/>
              <a:t> da </a:t>
            </a:r>
            <a:r>
              <a:rPr lang="en-GB" dirty="0" err="1"/>
              <a:t>ostanete</a:t>
            </a:r>
            <a:r>
              <a:rPr lang="en-GB" dirty="0"/>
              <a:t> </a:t>
            </a:r>
            <a:r>
              <a:rPr lang="en-GB" dirty="0" err="1"/>
              <a:t>fokusirani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stvari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najvažnije</a:t>
            </a:r>
            <a:r>
              <a:rPr lang="en-GB" dirty="0"/>
              <a:t>. Oni </a:t>
            </a:r>
            <a:r>
              <a:rPr lang="en-GB" dirty="0" err="1"/>
              <a:t>obezbeđuju</a:t>
            </a:r>
            <a:r>
              <a:rPr lang="en-GB" dirty="0"/>
              <a:t> </a:t>
            </a:r>
            <a:r>
              <a:rPr lang="en-GB" dirty="0" err="1"/>
              <a:t>strukturu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kontinuitet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endParaRPr lang="sr-Latn-RS" dirty="0"/>
          </a:p>
          <a:p>
            <a:pPr algn="just"/>
            <a:r>
              <a:rPr lang="en-GB" dirty="0"/>
              <a:t>koji se vi —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vaši</a:t>
            </a:r>
            <a:r>
              <a:rPr lang="en-GB" dirty="0"/>
              <a:t> </a:t>
            </a:r>
            <a:r>
              <a:rPr lang="en-GB" dirty="0" err="1"/>
              <a:t>klijenti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kupci</a:t>
            </a:r>
            <a:r>
              <a:rPr lang="en-GB" dirty="0"/>
              <a:t> — </a:t>
            </a:r>
            <a:r>
              <a:rPr lang="en-GB" dirty="0" err="1"/>
              <a:t>oslanjate</a:t>
            </a:r>
            <a:r>
              <a:rPr lang="en-GB" dirty="0"/>
              <a:t> da </a:t>
            </a:r>
            <a:r>
              <a:rPr lang="en-GB" dirty="0" err="1"/>
              <a:t>biste</a:t>
            </a:r>
            <a:r>
              <a:rPr lang="en-GB" dirty="0"/>
              <a:t> </a:t>
            </a:r>
            <a:endParaRPr lang="sr-Latn-RS" dirty="0"/>
          </a:p>
          <a:p>
            <a:pPr algn="just"/>
            <a:r>
              <a:rPr lang="en-GB" dirty="0" err="1"/>
              <a:t>poslovali</a:t>
            </a:r>
            <a:r>
              <a:rPr lang="en-GB" dirty="0"/>
              <a:t> </a:t>
            </a:r>
            <a:r>
              <a:rPr lang="en-GB" dirty="0" err="1"/>
              <a:t>efikasno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efektivno</a:t>
            </a:r>
            <a:r>
              <a:rPr lang="en-GB" dirty="0"/>
              <a:t>.</a:t>
            </a:r>
            <a:endParaRPr lang="ko-KR" altLang="en-US" dirty="0">
              <a:cs typeface="Microsoft Sans Serif" panose="020B0604020202020204" pitchFamily="34" charset="0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3C4D9A21-5CF5-0958-90F8-C96F352FB0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866900"/>
            <a:ext cx="885824" cy="809624"/>
          </a:xfrm>
          <a:prstGeom prst="rect">
            <a:avLst/>
          </a:prstGeom>
        </p:spPr>
      </p:pic>
      <p:pic>
        <p:nvPicPr>
          <p:cNvPr id="13" name="object 5">
            <a:extLst>
              <a:ext uri="{FF2B5EF4-FFF2-40B4-BE49-F238E27FC236}">
                <a16:creationId xmlns:a16="http://schemas.microsoft.com/office/drawing/2014/main" id="{3AE924DD-2FF9-8063-9000-8EE79949F8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067300"/>
            <a:ext cx="885824" cy="8858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221CE9C6-11FD-A90A-52AD-868B77C11C2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2200" y="2095500"/>
            <a:ext cx="885824" cy="8096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8EEC15A1-5572-D5F6-E029-D4DA9E599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8400" y="4610100"/>
            <a:ext cx="18288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0" y="29337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je </a:t>
            </a:r>
            <a:r>
              <a:rPr lang="en-US" dirty="0" err="1"/>
              <a:t>dosadilo</a:t>
            </a:r>
            <a:r>
              <a:rPr lang="en-US" dirty="0"/>
              <a:t> da </a:t>
            </a:r>
            <a:r>
              <a:rPr lang="en-US" dirty="0" err="1"/>
              <a:t>radite</a:t>
            </a:r>
            <a:r>
              <a:rPr lang="en-US" dirty="0"/>
              <a:t> za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kreativnost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zatvorena</a:t>
            </a:r>
            <a:r>
              <a:rPr lang="en-US" dirty="0"/>
              <a:t> u </a:t>
            </a:r>
            <a:r>
              <a:rPr lang="en-US" dirty="0" err="1"/>
              <a:t>kavezu</a:t>
            </a:r>
            <a:r>
              <a:rPr lang="en-US" dirty="0"/>
              <a:t>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puni</a:t>
            </a:r>
            <a:r>
              <a:rPr lang="en-US" dirty="0"/>
              <a:t> </a:t>
            </a:r>
            <a:r>
              <a:rPr lang="en-US" dirty="0" err="1"/>
              <a:t>sjajnih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— </a:t>
            </a:r>
            <a:r>
              <a:rPr lang="en-US" dirty="0" err="1"/>
              <a:t>ideje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znate</a:t>
            </a:r>
            <a:r>
              <a:rPr lang="en-US" dirty="0"/>
              <a:t> da </a:t>
            </a:r>
            <a:r>
              <a:rPr lang="en-US" dirty="0" err="1"/>
              <a:t>će</a:t>
            </a:r>
            <a:r>
              <a:rPr lang="en-US" dirty="0"/>
              <a:t> vas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uspeha</a:t>
            </a:r>
            <a:r>
              <a:rPr lang="en-US" dirty="0"/>
              <a:t>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priliku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primenite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en-US" dirty="0"/>
              <a:t>;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žudite</a:t>
            </a:r>
            <a:r>
              <a:rPr lang="en-US" dirty="0"/>
              <a:t> za </a:t>
            </a:r>
            <a:r>
              <a:rPr lang="en-US" dirty="0" err="1"/>
              <a:t>nečim</a:t>
            </a:r>
            <a:r>
              <a:rPr lang="en-US" dirty="0"/>
              <a:t> </a:t>
            </a:r>
            <a:r>
              <a:rPr lang="en-US" dirty="0" err="1"/>
              <a:t>boljim</a:t>
            </a:r>
            <a:r>
              <a:rPr lang="en-US" dirty="0"/>
              <a:t>, pa,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: </a:t>
            </a:r>
            <a:r>
              <a:rPr lang="sr-Latn-RS" dirty="0"/>
              <a:t>posao od kuće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447800" y="5219700"/>
            <a:ext cx="426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AC7BDC"/>
                </a:solidFill>
              </a:rPr>
              <a:t>Planovi</a:t>
            </a:r>
            <a:r>
              <a:rPr lang="en-US" sz="2800" b="1" dirty="0">
                <a:solidFill>
                  <a:srgbClr val="AC7BDC"/>
                </a:solidFill>
              </a:rPr>
              <a:t> </a:t>
            </a:r>
            <a:r>
              <a:rPr lang="en-US" sz="2800" b="1" dirty="0" err="1">
                <a:solidFill>
                  <a:srgbClr val="AC7BDC"/>
                </a:solidFill>
              </a:rPr>
              <a:t>nisu</a:t>
            </a:r>
            <a:r>
              <a:rPr lang="en-US" sz="2800" b="1" dirty="0">
                <a:solidFill>
                  <a:srgbClr val="AC7BDC"/>
                </a:solidFill>
              </a:rPr>
              <a:t> </a:t>
            </a:r>
            <a:r>
              <a:rPr lang="en-US" sz="2800" b="1" dirty="0" err="1">
                <a:solidFill>
                  <a:srgbClr val="AC7BDC"/>
                </a:solidFill>
              </a:rPr>
              <a:t>važni</a:t>
            </a:r>
            <a:r>
              <a:rPr lang="en-US" sz="2800" b="1" dirty="0">
                <a:solidFill>
                  <a:srgbClr val="AC7BDC"/>
                </a:solidFill>
              </a:rPr>
              <a:t>, </a:t>
            </a:r>
            <a:r>
              <a:rPr lang="en-US" sz="2800" b="1" dirty="0" err="1">
                <a:solidFill>
                  <a:srgbClr val="AC7BDC"/>
                </a:solidFill>
              </a:rPr>
              <a:t>ali</a:t>
            </a:r>
            <a:r>
              <a:rPr lang="en-US" sz="2800" b="1" dirty="0">
                <a:solidFill>
                  <a:srgbClr val="AC7BDC"/>
                </a:solidFill>
              </a:rPr>
              <a:t> </a:t>
            </a:r>
            <a:r>
              <a:rPr lang="en-US" sz="2800" b="1" dirty="0" err="1">
                <a:solidFill>
                  <a:srgbClr val="AC7BDC"/>
                </a:solidFill>
              </a:rPr>
              <a:t>planiranje</a:t>
            </a:r>
            <a:r>
              <a:rPr lang="en-US" sz="2800" b="1" dirty="0">
                <a:solidFill>
                  <a:srgbClr val="AC7BDC"/>
                </a:solidFill>
              </a:rPr>
              <a:t> je </a:t>
            </a:r>
            <a:r>
              <a:rPr lang="en-US" sz="2800" b="1" dirty="0" err="1">
                <a:solidFill>
                  <a:srgbClr val="AC7BDC"/>
                </a:solidFill>
              </a:rPr>
              <a:t>sve</a:t>
            </a:r>
            <a:r>
              <a:rPr lang="en-US" sz="2800" b="1" dirty="0">
                <a:solidFill>
                  <a:srgbClr val="AC7BDC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47800" y="6286500"/>
            <a:ext cx="495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	</a:t>
            </a:r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jasan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realno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postignete</a:t>
            </a:r>
            <a:r>
              <a:rPr lang="en-US" dirty="0"/>
              <a:t>. Za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složeni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komplikovani</a:t>
            </a:r>
            <a:r>
              <a:rPr lang="en-US" dirty="0"/>
              <a:t> </a:t>
            </a:r>
            <a:r>
              <a:rPr lang="en-US" dirty="0" err="1"/>
              <a:t>dokumenti</a:t>
            </a:r>
            <a:r>
              <a:rPr lang="en-US" dirty="0"/>
              <a:t>, </a:t>
            </a:r>
            <a:r>
              <a:rPr lang="en-US" dirty="0" err="1"/>
              <a:t>budite</a:t>
            </a:r>
            <a:r>
              <a:rPr lang="en-US" dirty="0"/>
              <a:t> </a:t>
            </a:r>
            <a:r>
              <a:rPr lang="en-US" dirty="0" err="1"/>
              <a:t>jednostavni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53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EB6FBD-A5B4-4090-B420-A3A58C350B90}"/>
              </a:ext>
            </a:extLst>
          </p:cNvPr>
          <p:cNvSpPr txBox="1"/>
          <p:nvPr/>
        </p:nvSpPr>
        <p:spPr>
          <a:xfrm>
            <a:off x="6438900" y="52959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sr-Latn-R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Hvala</a:t>
            </a:r>
            <a:r>
              <a:rPr lang="en-US" sz="8000" b="1" spc="-114" dirty="0">
                <a:solidFill>
                  <a:srgbClr val="FD4FB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FD4FB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A34285-6C07-DC1D-80A6-98EE623AEFA4}"/>
              </a:ext>
            </a:extLst>
          </p:cNvPr>
          <p:cNvSpPr txBox="1"/>
          <p:nvPr/>
        </p:nvSpPr>
        <p:spPr>
          <a:xfrm>
            <a:off x="4343400" y="6853084"/>
            <a:ext cx="9166122" cy="145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400" b="1" spc="-65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Partner: ADDE</a:t>
            </a:r>
            <a:endParaRPr lang="en-US" sz="4400" spc="-65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sz="4400" b="1" spc="-65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6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1816CB-AA50-BD0E-12E4-C12F7AA3F7E1}"/>
              </a:ext>
            </a:extLst>
          </p:cNvPr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Ciljevi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B24A19-41FB-B060-0BAE-CCCC40AE4D04}"/>
              </a:ext>
            </a:extLst>
          </p:cNvPr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Na kraju ovog kursa, bićete u mogućnosti da</a:t>
            </a:r>
            <a:r>
              <a:rPr lang="en-GB" sz="2800" dirty="0">
                <a:effectLst/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1E9682-09FC-3C43-A1AB-E4E4CC2D81B8}"/>
              </a:ext>
            </a:extLst>
          </p:cNvPr>
          <p:cNvGrpSpPr/>
          <p:nvPr/>
        </p:nvGrpSpPr>
        <p:grpSpPr>
          <a:xfrm>
            <a:off x="2133600" y="2933700"/>
            <a:ext cx="5124927" cy="1629554"/>
            <a:chOff x="6420992" y="1321255"/>
            <a:chExt cx="5124927" cy="1629554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548EFC15-3084-BDDD-6E8D-F01E3D99CC11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err="1"/>
                <a:t>Planirati</a:t>
              </a:r>
              <a:r>
                <a:rPr lang="en-GB" sz="2400" dirty="0"/>
                <a:t> ga, </a:t>
              </a:r>
              <a:r>
                <a:rPr lang="en-GB" sz="2400" dirty="0" err="1"/>
                <a:t>razvijati</a:t>
              </a:r>
              <a:r>
                <a:rPr lang="en-GB" sz="2400" dirty="0"/>
                <a:t> ga </a:t>
              </a:r>
              <a:r>
                <a:rPr lang="en-GB" sz="2400" dirty="0" err="1"/>
                <a:t>i</a:t>
              </a:r>
              <a:r>
                <a:rPr lang="en-GB" sz="2400" dirty="0"/>
                <a:t> </a:t>
              </a:r>
              <a:r>
                <a:rPr lang="en-GB" sz="2400" dirty="0" err="1"/>
                <a:t>pretvoriti</a:t>
              </a:r>
              <a:r>
                <a:rPr lang="en-GB" sz="2400" dirty="0"/>
                <a:t> u </a:t>
              </a:r>
              <a:r>
                <a:rPr lang="en-GB" sz="2400" dirty="0" err="1"/>
                <a:t>uspešan</a:t>
              </a:r>
              <a:r>
                <a:rPr lang="en-GB" sz="2400" dirty="0"/>
                <a:t> </a:t>
              </a:r>
              <a:r>
                <a:rPr lang="en-GB" sz="2400" dirty="0" err="1"/>
                <a:t>posao</a:t>
              </a:r>
              <a:r>
                <a:rPr lang="en-GB" sz="2400" dirty="0"/>
                <a:t>, </a:t>
              </a:r>
              <a:r>
                <a:rPr lang="en-GB" sz="2400" dirty="0" err="1"/>
                <a:t>suočavajući</a:t>
              </a:r>
              <a:r>
                <a:rPr lang="en-GB" sz="2400" dirty="0"/>
                <a:t> se </a:t>
              </a:r>
              <a:r>
                <a:rPr lang="en-GB" sz="2400" dirty="0" err="1"/>
                <a:t>sa</a:t>
              </a:r>
              <a:r>
                <a:rPr lang="en-GB" sz="2400" dirty="0"/>
                <a:t> </a:t>
              </a:r>
              <a:r>
                <a:rPr lang="en-GB" sz="2400" dirty="0" err="1"/>
                <a:t>svim</a:t>
              </a:r>
              <a:r>
                <a:rPr lang="en-GB" sz="2400" dirty="0"/>
                <a:t> </a:t>
              </a:r>
              <a:r>
                <a:rPr lang="en-GB" sz="2400" dirty="0" err="1"/>
                <a:t>izazovima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55E089A1-1F8C-461F-FDEB-F6FE8F5419E0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RS" sz="2800" b="1" dirty="0">
                  <a:solidFill>
                    <a:srgbClr val="AC7BDC"/>
                  </a:solidFill>
                </a:rPr>
                <a:t>Započnete posao kod kuće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AD9EE554-EB6F-38B3-BCE7-14B839C76A9D}"/>
              </a:ext>
            </a:extLst>
          </p:cNvPr>
          <p:cNvGrpSpPr/>
          <p:nvPr/>
        </p:nvGrpSpPr>
        <p:grpSpPr>
          <a:xfrm>
            <a:off x="2133600" y="4610100"/>
            <a:ext cx="6629400" cy="1614435"/>
            <a:chOff x="6420993" y="1336374"/>
            <a:chExt cx="5124926" cy="16144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47B981-D2F4-A88C-FDA2-E9AC1B8491D3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 err="1"/>
                <a:t>Takođe</a:t>
              </a:r>
              <a:r>
                <a:rPr lang="en-GB" sz="2400" dirty="0"/>
                <a:t> </a:t>
              </a:r>
              <a:r>
                <a:rPr lang="en-GB" sz="2400" dirty="0" err="1"/>
                <a:t>ćemo</a:t>
              </a:r>
              <a:r>
                <a:rPr lang="en-GB" sz="2400" dirty="0"/>
                <a:t> se </a:t>
              </a:r>
              <a:r>
                <a:rPr lang="en-GB" sz="2400" dirty="0" err="1"/>
                <a:t>fokusirati</a:t>
              </a:r>
              <a:r>
                <a:rPr lang="en-GB" sz="2400" dirty="0"/>
                <a:t> </a:t>
              </a:r>
              <a:r>
                <a:rPr lang="en-GB" sz="2400" dirty="0" err="1"/>
                <a:t>na</a:t>
              </a:r>
              <a:r>
                <a:rPr lang="en-GB" sz="2400" dirty="0"/>
                <a:t> </a:t>
              </a:r>
              <a:r>
                <a:rPr lang="en-GB" sz="2400" dirty="0" err="1"/>
                <a:t>stavove</a:t>
              </a:r>
              <a:r>
                <a:rPr lang="en-GB" sz="2400" dirty="0"/>
                <a:t> </a:t>
              </a:r>
              <a:r>
                <a:rPr lang="en-GB" sz="2400" dirty="0" err="1"/>
                <a:t>i</a:t>
              </a:r>
              <a:r>
                <a:rPr lang="en-GB" sz="2400" dirty="0"/>
                <a:t> </a:t>
              </a:r>
              <a:r>
                <a:rPr lang="en-GB" sz="2400" dirty="0" err="1"/>
                <a:t>akcije</a:t>
              </a:r>
              <a:r>
                <a:rPr lang="en-GB" sz="2400" dirty="0"/>
                <a:t> </a:t>
              </a:r>
              <a:r>
                <a:rPr lang="en-GB" sz="2400" dirty="0" err="1"/>
                <a:t>koje</a:t>
              </a:r>
              <a:r>
                <a:rPr lang="en-GB" sz="2400" dirty="0"/>
                <a:t> </a:t>
              </a:r>
              <a:r>
                <a:rPr lang="en-GB" sz="2400" dirty="0" err="1"/>
                <a:t>će</a:t>
              </a:r>
              <a:r>
                <a:rPr lang="en-GB" sz="2400" dirty="0"/>
                <a:t> </a:t>
              </a:r>
              <a:r>
                <a:rPr lang="en-GB" sz="2400" dirty="0" err="1"/>
                <a:t>podržati</a:t>
              </a:r>
              <a:r>
                <a:rPr lang="en-GB" sz="2400" dirty="0"/>
                <a:t> </a:t>
              </a:r>
              <a:r>
                <a:rPr lang="en-GB" sz="2400" dirty="0" err="1"/>
                <a:t>glavne</a:t>
              </a:r>
              <a:r>
                <a:rPr lang="en-GB" sz="2400" dirty="0"/>
                <a:t> </a:t>
              </a:r>
              <a:r>
                <a:rPr lang="en-GB" sz="2400" dirty="0" err="1"/>
                <a:t>korisnike</a:t>
              </a:r>
              <a:r>
                <a:rPr lang="en-GB" sz="2400" dirty="0"/>
                <a:t> da </a:t>
              </a:r>
              <a:r>
                <a:rPr lang="en-GB" sz="2400" dirty="0" err="1"/>
                <a:t>imaju</a:t>
              </a:r>
              <a:r>
                <a:rPr lang="en-GB" sz="2400" dirty="0"/>
                <a:t> </a:t>
              </a:r>
              <a:r>
                <a:rPr lang="en-GB" sz="2400" dirty="0" err="1"/>
                <a:t>jasnu</a:t>
              </a:r>
              <a:r>
                <a:rPr lang="en-GB" sz="2400" dirty="0"/>
                <a:t> </a:t>
              </a:r>
              <a:r>
                <a:rPr lang="en-GB" sz="2400" dirty="0" err="1"/>
                <a:t>sliku</a:t>
              </a:r>
              <a:r>
                <a:rPr lang="en-GB" sz="2400" dirty="0"/>
                <a:t> o </a:t>
              </a:r>
              <a:r>
                <a:rPr lang="en-GB" sz="2400" dirty="0" err="1"/>
                <a:t>poslovanju</a:t>
              </a:r>
              <a:r>
                <a:rPr lang="en-GB" sz="2400" dirty="0"/>
                <a:t> </a:t>
              </a:r>
              <a:r>
                <a:rPr lang="en-GB" sz="2400" dirty="0" err="1"/>
                <a:t>kod</a:t>
              </a:r>
              <a:r>
                <a:rPr lang="en-GB" sz="2400" dirty="0"/>
                <a:t> </a:t>
              </a:r>
              <a:r>
                <a:rPr lang="en-GB" sz="2400" dirty="0" err="1"/>
                <a:t>kuće</a:t>
              </a:r>
              <a:r>
                <a:rPr lang="en-GB" sz="2400" dirty="0"/>
                <a:t>, </a:t>
              </a:r>
              <a:r>
                <a:rPr lang="en-GB" sz="2400" dirty="0" err="1"/>
                <a:t>sa</a:t>
              </a:r>
              <a:r>
                <a:rPr lang="en-GB" sz="2400" dirty="0"/>
                <a:t> </a:t>
              </a:r>
              <a:r>
                <a:rPr lang="en-GB" sz="2400" dirty="0" err="1"/>
                <a:t>prednostima</a:t>
              </a:r>
              <a:r>
                <a:rPr lang="en-GB" sz="2400" dirty="0"/>
                <a:t> </a:t>
              </a:r>
              <a:r>
                <a:rPr lang="en-GB" sz="2400" dirty="0" err="1"/>
                <a:t>i</a:t>
              </a:r>
              <a:r>
                <a:rPr lang="en-GB" sz="2400" dirty="0"/>
                <a:t> </a:t>
              </a:r>
              <a:r>
                <a:rPr lang="en-GB" sz="2400" dirty="0" err="1"/>
                <a:t>nedostacima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AD2012-C327-5815-4FAA-1CACB3D4207F}"/>
                </a:ext>
              </a:extLst>
            </p:cNvPr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sz="2800" b="1" dirty="0" err="1">
                  <a:solidFill>
                    <a:srgbClr val="AC7BDC"/>
                  </a:solidFill>
                </a:rPr>
                <a:t>Razvij</a:t>
              </a:r>
              <a:r>
                <a:rPr lang="sr-Latn-RS" sz="2800" b="1" dirty="0">
                  <a:solidFill>
                    <a:srgbClr val="AC7BDC"/>
                  </a:solidFill>
                </a:rPr>
                <a:t>e</a:t>
              </a:r>
              <a:r>
                <a:rPr lang="en-GB" sz="2800" b="1" dirty="0" err="1">
                  <a:solidFill>
                    <a:srgbClr val="AC7BDC"/>
                  </a:solidFill>
                </a:rPr>
                <a:t>te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ozbiljno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poslovno</a:t>
              </a:r>
              <a:r>
                <a:rPr lang="en-GB" sz="2800" b="1" dirty="0">
                  <a:solidFill>
                    <a:srgbClr val="AC7BDC"/>
                  </a:solidFill>
                </a:rPr>
                <a:t> </a:t>
              </a:r>
              <a:r>
                <a:rPr lang="en-GB" sz="2800" b="1" dirty="0" err="1">
                  <a:solidFill>
                    <a:srgbClr val="AC7BDC"/>
                  </a:solidFill>
                </a:rPr>
                <a:t>ponašanje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8B55858-4B42-6D8D-907F-07C5F5203570}"/>
              </a:ext>
            </a:extLst>
          </p:cNvPr>
          <p:cNvGrpSpPr/>
          <p:nvPr/>
        </p:nvGrpSpPr>
        <p:grpSpPr>
          <a:xfrm>
            <a:off x="2057400" y="6667500"/>
            <a:ext cx="7162800" cy="1354865"/>
            <a:chOff x="6420993" y="1226612"/>
            <a:chExt cx="5124926" cy="1354865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9FF2039-1F88-9C9E-74F1-B8ED25B62600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Specijalizacijom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ćete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preuzeti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ulogu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pretpostavljenog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stručnjaka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,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čak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ako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ste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tek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započeli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svoj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GB" sz="2400" dirty="0" err="1">
                  <a:ea typeface="Times New Roman" pitchFamily="18" charset="0"/>
                  <a:cs typeface="Calibri" pitchFamily="34" charset="0"/>
                </a:rPr>
                <a:t>posao</a:t>
              </a:r>
              <a:r>
                <a:rPr lang="en-GB" sz="2400" dirty="0">
                  <a:ea typeface="Times New Roman" pitchFamily="18" charset="0"/>
                  <a:cs typeface="Calibri" pitchFamily="34" charset="0"/>
                </a:rPr>
                <a:t>.</a:t>
              </a:r>
              <a:endParaRPr lang="en-US" altLang="ko-KR" sz="2400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2B21E46A-7A55-6C32-B19D-8427E1ECEFA4}"/>
                </a:ext>
              </a:extLst>
            </p:cNvPr>
            <p:cNvSpPr txBox="1"/>
            <p:nvPr/>
          </p:nvSpPr>
          <p:spPr>
            <a:xfrm>
              <a:off x="6420993" y="1226612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RS" sz="2800" b="1" dirty="0">
                  <a:solidFill>
                    <a:srgbClr val="AC7BDC"/>
                  </a:solidFill>
                </a:rPr>
                <a:t>Postanete stručnjak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3" name="object 5">
            <a:extLst>
              <a:ext uri="{FF2B5EF4-FFF2-40B4-BE49-F238E27FC236}">
                <a16:creationId xmlns:a16="http://schemas.microsoft.com/office/drawing/2014/main" id="{DE27B7A9-8C33-5618-9027-8F353D592D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933700"/>
            <a:ext cx="581024" cy="581024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EFE0C309-3940-1EC6-1321-C787CCD04D6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46101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F6C15DCA-854C-9007-1DEE-22BDDD1731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6743700"/>
            <a:ext cx="581024" cy="58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5A7B45-8421-96FC-6E4F-BAEEAF65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4"/>
          <a:stretch/>
        </p:blipFill>
        <p:spPr>
          <a:xfrm>
            <a:off x="8610600" y="3910763"/>
            <a:ext cx="8853025" cy="5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46532C-EF31-45B2-96AF-1DC3F84F508E}"/>
              </a:ext>
            </a:extLst>
          </p:cNvPr>
          <p:cNvSpPr txBox="1"/>
          <p:nvPr/>
        </p:nvSpPr>
        <p:spPr>
          <a:xfrm>
            <a:off x="533400" y="495300"/>
            <a:ext cx="946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Sadržaj</a:t>
            </a:r>
            <a:endParaRPr lang="en-GB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BB80934-02DF-D745-E7E2-18A7CD9FFA1A}"/>
              </a:ext>
            </a:extLst>
          </p:cNvPr>
          <p:cNvGrpSpPr/>
          <p:nvPr/>
        </p:nvGrpSpPr>
        <p:grpSpPr>
          <a:xfrm>
            <a:off x="3048000" y="4533900"/>
            <a:ext cx="12725401" cy="1563853"/>
            <a:chOff x="6390121" y="1386956"/>
            <a:chExt cx="5155798" cy="1563853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38801E5-F271-CED4-7560-4088DC248F5E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Šta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je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posao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od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kuće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?</a:t>
              </a:r>
              <a:endParaRPr lang="sr-Latn-R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Prednosti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mane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poslovanja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od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kuće</a:t>
              </a:r>
              <a:endParaRPr lang="sr-Latn-R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3: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Šta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treba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da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znam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pre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nego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što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započnem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posao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od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kuće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Planiranje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mog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poslovanja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57E1F9-B71E-20E0-77A5-08EF52153978}"/>
                </a:ext>
              </a:extLst>
            </p:cNvPr>
            <p:cNvSpPr txBox="1"/>
            <p:nvPr/>
          </p:nvSpPr>
          <p:spPr>
            <a:xfrm>
              <a:off x="6390121" y="1386956"/>
              <a:ext cx="5124925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R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Nastavna jedinica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1: </a:t>
              </a:r>
              <a:r>
                <a:rPr lang="pl-PL" altLang="ko-KR" sz="2800" b="1" dirty="0">
                  <a:solidFill>
                    <a:srgbClr val="AC7BDC"/>
                  </a:solidFill>
                  <a:latin typeface="Calibri" pitchFamily="34" charset="0"/>
                  <a:ea typeface="Microsoft Sans Serif" panose="020B0604020202020204" pitchFamily="34" charset="0"/>
                  <a:cs typeface="Calibri" pitchFamily="34" charset="0"/>
                </a:rPr>
                <a:t>Na početku poslovanja od kuće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B0887605-223E-8E95-D1AB-528AAE792794}"/>
              </a:ext>
            </a:extLst>
          </p:cNvPr>
          <p:cNvGrpSpPr/>
          <p:nvPr/>
        </p:nvGrpSpPr>
        <p:grpSpPr>
          <a:xfrm>
            <a:off x="3048001" y="6362700"/>
            <a:ext cx="12123821" cy="1727216"/>
            <a:chOff x="6417601" y="1062892"/>
            <a:chExt cx="5128318" cy="2254021"/>
          </a:xfrm>
        </p:grpSpPr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08DF9CA-52FE-B5E9-55D1-0AA3A4015ACA}"/>
                </a:ext>
              </a:extLst>
            </p:cNvPr>
            <p:cNvSpPr txBox="1"/>
            <p:nvPr/>
          </p:nvSpPr>
          <p:spPr>
            <a:xfrm>
              <a:off x="6420994" y="1750481"/>
              <a:ext cx="5124925" cy="156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1: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Imati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ozbiljan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poslovni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stav</a:t>
              </a:r>
              <a:endParaRPr lang="sr-Latn-R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Postanite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stručnjak</a:t>
              </a:r>
              <a:endParaRPr lang="sr-Latn-R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r>
                <a:rPr lang="en-US" altLang="ko-KR" sz="2400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Odeljak</a:t>
              </a:r>
              <a:r>
                <a:rPr lang="en-US" altLang="ko-KR" sz="2400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3: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Rast</a:t>
              </a:r>
              <a:r>
                <a:rPr lang="sr-Latn-R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ili</a:t>
              </a:r>
              <a:r>
                <a:rPr lang="en-US" altLang="ko-KR" sz="2400" b="1" dirty="0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ne </a:t>
              </a:r>
              <a:r>
                <a:rPr lang="en-US" altLang="ko-KR" sz="2400" b="1" dirty="0" err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rast</a:t>
              </a:r>
              <a:r>
                <a:rPr lang="sr-Latn-RS" altLang="ko-KR" sz="2400" b="1"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</a:t>
              </a:r>
              <a:endParaRPr lang="en-US" altLang="ko-KR" sz="2400" b="1" dirty="0"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6F4D7496-8DEE-0BFB-FAF5-3762F71A6D90}"/>
                </a:ext>
              </a:extLst>
            </p:cNvPr>
            <p:cNvSpPr txBox="1"/>
            <p:nvPr/>
          </p:nvSpPr>
          <p:spPr>
            <a:xfrm>
              <a:off x="6417601" y="1062892"/>
              <a:ext cx="5124925" cy="6828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R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Nastavna jedinica</a:t>
              </a:r>
              <a:r>
                <a:rPr lang="en-US" altLang="ko-KR" sz="2800" b="1" dirty="0">
                  <a:solidFill>
                    <a:srgbClr val="AC7BDC"/>
                  </a:solidFill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2: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Saveti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za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uspešan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posao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kod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kuće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: „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Radi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ono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što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AC7BDC"/>
                  </a:solidFill>
                  <a:ea typeface="Times New Roman" panose="02020603050405020304" pitchFamily="18" charset="0"/>
                </a:rPr>
                <a:t>voliš</a:t>
              </a:r>
              <a:r>
                <a:rPr lang="en-US" sz="2800" b="1" dirty="0">
                  <a:solidFill>
                    <a:srgbClr val="AC7BDC"/>
                  </a:solidFill>
                  <a:ea typeface="Times New Roman" panose="02020603050405020304" pitchFamily="18" charset="0"/>
                </a:rPr>
                <a:t>“</a:t>
              </a:r>
              <a:endParaRPr lang="ko-KR" altLang="en-US" sz="2800" b="1" dirty="0">
                <a:solidFill>
                  <a:srgbClr val="AC7BDC"/>
                </a:solidFill>
                <a:cs typeface="Microsoft Sans Serif" panose="020B0604020202020204" pitchFamily="34" charset="0"/>
              </a:endParaRPr>
            </a:p>
          </p:txBody>
        </p:sp>
      </p:grpSp>
      <p:pic>
        <p:nvPicPr>
          <p:cNvPr id="14" name="object 5">
            <a:extLst>
              <a:ext uri="{FF2B5EF4-FFF2-40B4-BE49-F238E27FC236}">
                <a16:creationId xmlns:a16="http://schemas.microsoft.com/office/drawing/2014/main" id="{932F596B-40B6-6263-5610-0B274C7763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4457700"/>
            <a:ext cx="581024" cy="581024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1" y="6286500"/>
            <a:ext cx="581024" cy="5810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845C21-681F-8282-34D9-C942AD22DAB9}"/>
              </a:ext>
            </a:extLst>
          </p:cNvPr>
          <p:cNvSpPr txBox="1"/>
          <p:nvPr/>
        </p:nvSpPr>
        <p:spPr>
          <a:xfrm>
            <a:off x="1143000" y="1333500"/>
            <a:ext cx="13639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b="1" spc="-65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Moj posao od kuće</a:t>
            </a:r>
            <a:endParaRPr lang="en-US" sz="4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en-US" sz="1000" b="1" spc="-65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sr-Latn-RS" sz="2400" dirty="0"/>
              <a:t>Na </a:t>
            </a:r>
            <a:r>
              <a:rPr lang="en-GB" sz="2400" dirty="0" err="1"/>
              <a:t>ovom</a:t>
            </a:r>
            <a:r>
              <a:rPr lang="en-GB" sz="2400" dirty="0"/>
              <a:t> </a:t>
            </a:r>
            <a:r>
              <a:rPr lang="en-GB" sz="2400" dirty="0" err="1"/>
              <a:t>kursu</a:t>
            </a:r>
            <a:r>
              <a:rPr lang="en-GB" sz="2400" dirty="0"/>
              <a:t> </a:t>
            </a:r>
            <a:r>
              <a:rPr lang="en-GB" sz="2400" dirty="0" err="1"/>
              <a:t>ćemo</a:t>
            </a:r>
            <a:r>
              <a:rPr lang="en-GB" sz="2400" dirty="0"/>
              <a:t> se </a:t>
            </a:r>
            <a:r>
              <a:rPr lang="en-GB" sz="2400" dirty="0" err="1"/>
              <a:t>fokusirati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to </a:t>
            </a:r>
            <a:r>
              <a:rPr lang="en-GB" sz="2400" dirty="0" err="1"/>
              <a:t>kako</a:t>
            </a:r>
            <a:r>
              <a:rPr lang="en-GB" sz="2400" dirty="0"/>
              <a:t> da </a:t>
            </a:r>
            <a:r>
              <a:rPr lang="en-GB" sz="2400" dirty="0" err="1"/>
              <a:t>započnemo</a:t>
            </a:r>
            <a:r>
              <a:rPr lang="en-GB" sz="2400" dirty="0"/>
              <a:t> </a:t>
            </a:r>
            <a:r>
              <a:rPr lang="en-GB" sz="2400" dirty="0" err="1"/>
              <a:t>posao</a:t>
            </a:r>
            <a:r>
              <a:rPr lang="en-GB" sz="2400" dirty="0"/>
              <a:t> od </a:t>
            </a:r>
            <a:r>
              <a:rPr lang="en-GB" sz="2400" dirty="0" err="1"/>
              <a:t>kuće</a:t>
            </a:r>
            <a:r>
              <a:rPr lang="en-GB" sz="2400" dirty="0"/>
              <a:t>, da ga </a:t>
            </a:r>
            <a:r>
              <a:rPr lang="en-GB" sz="2400" dirty="0" err="1"/>
              <a:t>planiramo</a:t>
            </a:r>
            <a:r>
              <a:rPr lang="en-GB" sz="2400" dirty="0"/>
              <a:t>, </a:t>
            </a:r>
            <a:r>
              <a:rPr lang="en-GB" sz="2400" dirty="0" err="1"/>
              <a:t>razvijemo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pretvorimo</a:t>
            </a:r>
            <a:r>
              <a:rPr lang="en-GB" sz="2400" dirty="0"/>
              <a:t> u </a:t>
            </a:r>
            <a:r>
              <a:rPr lang="en-GB" sz="2400" dirty="0" err="1"/>
              <a:t>uspešan</a:t>
            </a:r>
            <a:r>
              <a:rPr lang="en-GB" sz="2400" dirty="0"/>
              <a:t> </a:t>
            </a:r>
            <a:r>
              <a:rPr lang="en-GB" sz="2400" dirty="0" err="1"/>
              <a:t>posao</a:t>
            </a:r>
            <a:r>
              <a:rPr lang="en-GB" sz="2400" dirty="0"/>
              <a:t>, </a:t>
            </a:r>
            <a:r>
              <a:rPr lang="en-GB" sz="2400" dirty="0" err="1"/>
              <a:t>suočavajući</a:t>
            </a:r>
            <a:r>
              <a:rPr lang="en-GB" sz="2400" dirty="0"/>
              <a:t> se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svim</a:t>
            </a:r>
            <a:r>
              <a:rPr lang="en-GB" sz="2400" dirty="0"/>
              <a:t> </a:t>
            </a:r>
            <a:r>
              <a:rPr lang="en-GB" sz="2400" dirty="0" err="1"/>
              <a:t>izazovima</a:t>
            </a:r>
            <a:r>
              <a:rPr lang="en-GB" sz="2400" dirty="0"/>
              <a:t> koji </a:t>
            </a:r>
            <a:r>
              <a:rPr lang="en-GB" sz="2400" dirty="0" err="1"/>
              <a:t>će</a:t>
            </a:r>
            <a:r>
              <a:rPr lang="en-GB" sz="2400" dirty="0"/>
              <a:t> se </a:t>
            </a:r>
            <a:r>
              <a:rPr lang="sr-Latn-RS" sz="2400" dirty="0"/>
              <a:t>dogoditi</a:t>
            </a:r>
            <a:r>
              <a:rPr lang="en-GB" sz="2400" dirty="0"/>
              <a:t> </a:t>
            </a:r>
            <a:r>
              <a:rPr lang="en-GB" sz="2400" dirty="0" err="1"/>
              <a:t>tokom</a:t>
            </a:r>
            <a:r>
              <a:rPr lang="en-GB" sz="2400" dirty="0"/>
              <a:t> </a:t>
            </a:r>
            <a:r>
              <a:rPr lang="en-GB" sz="2400" dirty="0" err="1"/>
              <a:t>tako</a:t>
            </a:r>
            <a:r>
              <a:rPr lang="en-GB" sz="2400" dirty="0"/>
              <a:t> </a:t>
            </a:r>
            <a:r>
              <a:rPr lang="en-GB" sz="2400" dirty="0" err="1"/>
              <a:t>iznenađujućeg</a:t>
            </a:r>
            <a:r>
              <a:rPr lang="en-GB" sz="2400" dirty="0"/>
              <a:t> </a:t>
            </a:r>
            <a:r>
              <a:rPr lang="en-GB" sz="2400" dirty="0" err="1"/>
              <a:t>putovanja</a:t>
            </a:r>
            <a:r>
              <a:rPr lang="en-GB" sz="2400" dirty="0"/>
              <a:t>.</a:t>
            </a:r>
            <a:endParaRPr lang="sr-Latn-RS" sz="2400" dirty="0"/>
          </a:p>
          <a:p>
            <a:pPr algn="just">
              <a:buFont typeface="Arial" pitchFamily="34" charset="0"/>
              <a:buChar char="•"/>
            </a:pPr>
            <a:r>
              <a:rPr lang="en-GB" sz="2400" dirty="0" err="1"/>
              <a:t>Takođe</a:t>
            </a:r>
            <a:r>
              <a:rPr lang="en-GB" sz="2400" dirty="0"/>
              <a:t> </a:t>
            </a:r>
            <a:r>
              <a:rPr lang="en-GB" sz="2400" dirty="0" err="1"/>
              <a:t>ćemo</a:t>
            </a:r>
            <a:r>
              <a:rPr lang="en-GB" sz="2400" dirty="0"/>
              <a:t> se </a:t>
            </a:r>
            <a:r>
              <a:rPr lang="en-GB" sz="2400" dirty="0" err="1"/>
              <a:t>fokusirati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stavove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akcije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će</a:t>
            </a:r>
            <a:r>
              <a:rPr lang="en-GB" sz="2400" dirty="0"/>
              <a:t> </a:t>
            </a:r>
            <a:r>
              <a:rPr lang="en-GB" sz="2400" dirty="0" err="1"/>
              <a:t>podržati</a:t>
            </a:r>
            <a:r>
              <a:rPr lang="en-GB" sz="2400" dirty="0"/>
              <a:t> </a:t>
            </a:r>
            <a:r>
              <a:rPr lang="en-GB" sz="2400" dirty="0" err="1"/>
              <a:t>glavne</a:t>
            </a:r>
            <a:r>
              <a:rPr lang="en-GB" sz="2400" dirty="0"/>
              <a:t> </a:t>
            </a:r>
            <a:r>
              <a:rPr lang="en-GB" sz="2400" dirty="0" err="1"/>
              <a:t>korisnike</a:t>
            </a:r>
            <a:r>
              <a:rPr lang="en-GB" sz="2400" dirty="0"/>
              <a:t> da </a:t>
            </a:r>
            <a:r>
              <a:rPr lang="en-GB" sz="2400" dirty="0" err="1"/>
              <a:t>imaju</a:t>
            </a:r>
            <a:r>
              <a:rPr lang="en-GB" sz="2400" dirty="0"/>
              <a:t> </a:t>
            </a:r>
            <a:r>
              <a:rPr lang="en-GB" sz="2400" dirty="0" err="1"/>
              <a:t>jasnu</a:t>
            </a:r>
            <a:r>
              <a:rPr lang="en-GB" sz="2400" dirty="0"/>
              <a:t> </a:t>
            </a:r>
            <a:r>
              <a:rPr lang="en-GB" sz="2400" dirty="0" err="1"/>
              <a:t>sliku</a:t>
            </a:r>
            <a:r>
              <a:rPr lang="en-GB" sz="2400" dirty="0"/>
              <a:t> o </a:t>
            </a:r>
            <a:r>
              <a:rPr lang="en-GB" sz="2400" dirty="0" err="1"/>
              <a:t>poslovanju</a:t>
            </a:r>
            <a:r>
              <a:rPr lang="en-GB" sz="2400" dirty="0"/>
              <a:t> od </a:t>
            </a:r>
            <a:r>
              <a:rPr lang="en-GB" sz="2400" dirty="0" err="1"/>
              <a:t>kuće</a:t>
            </a:r>
            <a:r>
              <a:rPr lang="en-GB" sz="2400" dirty="0"/>
              <a:t>,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prednostima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nedostacima</a:t>
            </a:r>
            <a:r>
              <a:rPr lang="en-GB" sz="2400" dirty="0"/>
              <a:t>,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razviju</a:t>
            </a:r>
            <a:r>
              <a:rPr lang="en-GB" sz="2400" dirty="0"/>
              <a:t> </a:t>
            </a:r>
            <a:r>
              <a:rPr lang="en-GB" sz="2400" dirty="0" err="1"/>
              <a:t>ozbiljno</a:t>
            </a:r>
            <a:r>
              <a:rPr lang="en-GB" sz="2400" dirty="0"/>
              <a:t> </a:t>
            </a:r>
            <a:r>
              <a:rPr lang="en-GB" sz="2400" dirty="0" err="1"/>
              <a:t>poslovno</a:t>
            </a:r>
            <a:r>
              <a:rPr lang="en-GB" sz="2400" dirty="0"/>
              <a:t> </a:t>
            </a:r>
            <a:r>
              <a:rPr lang="en-GB" sz="2400" dirty="0" err="1"/>
              <a:t>ponašanje</a:t>
            </a:r>
            <a:r>
              <a:rPr lang="en-GB" sz="2400" dirty="0"/>
              <a:t>, </a:t>
            </a:r>
            <a:r>
              <a:rPr lang="en-GB" sz="2400" dirty="0" err="1"/>
              <a:t>kao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da </a:t>
            </a:r>
            <a:r>
              <a:rPr lang="en-GB" sz="2400" dirty="0" err="1"/>
              <a:t>postanu</a:t>
            </a:r>
            <a:r>
              <a:rPr lang="en-GB" sz="2400" dirty="0"/>
              <a:t> </a:t>
            </a:r>
            <a:r>
              <a:rPr lang="en-GB" sz="2400" dirty="0" err="1"/>
              <a:t>stručnjaci</a:t>
            </a:r>
            <a:r>
              <a:rPr lang="en-GB" sz="2400" dirty="0"/>
              <a:t> u </a:t>
            </a:r>
            <a:r>
              <a:rPr lang="en-GB" sz="2400" dirty="0" err="1"/>
              <a:t>svojim</a:t>
            </a:r>
            <a:r>
              <a:rPr lang="en-GB" sz="2400" dirty="0"/>
              <a:t> </a:t>
            </a:r>
            <a:r>
              <a:rPr lang="en-GB" sz="2400" dirty="0" err="1"/>
              <a:t>domenima</a:t>
            </a:r>
            <a:r>
              <a:rPr lang="en-GB" sz="2400" dirty="0"/>
              <a:t>.</a:t>
            </a:r>
            <a:endParaRPr lang="en-GB" sz="2400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5">
            <a:extLst>
              <a:ext uri="{FF2B5EF4-FFF2-40B4-BE49-F238E27FC236}">
                <a16:creationId xmlns:a16="http://schemas.microsoft.com/office/drawing/2014/main" id="{B9450382-7C2E-E6B5-A19E-D3F7075D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5169" r="11887" b="7665"/>
          <a:stretch/>
        </p:blipFill>
        <p:spPr>
          <a:xfrm>
            <a:off x="1142999" y="6210300"/>
            <a:ext cx="4313583" cy="2362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20EFF1-C6C2-3834-DE67-E15FC62BC881}"/>
              </a:ext>
            </a:extLst>
          </p:cNvPr>
          <p:cNvSpPr txBox="1"/>
          <p:nvPr/>
        </p:nvSpPr>
        <p:spPr>
          <a:xfrm>
            <a:off x="2667000" y="2095500"/>
            <a:ext cx="130302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defRPr/>
            </a:pP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	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je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koji se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nalazi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vašem</a:t>
            </a:r>
            <a:r>
              <a:rPr lang="en-US" altLang="es-ES" sz="24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domu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defRPr/>
            </a:pPr>
            <a:r>
              <a:rPr lang="sr-Latn-R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dve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glavne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vrste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kućnih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400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</a:t>
            </a:r>
            <a:r>
              <a:rPr lang="en-US" altLang="es-ES" sz="24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  <a:endParaRPr lang="sr-Latn-RS" altLang="es-ES" sz="24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 algn="just">
              <a:defRPr/>
            </a:pPr>
            <a:endParaRPr lang="en-US" altLang="es-ES" sz="24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835150" indent="-514350" algn="just">
              <a:buFont typeface="Wingdings" pitchFamily="2" charset="2"/>
              <a:buChar char="Ø"/>
              <a:defRPr/>
            </a:pP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sr-Latn-R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osao koji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započinjete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000" b="1" dirty="0" err="1">
                <a:ea typeface="Microsoft Sans Serif" panose="020B0604020202020204" pitchFamily="34" charset="0"/>
                <a:cs typeface="Microsoft Sans Serif" panose="020B0604020202020204" pitchFamily="34" charset="0"/>
              </a:rPr>
              <a:t>nule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Prednost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poslovanja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koje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započinjete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od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nule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je u tome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se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može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prilagoditi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vašim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željama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postojećim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tržištima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u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razvoju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tako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da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pruža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veliki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izbor</a:t>
            </a:r>
            <a:r>
              <a:rPr lang="en-US" altLang="es-ES" sz="2000" b="1" dirty="0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s-ES" sz="2000" b="1" dirty="0" err="1">
                <a:solidFill>
                  <a:srgbClr val="7030A0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mogućnosti</a:t>
            </a: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. </a:t>
            </a:r>
            <a:r>
              <a:rPr lang="sr-Latn-R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Poslovanje koje možete da kupite</a:t>
            </a:r>
            <a:r>
              <a:rPr lang="en-US" altLang="es-ES" sz="20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pPr marL="3365500" lvl="0" indent="-679450" algn="just" defTabSz="1319213">
              <a:defRPr/>
            </a:pP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1.1.1 </a:t>
            </a:r>
            <a:r>
              <a:rPr lang="sr-Latn-R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Franšize</a:t>
            </a:r>
            <a:endParaRPr lang="en-US" altLang="es-ES" sz="2000" b="1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365500" lvl="0" indent="-679450" algn="just" defTabSz="1319213">
              <a:defRPr/>
            </a:pPr>
            <a:r>
              <a:rPr lang="en-GB" sz="2000" dirty="0"/>
              <a:t>	</a:t>
            </a:r>
            <a:r>
              <a:rPr lang="en-GB" sz="2000" dirty="0" err="1"/>
              <a:t>Franšiza</a:t>
            </a:r>
            <a:r>
              <a:rPr lang="en-GB" sz="2000" dirty="0"/>
              <a:t> je </a:t>
            </a:r>
            <a:r>
              <a:rPr lang="en-GB" sz="2000" dirty="0" err="1"/>
              <a:t>ugovor</a:t>
            </a:r>
            <a:r>
              <a:rPr lang="en-GB" sz="2000" dirty="0"/>
              <a:t> u </a:t>
            </a:r>
            <a:r>
              <a:rPr lang="en-GB" sz="2000" dirty="0" err="1"/>
              <a:t>kome</a:t>
            </a:r>
            <a:r>
              <a:rPr lang="en-GB" sz="2000" dirty="0"/>
              <a:t> </a:t>
            </a:r>
            <a:r>
              <a:rPr lang="en-GB" sz="2000" dirty="0" err="1"/>
              <a:t>jedno</a:t>
            </a:r>
            <a:r>
              <a:rPr lang="en-GB" sz="2000" dirty="0"/>
              <a:t> </a:t>
            </a:r>
            <a:r>
              <a:rPr lang="en-GB" sz="2000" dirty="0" err="1"/>
              <a:t>preduzeće</a:t>
            </a:r>
            <a:r>
              <a:rPr lang="en-GB" sz="2000" dirty="0"/>
              <a:t> </a:t>
            </a:r>
            <a:r>
              <a:rPr lang="en-GB" sz="2000" dirty="0" err="1"/>
              <a:t>daje</a:t>
            </a:r>
            <a:r>
              <a:rPr lang="en-GB" sz="2000" dirty="0"/>
              <a:t> </a:t>
            </a:r>
            <a:r>
              <a:rPr lang="en-GB" sz="2000" dirty="0" err="1"/>
              <a:t>drugom</a:t>
            </a:r>
            <a:r>
              <a:rPr lang="en-GB" sz="2000" dirty="0"/>
              <a:t> </a:t>
            </a:r>
            <a:r>
              <a:rPr lang="en-GB" sz="2000" dirty="0" err="1"/>
              <a:t>preduzeću</a:t>
            </a:r>
            <a:r>
              <a:rPr lang="en-GB" sz="2000" dirty="0"/>
              <a:t> </a:t>
            </a:r>
            <a:r>
              <a:rPr lang="en-GB" sz="2000" dirty="0" err="1"/>
              <a:t>pravo</a:t>
            </a:r>
            <a:r>
              <a:rPr lang="en-GB" sz="2000" dirty="0"/>
              <a:t> da </a:t>
            </a:r>
            <a:r>
              <a:rPr lang="en-GB" sz="2000" dirty="0" err="1"/>
              <a:t>distribuira</a:t>
            </a:r>
            <a:r>
              <a:rPr lang="en-GB" sz="2000" dirty="0"/>
              <a:t> </a:t>
            </a:r>
            <a:r>
              <a:rPr lang="en-GB" sz="2000" dirty="0" err="1"/>
              <a:t>svoje</a:t>
            </a:r>
            <a:r>
              <a:rPr lang="en-GB" sz="2000" dirty="0"/>
              <a:t> </a:t>
            </a:r>
            <a:r>
              <a:rPr lang="en-GB" sz="2000" dirty="0" err="1"/>
              <a:t>proizvode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usluge</a:t>
            </a:r>
            <a:r>
              <a:rPr lang="en-GB" sz="2000" dirty="0"/>
              <a:t>.</a:t>
            </a:r>
            <a:endParaRPr lang="sr-Latn-RS" sz="2000" dirty="0"/>
          </a:p>
          <a:p>
            <a:pPr marL="3365500" lvl="0" indent="-679450" algn="just" defTabSz="1319213">
              <a:defRPr/>
            </a:pPr>
            <a:r>
              <a:rPr lang="en-U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1.1.2 </a:t>
            </a:r>
            <a:r>
              <a:rPr lang="sr-Latn-RS" altLang="es-ES" sz="20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Direktna prodaja</a:t>
            </a:r>
            <a:endParaRPr lang="en-GB" sz="2000" b="1" i="1" dirty="0"/>
          </a:p>
          <a:p>
            <a:pPr marL="3365500" indent="-679450" algn="just"/>
            <a:r>
              <a:rPr lang="en-GB" sz="2000" i="1" dirty="0"/>
              <a:t>	</a:t>
            </a:r>
            <a:r>
              <a:rPr lang="en-GB" sz="2000" i="1" dirty="0" err="1"/>
              <a:t>Direktna</a:t>
            </a:r>
            <a:r>
              <a:rPr lang="en-GB" sz="2000" i="1" dirty="0"/>
              <a:t> </a:t>
            </a:r>
            <a:r>
              <a:rPr lang="en-GB" sz="2000" i="1" dirty="0" err="1"/>
              <a:t>prodaja</a:t>
            </a:r>
            <a:r>
              <a:rPr lang="en-GB" sz="2000" i="1" dirty="0"/>
              <a:t> </a:t>
            </a:r>
            <a:r>
              <a:rPr lang="en-GB" sz="2000" dirty="0" err="1"/>
              <a:t>uključuje</a:t>
            </a:r>
            <a:r>
              <a:rPr lang="en-GB" sz="2000" dirty="0"/>
              <a:t> </a:t>
            </a:r>
            <a:r>
              <a:rPr lang="en-GB" sz="2000" dirty="0" err="1"/>
              <a:t>prodaju</a:t>
            </a:r>
            <a:r>
              <a:rPr lang="en-GB" sz="2000" dirty="0"/>
              <a:t> </a:t>
            </a:r>
            <a:r>
              <a:rPr lang="en-GB" sz="2000" dirty="0" err="1"/>
              <a:t>potrošačkih</a:t>
            </a:r>
            <a:r>
              <a:rPr lang="en-GB" sz="2000" dirty="0"/>
              <a:t> </a:t>
            </a:r>
            <a:r>
              <a:rPr lang="en-GB" sz="2000" dirty="0" err="1"/>
              <a:t>proizvoda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način</a:t>
            </a:r>
            <a:r>
              <a:rPr lang="en-GB" sz="2000" dirty="0"/>
              <a:t> od </a:t>
            </a:r>
            <a:r>
              <a:rPr lang="en-GB" sz="2000" dirty="0" err="1"/>
              <a:t>osobe</a:t>
            </a:r>
            <a:r>
              <a:rPr lang="en-GB" sz="2000" dirty="0"/>
              <a:t> do </a:t>
            </a:r>
            <a:r>
              <a:rPr lang="en-GB" sz="2000" dirty="0" err="1"/>
              <a:t>osobe</a:t>
            </a:r>
            <a:r>
              <a:rPr lang="en-GB" sz="2000" dirty="0"/>
              <a:t>, </a:t>
            </a:r>
            <a:r>
              <a:rPr lang="en-GB" sz="2000" dirty="0" err="1"/>
              <a:t>daleko</a:t>
            </a:r>
            <a:r>
              <a:rPr lang="en-GB" sz="2000" dirty="0"/>
              <a:t> od </a:t>
            </a:r>
            <a:r>
              <a:rPr lang="en-GB" sz="2000" dirty="0" err="1"/>
              <a:t>fiksne</a:t>
            </a:r>
            <a:r>
              <a:rPr lang="en-GB" sz="2000" dirty="0"/>
              <a:t> </a:t>
            </a:r>
            <a:r>
              <a:rPr lang="en-GB" sz="2000" dirty="0" err="1"/>
              <a:t>maloprodajne</a:t>
            </a:r>
            <a:r>
              <a:rPr lang="en-GB" sz="2000" dirty="0"/>
              <a:t> </a:t>
            </a:r>
            <a:r>
              <a:rPr lang="en-GB" sz="2000" dirty="0" err="1"/>
              <a:t>lokacije</a:t>
            </a:r>
            <a:r>
              <a:rPr lang="en-GB" sz="2000" dirty="0"/>
              <a:t>. </a:t>
            </a:r>
            <a:r>
              <a:rPr lang="en-GB" sz="2000" dirty="0" err="1"/>
              <a:t>Postoje</a:t>
            </a:r>
            <a:r>
              <a:rPr lang="en-GB" sz="2000" dirty="0"/>
              <a:t> </a:t>
            </a:r>
            <a:r>
              <a:rPr lang="en-GB" sz="2000" dirty="0" err="1"/>
              <a:t>dve</a:t>
            </a:r>
            <a:r>
              <a:rPr lang="en-GB" sz="2000" dirty="0"/>
              <a:t> </a:t>
            </a:r>
            <a:r>
              <a:rPr lang="en-GB" sz="2000" dirty="0" err="1"/>
              <a:t>glavne</a:t>
            </a:r>
            <a:r>
              <a:rPr lang="en-GB" sz="2000" dirty="0"/>
              <a:t> </a:t>
            </a:r>
            <a:r>
              <a:rPr lang="en-GB" sz="2000" dirty="0" err="1"/>
              <a:t>vrste</a:t>
            </a:r>
            <a:r>
              <a:rPr lang="en-GB" sz="2000" dirty="0"/>
              <a:t> </a:t>
            </a:r>
            <a:r>
              <a:rPr lang="en-GB" sz="2000" dirty="0" err="1"/>
              <a:t>mogućnosti</a:t>
            </a:r>
            <a:r>
              <a:rPr lang="en-GB" sz="2000" dirty="0"/>
              <a:t> </a:t>
            </a:r>
            <a:r>
              <a:rPr lang="en-GB" sz="2000" dirty="0" err="1"/>
              <a:t>direktne</a:t>
            </a:r>
            <a:r>
              <a:rPr lang="en-GB" sz="2000" dirty="0"/>
              <a:t> </a:t>
            </a:r>
            <a:r>
              <a:rPr lang="en-GB" sz="2000" dirty="0" err="1"/>
              <a:t>prodaje</a:t>
            </a:r>
            <a:r>
              <a:rPr lang="en-GB" sz="2000" dirty="0"/>
              <a:t>:</a:t>
            </a:r>
            <a:endParaRPr lang="sr-Latn-RS" sz="2000" dirty="0"/>
          </a:p>
          <a:p>
            <a:pPr marL="3365500" indent="-679450" algn="just"/>
            <a:r>
              <a:rPr lang="sr-Latn-RS" sz="2000" b="1" i="1" dirty="0"/>
              <a:t>             </a:t>
            </a:r>
            <a:r>
              <a:rPr lang="en-GB" sz="2000" b="1" dirty="0"/>
              <a:t>Marketing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jednom</a:t>
            </a:r>
            <a:r>
              <a:rPr lang="en-GB" sz="2000" b="1" dirty="0"/>
              <a:t> </a:t>
            </a:r>
            <a:r>
              <a:rPr lang="en-GB" sz="2000" b="1" dirty="0" err="1"/>
              <a:t>nivou</a:t>
            </a:r>
            <a:r>
              <a:rPr lang="en-GB" sz="2000" b="1" dirty="0"/>
              <a:t>.</a:t>
            </a:r>
            <a:r>
              <a:rPr lang="en-GB" sz="2000" dirty="0"/>
              <a:t> je </a:t>
            </a:r>
            <a:r>
              <a:rPr lang="en-GB" sz="2000" dirty="0" err="1"/>
              <a:t>zarada</a:t>
            </a:r>
            <a:r>
              <a:rPr lang="en-GB" sz="2000" dirty="0"/>
              <a:t> </a:t>
            </a:r>
            <a:r>
              <a:rPr lang="en-GB" sz="2000" dirty="0" err="1"/>
              <a:t>kupovinom</a:t>
            </a:r>
            <a:r>
              <a:rPr lang="en-GB" sz="2000" dirty="0"/>
              <a:t> </a:t>
            </a:r>
            <a:r>
              <a:rPr lang="en-GB" sz="2000" dirty="0" err="1"/>
              <a:t>proizvoda</a:t>
            </a:r>
            <a:r>
              <a:rPr lang="en-GB" sz="2000" dirty="0"/>
              <a:t> od </a:t>
            </a:r>
            <a:r>
              <a:rPr lang="en-GB" sz="2000" dirty="0" err="1"/>
              <a:t>matične</a:t>
            </a:r>
            <a:r>
              <a:rPr lang="en-GB" sz="2000" dirty="0"/>
              <a:t> </a:t>
            </a:r>
            <a:r>
              <a:rPr lang="en-GB" sz="2000" dirty="0" err="1"/>
              <a:t>kompanije</a:t>
            </a:r>
            <a:r>
              <a:rPr lang="en-GB" sz="2000" dirty="0"/>
              <a:t>, a </a:t>
            </a:r>
            <a:r>
              <a:rPr lang="en-GB" sz="2000" dirty="0" err="1"/>
              <a:t>zatim</a:t>
            </a:r>
            <a:r>
              <a:rPr lang="en-GB" sz="2000" dirty="0"/>
              <a:t> </a:t>
            </a:r>
            <a:r>
              <a:rPr lang="en-GB" sz="2000" dirty="0" err="1"/>
              <a:t>prodajom</a:t>
            </a:r>
            <a:r>
              <a:rPr lang="en-GB" sz="2000" dirty="0"/>
              <a:t> </a:t>
            </a:r>
            <a:r>
              <a:rPr lang="en-GB" sz="2000" dirty="0" err="1"/>
              <a:t>tih</a:t>
            </a:r>
            <a:r>
              <a:rPr lang="en-GB" sz="2000" dirty="0"/>
              <a:t> </a:t>
            </a:r>
            <a:r>
              <a:rPr lang="en-GB" sz="2000" dirty="0" err="1"/>
              <a:t>proizvoda</a:t>
            </a:r>
            <a:r>
              <a:rPr lang="en-GB" sz="2000" dirty="0"/>
              <a:t> </a:t>
            </a:r>
            <a:r>
              <a:rPr lang="en-GB" sz="2000" dirty="0" err="1"/>
              <a:t>direktno</a:t>
            </a:r>
            <a:r>
              <a:rPr lang="en-GB" sz="2000" dirty="0"/>
              <a:t> </a:t>
            </a:r>
            <a:r>
              <a:rPr lang="en-GB" sz="2000" dirty="0" err="1"/>
              <a:t>kupcima</a:t>
            </a:r>
            <a:endParaRPr lang="sr-Latn-RS" sz="2000" dirty="0"/>
          </a:p>
          <a:p>
            <a:pPr marL="3365500" indent="-679450" algn="just"/>
            <a:r>
              <a:rPr lang="sr-Latn-RS" sz="2000" b="1" dirty="0"/>
              <a:t>            </a:t>
            </a:r>
            <a:r>
              <a:rPr lang="en-GB" sz="2000" b="1" dirty="0"/>
              <a:t>Marketing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više</a:t>
            </a:r>
            <a:r>
              <a:rPr lang="en-GB" sz="2000" b="1" dirty="0"/>
              <a:t> </a:t>
            </a:r>
            <a:r>
              <a:rPr lang="en-GB" sz="2000" b="1" dirty="0" err="1"/>
              <a:t>nivoa</a:t>
            </a:r>
            <a:r>
              <a:rPr lang="en-GB" sz="2000" b="1" dirty="0"/>
              <a:t> </a:t>
            </a:r>
            <a:r>
              <a:rPr lang="en-GB" sz="2000" dirty="0" err="1"/>
              <a:t>uključuje</a:t>
            </a:r>
            <a:r>
              <a:rPr lang="en-GB" sz="2000" dirty="0"/>
              <a:t> </a:t>
            </a:r>
            <a:r>
              <a:rPr lang="en-GB" sz="2000" dirty="0" err="1"/>
              <a:t>zarađivanje</a:t>
            </a:r>
            <a:r>
              <a:rPr lang="en-GB" sz="2000" dirty="0"/>
              <a:t> </a:t>
            </a:r>
            <a:r>
              <a:rPr lang="en-GB" sz="2000" dirty="0" err="1"/>
              <a:t>novca</a:t>
            </a:r>
            <a:r>
              <a:rPr lang="en-GB" sz="2000" dirty="0"/>
              <a:t> </a:t>
            </a:r>
            <a:r>
              <a:rPr lang="en-GB" sz="2000" dirty="0" err="1"/>
              <a:t>putem</a:t>
            </a:r>
            <a:r>
              <a:rPr lang="en-GB" sz="2000" dirty="0"/>
              <a:t> </a:t>
            </a:r>
            <a:r>
              <a:rPr lang="en-GB" sz="2000" dirty="0" err="1"/>
              <a:t>marketinga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jednom</a:t>
            </a:r>
            <a:r>
              <a:rPr lang="en-GB" sz="2000" dirty="0"/>
              <a:t> </a:t>
            </a:r>
            <a:r>
              <a:rPr lang="en-GB" sz="2000" dirty="0" err="1"/>
              <a:t>nivou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sponzorisanjem</a:t>
            </a:r>
            <a:r>
              <a:rPr lang="en-GB" sz="2000" dirty="0"/>
              <a:t> </a:t>
            </a:r>
            <a:r>
              <a:rPr lang="en-GB" sz="2000" dirty="0" err="1"/>
              <a:t>novih</a:t>
            </a:r>
            <a:r>
              <a:rPr lang="en-GB" sz="2000" dirty="0"/>
              <a:t> </a:t>
            </a:r>
            <a:r>
              <a:rPr lang="en-GB" sz="2000" dirty="0" err="1"/>
              <a:t>direktnih</a:t>
            </a:r>
            <a:r>
              <a:rPr lang="en-GB" sz="2000" dirty="0"/>
              <a:t> </a:t>
            </a:r>
            <a:r>
              <a:rPr lang="en-GB" sz="2000" dirty="0" err="1"/>
              <a:t>prodavaca</a:t>
            </a:r>
            <a:r>
              <a:rPr lang="en-GB" sz="2000" b="1" dirty="0"/>
              <a:t>.</a:t>
            </a:r>
            <a:endParaRPr lang="sr-Latn-RS" sz="2000" b="1" dirty="0"/>
          </a:p>
          <a:p>
            <a:pPr marL="3365500" indent="-679450" algn="just"/>
            <a:r>
              <a:rPr lang="en-US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1.1.3 </a:t>
            </a:r>
            <a:r>
              <a:rPr lang="sr-Latn-RS" altLang="es-ES" sz="2000" b="1" dirty="0">
                <a:solidFill>
                  <a:prstClr val="black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Poslovne mogućnosti</a:t>
            </a:r>
            <a:endParaRPr lang="en-GB" sz="2000" dirty="0"/>
          </a:p>
          <a:p>
            <a:pPr marL="3365500" lvl="0" indent="-679450" algn="just" defTabSz="1319213">
              <a:defRPr/>
            </a:pPr>
            <a:r>
              <a:rPr lang="en-GB" sz="2000" dirty="0"/>
              <a:t>	</a:t>
            </a:r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prilika</a:t>
            </a:r>
            <a:r>
              <a:rPr lang="en-GB" sz="2000" dirty="0"/>
              <a:t> je </a:t>
            </a:r>
            <a:r>
              <a:rPr lang="en-GB" sz="2000" dirty="0" err="1"/>
              <a:t>ideja</a:t>
            </a:r>
            <a:r>
              <a:rPr lang="en-GB" sz="2000" dirty="0"/>
              <a:t>, </a:t>
            </a:r>
            <a:r>
              <a:rPr lang="en-GB" sz="2000" dirty="0" err="1"/>
              <a:t>proizvod</a:t>
            </a:r>
            <a:r>
              <a:rPr lang="en-GB" sz="2000" dirty="0"/>
              <a:t>, </a:t>
            </a:r>
            <a:r>
              <a:rPr lang="en-GB" sz="2000" dirty="0" err="1"/>
              <a:t>sistem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 </a:t>
            </a:r>
            <a:r>
              <a:rPr lang="en-GB" sz="2000" dirty="0" err="1"/>
              <a:t>koju</a:t>
            </a:r>
            <a:r>
              <a:rPr lang="en-GB" sz="2000" dirty="0"/>
              <a:t> </a:t>
            </a:r>
            <a:r>
              <a:rPr lang="en-GB" sz="2000" dirty="0" err="1"/>
              <a:t>neko</a:t>
            </a:r>
            <a:r>
              <a:rPr lang="en-GB" sz="2000" dirty="0"/>
              <a:t> </a:t>
            </a:r>
            <a:r>
              <a:rPr lang="en-GB" sz="2000" dirty="0" err="1"/>
              <a:t>drugi</a:t>
            </a:r>
            <a:r>
              <a:rPr lang="en-GB" sz="2000" dirty="0"/>
              <a:t> </a:t>
            </a:r>
            <a:r>
              <a:rPr lang="en-GB" sz="2000" dirty="0" err="1"/>
              <a:t>razvija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nudi</a:t>
            </a:r>
            <a:r>
              <a:rPr lang="en-GB" sz="2000" dirty="0"/>
              <a:t> da </a:t>
            </a:r>
            <a:r>
              <a:rPr lang="en-GB" sz="2000" dirty="0" err="1"/>
              <a:t>proda</a:t>
            </a:r>
            <a:r>
              <a:rPr lang="en-GB" sz="2000" dirty="0"/>
              <a:t> </a:t>
            </a:r>
            <a:r>
              <a:rPr lang="en-GB" sz="2000" dirty="0" err="1"/>
              <a:t>drugima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bi </a:t>
            </a:r>
            <a:r>
              <a:rPr lang="en-GB" sz="2000" dirty="0" err="1"/>
              <a:t>im</a:t>
            </a:r>
            <a:r>
              <a:rPr lang="en-GB" sz="2000" dirty="0"/>
              <a:t> </a:t>
            </a:r>
            <a:r>
              <a:rPr lang="en-GB" sz="2000" dirty="0" err="1"/>
              <a:t>pomogao</a:t>
            </a:r>
            <a:r>
              <a:rPr lang="en-GB" sz="2000" dirty="0"/>
              <a:t> da </a:t>
            </a:r>
            <a:r>
              <a:rPr lang="en-GB" sz="2000" dirty="0" err="1"/>
              <a:t>pokrenu</a:t>
            </a:r>
            <a:r>
              <a:rPr lang="en-GB" sz="2000" dirty="0"/>
              <a:t> </a:t>
            </a:r>
            <a:r>
              <a:rPr lang="en-GB" sz="2000" dirty="0" err="1"/>
              <a:t>sopstveni</a:t>
            </a:r>
            <a:r>
              <a:rPr lang="en-GB" sz="2000" dirty="0"/>
              <a:t>, </a:t>
            </a:r>
            <a:r>
              <a:rPr lang="en-GB" sz="2000" dirty="0" err="1"/>
              <a:t>sličan</a:t>
            </a:r>
            <a:r>
              <a:rPr lang="en-GB" sz="2000" dirty="0"/>
              <a:t> </a:t>
            </a:r>
            <a:r>
              <a:rPr lang="en-GB" sz="2000" dirty="0" err="1"/>
              <a:t>posao</a:t>
            </a:r>
            <a:r>
              <a:rPr lang="en-GB" sz="2000" dirty="0"/>
              <a:t>.</a:t>
            </a:r>
            <a:endParaRPr lang="en-US" altLang="es-ES" sz="2800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304800" y="5715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početku poslovanja od kuće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09700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Se</a:t>
            </a:r>
            <a:r>
              <a:rPr lang="sr-Latn-R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kcija</a:t>
            </a: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1.1: </a:t>
            </a:r>
            <a:r>
              <a:rPr lang="sr-Latn-R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Šta je poslovanje od kuće</a:t>
            </a:r>
            <a:r>
              <a:rPr lang="en-US" altLang="es-ES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66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0" y="2857500"/>
            <a:ext cx="5943600" cy="4782784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90513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Times New Roman"/>
              </a:rPr>
              <a:t>2.2 </a:t>
            </a:r>
            <a:r>
              <a:rPr lang="en-US" sz="2400" b="1" dirty="0" err="1">
                <a:ea typeface="Times New Roman"/>
              </a:rPr>
              <a:t>NEDOSTACI</a:t>
            </a: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/>
              <a:ea typeface="Times New Roman"/>
            </a:endParaRP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2.2.1 </a:t>
            </a:r>
            <a:r>
              <a:rPr lang="en-US" sz="2000" b="1" dirty="0" err="1">
                <a:ea typeface="Times New Roman"/>
              </a:rPr>
              <a:t>Veći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nivoi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stresa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zbog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nemogućnosti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pronalaženja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ravnoteže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između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posla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porodice</a:t>
            </a:r>
            <a:r>
              <a:rPr lang="en-US" sz="2000" b="1" dirty="0">
                <a:ea typeface="Times New Roman"/>
              </a:rPr>
              <a:t>.</a:t>
            </a:r>
            <a:endParaRPr lang="sr-Latn-RS" sz="2000" b="1" dirty="0">
              <a:ea typeface="Times New Roman"/>
            </a:endParaRP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2.2.2 </a:t>
            </a:r>
            <a:r>
              <a:rPr lang="en-US" sz="2000" b="1" dirty="0" err="1">
                <a:ea typeface="Times New Roman"/>
              </a:rPr>
              <a:t>Posao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kod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kuće</a:t>
            </a:r>
            <a:r>
              <a:rPr lang="en-US" sz="2000" b="1" dirty="0">
                <a:ea typeface="Times New Roman"/>
              </a:rPr>
              <a:t> je (</a:t>
            </a:r>
            <a:r>
              <a:rPr lang="en-US" sz="2000" b="1" dirty="0" err="1">
                <a:ea typeface="Times New Roman"/>
              </a:rPr>
              <a:t>obično</a:t>
            </a:r>
            <a:r>
              <a:rPr lang="en-US" sz="2000" b="1" dirty="0">
                <a:ea typeface="Times New Roman"/>
              </a:rPr>
              <a:t>) </a:t>
            </a:r>
            <a:r>
              <a:rPr lang="en-US" sz="2000" b="1" dirty="0" err="1">
                <a:ea typeface="Times New Roman"/>
              </a:rPr>
              <a:t>veoma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mali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biznis</a:t>
            </a:r>
            <a:r>
              <a:rPr lang="en-US" sz="2000" b="1" dirty="0">
                <a:ea typeface="Times New Roman"/>
              </a:rPr>
              <a:t>.</a:t>
            </a:r>
            <a:endParaRPr lang="sr-Latn-RS" sz="2000" b="1" dirty="0">
              <a:ea typeface="Times New Roman"/>
            </a:endParaRPr>
          </a:p>
          <a:p>
            <a:pPr marL="290513" algn="just">
              <a:lnSpc>
                <a:spcPct val="150000"/>
              </a:lnSpc>
            </a:pPr>
            <a:r>
              <a:rPr lang="en-US" sz="2000" b="1" dirty="0">
                <a:ea typeface="Times New Roman"/>
              </a:rPr>
              <a:t>2.2.3 </a:t>
            </a:r>
            <a:r>
              <a:rPr lang="en-US" sz="2000" b="1" dirty="0" err="1">
                <a:ea typeface="Times New Roman"/>
              </a:rPr>
              <a:t>Nedostatak</a:t>
            </a:r>
            <a:r>
              <a:rPr lang="en-US" sz="2000" b="1" dirty="0">
                <a:ea typeface="Times New Roman"/>
              </a:rPr>
              <a:t> </a:t>
            </a:r>
            <a:r>
              <a:rPr lang="en-US" sz="2000" b="1" dirty="0" err="1">
                <a:ea typeface="Times New Roman"/>
              </a:rPr>
              <a:t>jasne</a:t>
            </a:r>
            <a:r>
              <a:rPr lang="en-US" sz="2000" b="1" dirty="0">
                <a:ea typeface="Times New Roman"/>
              </a:rPr>
              <a:t> discipline</a:t>
            </a:r>
            <a:endParaRPr lang="en-US" sz="800" b="1" dirty="0">
              <a:ea typeface="Times New Roman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249400" y="2400300"/>
            <a:ext cx="3541745" cy="3140252"/>
          </a:xfrm>
          <a:prstGeom prst="cloudCallout">
            <a:avLst>
              <a:gd name="adj1" fmla="val -79465"/>
              <a:gd name="adj2" fmla="val -17909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9700"/>
            <a:ext cx="2971800" cy="22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218647"/>
            <a:ext cx="7390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Odeljak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2: </a:t>
            </a:r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Prednosti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i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mane </a:t>
            </a:r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poslovanja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kod</a:t>
            </a:r>
            <a:r>
              <a:rPr lang="en-GB" sz="2800" b="1" dirty="0">
                <a:solidFill>
                  <a:srgbClr val="FD4FB4"/>
                </a:solidFill>
                <a:ea typeface="Times New Roman"/>
              </a:rPr>
              <a:t> </a:t>
            </a:r>
            <a:r>
              <a:rPr lang="en-GB" sz="2800" b="1" dirty="0" err="1">
                <a:solidFill>
                  <a:srgbClr val="FD4FB4"/>
                </a:solidFill>
                <a:ea typeface="Times New Roman"/>
              </a:rPr>
              <a:t>kuće</a:t>
            </a:r>
            <a:endParaRPr lang="en-US" sz="2800" dirty="0">
              <a:solidFill>
                <a:srgbClr val="FD4FB4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66900"/>
            <a:ext cx="14665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AC7BDC"/>
                </a:solidFill>
              </a:rPr>
              <a:t>Dobra vest je da </a:t>
            </a:r>
            <a:r>
              <a:rPr lang="en-US" sz="2400" b="1" dirty="0" err="1">
                <a:solidFill>
                  <a:srgbClr val="AC7BDC"/>
                </a:solidFill>
              </a:rPr>
              <a:t>su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prednosti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verovatno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veće</a:t>
            </a:r>
            <a:r>
              <a:rPr lang="en-US" sz="2400" b="1" dirty="0">
                <a:solidFill>
                  <a:srgbClr val="AC7BDC"/>
                </a:solidFill>
              </a:rPr>
              <a:t> od mana za </a:t>
            </a:r>
            <a:r>
              <a:rPr lang="en-US" sz="2400" b="1" dirty="0" err="1">
                <a:solidFill>
                  <a:srgbClr val="AC7BDC"/>
                </a:solidFill>
              </a:rPr>
              <a:t>većinu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nas</a:t>
            </a:r>
            <a:r>
              <a:rPr lang="en-US" sz="2400" b="1" dirty="0">
                <a:solidFill>
                  <a:srgbClr val="AC7BDC"/>
                </a:solidFill>
              </a:rPr>
              <a:t>.</a:t>
            </a:r>
            <a:endParaRPr lang="sr-Latn-RS" sz="2400" b="1" dirty="0">
              <a:solidFill>
                <a:srgbClr val="AC7BDC"/>
              </a:solidFill>
            </a:endParaRPr>
          </a:p>
          <a:p>
            <a:pPr algn="ctr"/>
            <a:r>
              <a:rPr lang="en-US" sz="2400" b="1" dirty="0" err="1">
                <a:solidFill>
                  <a:srgbClr val="AC7BDC"/>
                </a:solidFill>
              </a:rPr>
              <a:t>Pošto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su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svi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preduzetnici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optimistični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ljudi</a:t>
            </a:r>
            <a:r>
              <a:rPr lang="en-US" sz="2400" b="1" dirty="0">
                <a:solidFill>
                  <a:srgbClr val="AC7BDC"/>
                </a:solidFill>
              </a:rPr>
              <a:t>, </a:t>
            </a:r>
            <a:r>
              <a:rPr lang="en-US" sz="2400" b="1" dirty="0" err="1">
                <a:solidFill>
                  <a:srgbClr val="AC7BDC"/>
                </a:solidFill>
              </a:rPr>
              <a:t>počnimo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sa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dobrim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vestima</a:t>
            </a:r>
            <a:r>
              <a:rPr lang="en-US" sz="2400" b="1" dirty="0">
                <a:solidFill>
                  <a:srgbClr val="AC7BDC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2857500"/>
            <a:ext cx="6553200" cy="5801525"/>
          </a:xfrm>
          <a:prstGeom prst="rect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Times New Roman"/>
              </a:rPr>
              <a:t>2.1 </a:t>
            </a:r>
            <a:r>
              <a:rPr lang="sr-Latn-RS" sz="2400" b="1" dirty="0">
                <a:ea typeface="Times New Roman"/>
              </a:rPr>
              <a:t>PREDNOSTI</a:t>
            </a:r>
            <a:r>
              <a:rPr lang="en-US" sz="2400" b="1" dirty="0">
                <a:ea typeface="Times New Roman"/>
              </a:rPr>
              <a:t>: </a:t>
            </a: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a typeface="Times New Roman"/>
              </a:rPr>
              <a:t>	</a:t>
            </a:r>
            <a:r>
              <a:rPr lang="en-US" sz="2000" dirty="0" err="1">
                <a:ea typeface="Times New Roman"/>
              </a:rPr>
              <a:t>Zapamtite</a:t>
            </a:r>
            <a:r>
              <a:rPr lang="en-US" sz="2000" dirty="0">
                <a:ea typeface="Times New Roman"/>
              </a:rPr>
              <a:t> da se ne </a:t>
            </a:r>
            <a:r>
              <a:rPr lang="en-US" sz="2000" dirty="0" err="1">
                <a:ea typeface="Times New Roman"/>
              </a:rPr>
              <a:t>živi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dvaput</a:t>
            </a:r>
            <a:r>
              <a:rPr lang="en-US" sz="2000" dirty="0">
                <a:ea typeface="Times New Roman"/>
              </a:rPr>
              <a:t>! </a:t>
            </a:r>
            <a:r>
              <a:rPr lang="en-US" sz="2000" dirty="0" err="1">
                <a:ea typeface="Times New Roman"/>
              </a:rPr>
              <a:t>Ako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vam</a:t>
            </a:r>
            <a:r>
              <a:rPr lang="en-US" sz="2000" dirty="0">
                <a:ea typeface="Times New Roman"/>
              </a:rPr>
              <a:t> je </a:t>
            </a:r>
            <a:r>
              <a:rPr lang="en-US" sz="2000" dirty="0" err="1">
                <a:ea typeface="Times New Roman"/>
              </a:rPr>
              <a:t>dosadilo</a:t>
            </a:r>
            <a:r>
              <a:rPr lang="en-US" sz="2000" dirty="0">
                <a:ea typeface="Times New Roman"/>
              </a:rPr>
              <a:t> da </a:t>
            </a:r>
            <a:r>
              <a:rPr lang="en-US" sz="2000" dirty="0" err="1">
                <a:ea typeface="Times New Roman"/>
              </a:rPr>
              <a:t>radite</a:t>
            </a:r>
            <a:r>
              <a:rPr lang="en-US" sz="2000" dirty="0">
                <a:ea typeface="Times New Roman"/>
              </a:rPr>
              <a:t> za </a:t>
            </a:r>
            <a:r>
              <a:rPr lang="en-US" sz="2000" dirty="0" err="1">
                <a:ea typeface="Times New Roman"/>
              </a:rPr>
              <a:t>nekog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drugog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ili</a:t>
            </a:r>
            <a:r>
              <a:rPr lang="en-US" sz="2000" dirty="0">
                <a:ea typeface="Times New Roman"/>
              </a:rPr>
              <a:t> da </a:t>
            </a:r>
            <a:r>
              <a:rPr lang="en-US" sz="2000" dirty="0" err="1">
                <a:ea typeface="Times New Roman"/>
              </a:rPr>
              <a:t>vaša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kreativnost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bude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zatvorena</a:t>
            </a:r>
            <a:r>
              <a:rPr lang="en-US" sz="2000" dirty="0">
                <a:ea typeface="Times New Roman"/>
              </a:rPr>
              <a:t> u </a:t>
            </a:r>
            <a:r>
              <a:rPr lang="en-US" sz="2000" dirty="0" err="1">
                <a:ea typeface="Times New Roman"/>
              </a:rPr>
              <a:t>kavezu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ako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puni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sjajnih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ideja</a:t>
            </a:r>
            <a:r>
              <a:rPr lang="en-US" sz="2000" dirty="0">
                <a:ea typeface="Times New Roman"/>
              </a:rPr>
              <a:t> — </a:t>
            </a:r>
            <a:r>
              <a:rPr lang="en-US" sz="2000" dirty="0" err="1">
                <a:ea typeface="Times New Roman"/>
              </a:rPr>
              <a:t>ideje</a:t>
            </a:r>
            <a:r>
              <a:rPr lang="en-US" sz="2000" dirty="0">
                <a:ea typeface="Times New Roman"/>
              </a:rPr>
              <a:t> za </a:t>
            </a:r>
            <a:r>
              <a:rPr lang="en-US" sz="2000" dirty="0" err="1">
                <a:ea typeface="Times New Roman"/>
              </a:rPr>
              <a:t>koje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znate</a:t>
            </a:r>
            <a:r>
              <a:rPr lang="en-US" sz="2000" dirty="0">
                <a:ea typeface="Times New Roman"/>
              </a:rPr>
              <a:t> da </a:t>
            </a:r>
            <a:r>
              <a:rPr lang="en-US" sz="2000" dirty="0" err="1">
                <a:ea typeface="Times New Roman"/>
              </a:rPr>
              <a:t>će</a:t>
            </a:r>
            <a:r>
              <a:rPr lang="en-US" sz="2000" dirty="0">
                <a:ea typeface="Times New Roman"/>
              </a:rPr>
              <a:t> vas </a:t>
            </a:r>
            <a:r>
              <a:rPr lang="en-US" sz="2000" dirty="0" err="1">
                <a:ea typeface="Times New Roman"/>
              </a:rPr>
              <a:t>dovesti</a:t>
            </a:r>
            <a:r>
              <a:rPr lang="en-US" sz="2000" dirty="0">
                <a:ea typeface="Times New Roman"/>
              </a:rPr>
              <a:t> do </a:t>
            </a:r>
            <a:r>
              <a:rPr lang="en-US" sz="2000" dirty="0" err="1">
                <a:ea typeface="Times New Roman"/>
              </a:rPr>
              <a:t>uspeha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ako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imate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priliku</a:t>
            </a:r>
            <a:r>
              <a:rPr lang="en-US" sz="2000" dirty="0">
                <a:ea typeface="Times New Roman"/>
              </a:rPr>
              <a:t> da </a:t>
            </a:r>
            <a:r>
              <a:rPr lang="en-US" sz="2000" dirty="0" err="1">
                <a:ea typeface="Times New Roman"/>
              </a:rPr>
              <a:t>ih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primenite</a:t>
            </a:r>
            <a:r>
              <a:rPr lang="en-US" sz="2000" dirty="0">
                <a:ea typeface="Times New Roman"/>
              </a:rPr>
              <a:t> u </a:t>
            </a:r>
            <a:r>
              <a:rPr lang="en-US" sz="2000" dirty="0" err="1">
                <a:ea typeface="Times New Roman"/>
              </a:rPr>
              <a:t>praksi</a:t>
            </a:r>
            <a:r>
              <a:rPr lang="en-US" sz="2000" dirty="0">
                <a:ea typeface="Times New Roman"/>
              </a:rPr>
              <a:t>; </a:t>
            </a:r>
            <a:r>
              <a:rPr lang="en-US" sz="2000" dirty="0" err="1">
                <a:ea typeface="Times New Roman"/>
              </a:rPr>
              <a:t>ako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žudite</a:t>
            </a:r>
            <a:r>
              <a:rPr lang="en-US" sz="2000" dirty="0">
                <a:ea typeface="Times New Roman"/>
              </a:rPr>
              <a:t> za </a:t>
            </a:r>
            <a:r>
              <a:rPr lang="en-US" sz="2000" dirty="0" err="1">
                <a:ea typeface="Times New Roman"/>
              </a:rPr>
              <a:t>nečim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boljim</a:t>
            </a:r>
            <a:r>
              <a:rPr lang="en-US" sz="2000" dirty="0">
                <a:ea typeface="Times New Roman"/>
              </a:rPr>
              <a:t>, pa, </a:t>
            </a:r>
            <a:r>
              <a:rPr lang="en-US" sz="2000" dirty="0" err="1">
                <a:ea typeface="Times New Roman"/>
              </a:rPr>
              <a:t>postoji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nešto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bolje</a:t>
            </a:r>
            <a:r>
              <a:rPr lang="en-US" sz="2000" dirty="0">
                <a:ea typeface="Times New Roman"/>
              </a:rPr>
              <a:t>: </a:t>
            </a:r>
            <a:r>
              <a:rPr lang="sr-Latn-RS" sz="2000" dirty="0">
                <a:ea typeface="Times New Roman"/>
              </a:rPr>
              <a:t>posao od </a:t>
            </a:r>
            <a:r>
              <a:rPr lang="en-US" sz="2000" dirty="0" err="1">
                <a:ea typeface="Times New Roman"/>
              </a:rPr>
              <a:t>kuc</a:t>
            </a:r>
            <a:r>
              <a:rPr lang="en-US" sz="2000" dirty="0">
                <a:ea typeface="Times New Roman"/>
              </a:rPr>
              <a:t>́</a:t>
            </a:r>
            <a:r>
              <a:rPr lang="sr-Latn-RS" sz="2000" dirty="0">
                <a:ea typeface="Times New Roman"/>
              </a:rPr>
              <a:t>e</a:t>
            </a:r>
            <a:r>
              <a:rPr lang="en-US" sz="2000" dirty="0">
                <a:ea typeface="Times New Roman"/>
              </a:rPr>
              <a:t>.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2.1.1 </a:t>
            </a:r>
            <a:r>
              <a:rPr lang="en-US" sz="2000" dirty="0" err="1">
                <a:ea typeface="Times New Roman"/>
              </a:rPr>
              <a:t>Verovatno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najveća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stvar</a:t>
            </a:r>
            <a:r>
              <a:rPr lang="en-US" sz="2000" dirty="0">
                <a:ea typeface="Times New Roman"/>
              </a:rPr>
              <a:t> je SLOBODA!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2.1.2 </a:t>
            </a:r>
            <a:r>
              <a:rPr lang="en-US" sz="2000" dirty="0" err="1">
                <a:ea typeface="Times New Roman"/>
              </a:rPr>
              <a:t>Imate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fleksibilnost</a:t>
            </a:r>
            <a:r>
              <a:rPr lang="en-US" sz="2000" dirty="0">
                <a:ea typeface="Times New Roman"/>
              </a:rPr>
              <a:t> da </a:t>
            </a:r>
            <a:r>
              <a:rPr lang="en-US" sz="2000" dirty="0" err="1">
                <a:ea typeface="Times New Roman"/>
              </a:rPr>
              <a:t>radite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kada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gde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želite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2.1.3 </a:t>
            </a:r>
            <a:r>
              <a:rPr lang="en-US" sz="2000" dirty="0" err="1">
                <a:ea typeface="Times New Roman"/>
              </a:rPr>
              <a:t>Mogućnost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razvoja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poslovanja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sa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skraćenim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radnim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vremenom</a:t>
            </a:r>
            <a:r>
              <a:rPr lang="en-US" sz="2000" dirty="0">
                <a:ea typeface="Times New Roman"/>
              </a:rPr>
              <a:t>.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2.1.4 </a:t>
            </a:r>
            <a:r>
              <a:rPr lang="en-US" sz="2000" dirty="0" err="1">
                <a:ea typeface="Times New Roman"/>
              </a:rPr>
              <a:t>Možete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birati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svoje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klijente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kupce</a:t>
            </a:r>
            <a:r>
              <a:rPr lang="en-US" sz="2000" dirty="0">
                <a:ea typeface="Times New Roman"/>
              </a:rPr>
              <a:t>.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2.1.5 </a:t>
            </a:r>
            <a:r>
              <a:rPr lang="en-US" sz="2000" dirty="0" err="1">
                <a:ea typeface="Times New Roman"/>
              </a:rPr>
              <a:t>Početni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operativni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troškovi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niži</a:t>
            </a:r>
            <a:r>
              <a:rPr lang="en-US" sz="2000" dirty="0">
                <a:ea typeface="Times New Roman"/>
              </a:rPr>
              <a:t> od </a:t>
            </a:r>
            <a:r>
              <a:rPr lang="en-US" sz="2000" dirty="0" err="1">
                <a:ea typeface="Times New Roman"/>
              </a:rPr>
              <a:t>tradicionalnog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poslovanja</a:t>
            </a:r>
            <a:r>
              <a:rPr lang="en-US" sz="2000" dirty="0">
                <a:ea typeface="Times New Roman"/>
              </a:rPr>
              <a:t>.</a:t>
            </a:r>
            <a:endParaRPr lang="sr-Latn-RS" sz="2000" dirty="0">
              <a:ea typeface="Times New Roman"/>
            </a:endParaRPr>
          </a:p>
          <a:p>
            <a:pPr marL="23495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a typeface="Times New Roman"/>
              </a:rPr>
              <a:t>2.1.6 </a:t>
            </a:r>
            <a:r>
              <a:rPr lang="en-US" sz="2000" dirty="0" err="1">
                <a:ea typeface="Times New Roman"/>
              </a:rPr>
              <a:t>Poreske</a:t>
            </a:r>
            <a:r>
              <a:rPr lang="en-US" sz="2000" dirty="0">
                <a:ea typeface="Times New Roman"/>
              </a:rPr>
              <a:t> </a:t>
            </a:r>
            <a:r>
              <a:rPr lang="en-US" sz="2000" dirty="0" err="1">
                <a:ea typeface="Times New Roman"/>
              </a:rPr>
              <a:t>pogodnosti</a:t>
            </a:r>
            <a:r>
              <a:rPr lang="en-US" dirty="0">
                <a:ea typeface="Times New Roman"/>
              </a:rPr>
              <a:t>	</a:t>
            </a:r>
            <a:endParaRPr lang="en-US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162300"/>
            <a:ext cx="205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prstClr val="black"/>
                </a:solidFill>
                <a:ea typeface="Times New Roman"/>
              </a:rPr>
              <a:t>A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kada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pronađete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posao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koji je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pravi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za vas, to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može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da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promeni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ne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samo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vaš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život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vec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́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živote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onih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u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vašoj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b="1" dirty="0" err="1">
                <a:solidFill>
                  <a:prstClr val="black"/>
                </a:solidFill>
                <a:ea typeface="Times New Roman"/>
              </a:rPr>
              <a:t>zajednici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!</a:t>
            </a:r>
            <a:endParaRPr lang="en-US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82800" y="3086100"/>
            <a:ext cx="2286000" cy="155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ea typeface="Times New Roman"/>
              </a:rPr>
              <a:t>Bez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obzira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na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gore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pomenute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zamke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,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samo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nastavite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da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govorite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sebi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sr-Latn-R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Mogu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i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biću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Times New Roman"/>
              </a:rPr>
              <a:t>uspešan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! </a:t>
            </a:r>
            <a:r>
              <a:rPr lang="sr-Latn-RS" dirty="0">
                <a:solidFill>
                  <a:prstClr val="black"/>
                </a:solidFill>
                <a:ea typeface="Times New Roman"/>
              </a:rPr>
              <a:t>Tačka!</a:t>
            </a:r>
            <a:r>
              <a:rPr lang="en-US" dirty="0">
                <a:solidFill>
                  <a:prstClr val="black"/>
                </a:solidFill>
                <a:ea typeface="Times New Roman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Cloud Callout 8"/>
          <p:cNvSpPr/>
          <p:nvPr/>
        </p:nvSpPr>
        <p:spPr>
          <a:xfrm rot="9986738" flipH="1">
            <a:off x="313738" y="2572682"/>
            <a:ext cx="3133988" cy="3049759"/>
          </a:xfrm>
          <a:prstGeom prst="cloudCallout">
            <a:avLst>
              <a:gd name="adj1" fmla="val 80512"/>
              <a:gd name="adj2" fmla="val 5129"/>
            </a:avLst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914400" y="4191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početku poslovanja od kuće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86600" y="3761199"/>
            <a:ext cx="9601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/>
            <a:r>
              <a:rPr lang="en-US" sz="2400" b="1" dirty="0">
                <a:solidFill>
                  <a:srgbClr val="7030A0"/>
                </a:solidFill>
              </a:rPr>
              <a:t>3.1 </a:t>
            </a:r>
            <a:r>
              <a:rPr lang="en-US" sz="2400" b="1" dirty="0" err="1">
                <a:solidFill>
                  <a:srgbClr val="7030A0"/>
                </a:solidFill>
              </a:rPr>
              <a:t>Priprema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lokacije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sr-Latn-RS" sz="2400" b="1" dirty="0">
              <a:solidFill>
                <a:srgbClr val="7030A0"/>
              </a:solidFill>
            </a:endParaRPr>
          </a:p>
          <a:p>
            <a:pPr marL="346075"/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će</a:t>
            </a:r>
            <a:r>
              <a:rPr lang="en-US" sz="2000" dirty="0"/>
              <a:t> se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dešavati</a:t>
            </a:r>
            <a:r>
              <a:rPr lang="en-US" sz="2000" dirty="0"/>
              <a:t> od </a:t>
            </a:r>
            <a:r>
              <a:rPr lang="en-US" sz="2000" dirty="0" err="1"/>
              <a:t>kuće</a:t>
            </a:r>
            <a:r>
              <a:rPr lang="en-US" sz="2000" dirty="0"/>
              <a:t>, </a:t>
            </a:r>
            <a:r>
              <a:rPr lang="en-US" sz="2000" dirty="0" err="1"/>
              <a:t>svakako</a:t>
            </a:r>
            <a:r>
              <a:rPr lang="en-US" sz="2000" dirty="0"/>
              <a:t> </a:t>
            </a:r>
            <a:r>
              <a:rPr lang="en-US" sz="2000" dirty="0" err="1"/>
              <a:t>morate</a:t>
            </a:r>
            <a:r>
              <a:rPr lang="en-US" sz="2000" dirty="0"/>
              <a:t> da </a:t>
            </a:r>
            <a:r>
              <a:rPr lang="en-US" sz="2000" dirty="0" err="1"/>
              <a:t>napravite</a:t>
            </a:r>
            <a:r>
              <a:rPr lang="en-US" sz="2000" dirty="0"/>
              <a:t> </a:t>
            </a:r>
            <a:r>
              <a:rPr lang="en-US" sz="2000" dirty="0" err="1"/>
              <a:t>neke</a:t>
            </a:r>
            <a:r>
              <a:rPr lang="en-US" sz="2000" dirty="0"/>
              <a:t> </a:t>
            </a:r>
            <a:r>
              <a:rPr lang="en-US" sz="2000" dirty="0" err="1"/>
              <a:t>promene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prilagođavanja</a:t>
            </a:r>
            <a:r>
              <a:rPr lang="en-US" sz="2000" dirty="0"/>
              <a:t>.</a:t>
            </a:r>
            <a:endParaRPr lang="sr-Latn-RS" sz="2000" dirty="0"/>
          </a:p>
          <a:p>
            <a:pPr marL="346075"/>
            <a:r>
              <a:rPr lang="en-US" sz="2400" b="1" dirty="0">
                <a:solidFill>
                  <a:srgbClr val="7030A0"/>
                </a:solidFill>
              </a:rPr>
              <a:t>3.2 </a:t>
            </a:r>
            <a:r>
              <a:rPr lang="en-US" sz="2400" b="1" dirty="0" err="1">
                <a:solidFill>
                  <a:srgbClr val="7030A0"/>
                </a:solidFill>
              </a:rPr>
              <a:t>Određivanje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cene</a:t>
            </a:r>
            <a:r>
              <a:rPr lang="en-US" sz="2400" b="1" dirty="0">
                <a:solidFill>
                  <a:srgbClr val="7030A0"/>
                </a:solidFill>
              </a:rPr>
              <a:t> za </a:t>
            </a:r>
            <a:r>
              <a:rPr lang="en-US" sz="2400" b="1" dirty="0" err="1">
                <a:solidFill>
                  <a:srgbClr val="7030A0"/>
                </a:solidFill>
              </a:rPr>
              <a:t>vaš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proizvod</a:t>
            </a:r>
            <a:r>
              <a:rPr lang="en-US" sz="2400" b="1" dirty="0">
                <a:solidFill>
                  <a:srgbClr val="7030A0"/>
                </a:solidFill>
              </a:rPr>
              <a:t>/</a:t>
            </a:r>
            <a:r>
              <a:rPr lang="en-US" sz="2400" b="1" dirty="0" err="1">
                <a:solidFill>
                  <a:srgbClr val="7030A0"/>
                </a:solidFill>
              </a:rPr>
              <a:t>uslugu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sr-Latn-RS" sz="2400" b="1" dirty="0">
              <a:solidFill>
                <a:srgbClr val="7030A0"/>
              </a:solidFill>
            </a:endParaRPr>
          </a:p>
          <a:p>
            <a:pPr marL="346075"/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cene</a:t>
            </a:r>
            <a:r>
              <a:rPr lang="en-US" sz="2000" dirty="0"/>
              <a:t> </a:t>
            </a:r>
            <a:r>
              <a:rPr lang="en-US" sz="2000" dirty="0" err="1"/>
              <a:t>previsoke</a:t>
            </a:r>
            <a:r>
              <a:rPr lang="en-US" sz="2000" dirty="0"/>
              <a:t>, </a:t>
            </a:r>
            <a:r>
              <a:rPr lang="en-US" sz="2000" dirty="0" err="1"/>
              <a:t>vaši</a:t>
            </a:r>
            <a:r>
              <a:rPr lang="en-US" sz="2000" dirty="0"/>
              <a:t> </a:t>
            </a:r>
            <a:r>
              <a:rPr lang="en-US" sz="2000" dirty="0" err="1"/>
              <a:t>klijenti</a:t>
            </a:r>
            <a:r>
              <a:rPr lang="en-US" sz="2000" dirty="0"/>
              <a:t> </a:t>
            </a:r>
            <a:r>
              <a:rPr lang="en-US" sz="2000" dirty="0" err="1"/>
              <a:t>će</a:t>
            </a:r>
            <a:r>
              <a:rPr lang="en-US" sz="2000" dirty="0"/>
              <a:t> </a:t>
            </a:r>
            <a:r>
              <a:rPr lang="en-US" sz="2000" dirty="0" err="1"/>
              <a:t>tražiti</a:t>
            </a:r>
            <a:r>
              <a:rPr lang="en-US" sz="2000" dirty="0"/>
              <a:t> </a:t>
            </a:r>
            <a:r>
              <a:rPr lang="en-US" sz="2000" dirty="0" err="1"/>
              <a:t>jeftinije</a:t>
            </a:r>
            <a:r>
              <a:rPr lang="en-US" sz="2000" dirty="0"/>
              <a:t> </a:t>
            </a:r>
            <a:r>
              <a:rPr lang="en-US" sz="2000" dirty="0" err="1"/>
              <a:t>izvore</a:t>
            </a:r>
            <a:r>
              <a:rPr lang="en-US" sz="2000" dirty="0"/>
              <a:t> za </a:t>
            </a:r>
            <a:r>
              <a:rPr lang="en-US" sz="2000" dirty="0" err="1"/>
              <a:t>proizvode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pružate</a:t>
            </a:r>
            <a:r>
              <a:rPr lang="en-US" sz="2000" dirty="0"/>
              <a:t>, a vi </a:t>
            </a:r>
            <a:r>
              <a:rPr lang="en-US" sz="2000" dirty="0" err="1"/>
              <a:t>ćete</a:t>
            </a:r>
            <a:r>
              <a:rPr lang="en-US" sz="2000" dirty="0"/>
              <a:t> </a:t>
            </a:r>
            <a:r>
              <a:rPr lang="en-US" sz="2000" dirty="0" err="1"/>
              <a:t>uskoro</a:t>
            </a:r>
            <a:r>
              <a:rPr lang="en-US" sz="2000" dirty="0"/>
              <a:t> </a:t>
            </a:r>
            <a:r>
              <a:rPr lang="en-US" sz="2000" dirty="0" err="1"/>
              <a:t>izgubiti</a:t>
            </a:r>
            <a:r>
              <a:rPr lang="en-US" sz="2000" dirty="0"/>
              <a:t> </a:t>
            </a:r>
            <a:r>
              <a:rPr lang="en-US" sz="2000" dirty="0" err="1"/>
              <a:t>posao</a:t>
            </a:r>
            <a:r>
              <a:rPr lang="en-US" sz="2000" dirty="0"/>
              <a:t> </a:t>
            </a:r>
            <a:r>
              <a:rPr lang="en-US" sz="2000" dirty="0" err="1"/>
              <a:t>zbog</a:t>
            </a:r>
            <a:r>
              <a:rPr lang="en-US" sz="2000" dirty="0"/>
              <a:t> </a:t>
            </a:r>
            <a:r>
              <a:rPr lang="en-US" sz="2000" dirty="0" err="1"/>
              <a:t>nedostatka</a:t>
            </a:r>
            <a:r>
              <a:rPr lang="en-US" sz="2000" dirty="0"/>
              <a:t> </a:t>
            </a:r>
            <a:r>
              <a:rPr lang="en-US" sz="2000" dirty="0" err="1"/>
              <a:t>prodaje</a:t>
            </a:r>
            <a:r>
              <a:rPr lang="en-US" sz="2000" dirty="0"/>
              <a:t>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postavite</a:t>
            </a:r>
            <a:r>
              <a:rPr lang="en-US" sz="2000" dirty="0"/>
              <a:t> </a:t>
            </a:r>
            <a:r>
              <a:rPr lang="en-US" sz="2000" dirty="0" err="1"/>
              <a:t>prenisko</a:t>
            </a:r>
            <a:r>
              <a:rPr lang="en-US" sz="2000" dirty="0"/>
              <a:t>,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svi</a:t>
            </a:r>
            <a:r>
              <a:rPr lang="en-US" sz="2000" dirty="0"/>
              <a:t> vole </a:t>
            </a:r>
            <a:r>
              <a:rPr lang="en-US" sz="2000" dirty="0" err="1"/>
              <a:t>jeftino</a:t>
            </a:r>
            <a:r>
              <a:rPr lang="en-US" sz="2000" dirty="0"/>
              <a:t>, </a:t>
            </a: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profitne</a:t>
            </a:r>
            <a:r>
              <a:rPr lang="en-US" sz="2000" dirty="0"/>
              <a:t> </a:t>
            </a:r>
            <a:r>
              <a:rPr lang="en-US" sz="2000" dirty="0" err="1"/>
              <a:t>marže</a:t>
            </a:r>
            <a:r>
              <a:rPr lang="en-US" sz="2000" dirty="0"/>
              <a:t> </a:t>
            </a:r>
            <a:r>
              <a:rPr lang="en-US" sz="2000" dirty="0" err="1"/>
              <a:t>će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premale</a:t>
            </a:r>
            <a:r>
              <a:rPr lang="en-US" sz="2000" dirty="0"/>
              <a:t> da bi </a:t>
            </a:r>
            <a:r>
              <a:rPr lang="en-US" sz="2000" dirty="0" err="1"/>
              <a:t>održale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vašeg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. </a:t>
            </a:r>
            <a:r>
              <a:rPr lang="en-US" sz="2000" dirty="0" err="1"/>
              <a:t>Ključno</a:t>
            </a:r>
            <a:r>
              <a:rPr lang="en-US" sz="2000" dirty="0"/>
              <a:t> je </a:t>
            </a:r>
            <a:r>
              <a:rPr lang="en-US" sz="2000" dirty="0" err="1"/>
              <a:t>pronaći</a:t>
            </a:r>
            <a:r>
              <a:rPr lang="en-US" sz="2000" dirty="0"/>
              <a:t> </a:t>
            </a:r>
            <a:r>
              <a:rPr lang="en-US" sz="2000" dirty="0" err="1"/>
              <a:t>kompromis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dve</a:t>
            </a:r>
            <a:r>
              <a:rPr lang="en-US" sz="2000" dirty="0"/>
              <a:t> </a:t>
            </a:r>
            <a:r>
              <a:rPr lang="en-US" sz="2000" dirty="0" err="1"/>
              <a:t>krajnosti</a:t>
            </a:r>
            <a:r>
              <a:rPr lang="en-US" sz="2000" dirty="0"/>
              <a:t>.</a:t>
            </a:r>
            <a:endParaRPr lang="sr-Latn-RS" sz="2000" dirty="0"/>
          </a:p>
          <a:p>
            <a:pPr marL="346075"/>
            <a:r>
              <a:rPr lang="en-US" sz="2400" b="1" dirty="0">
                <a:solidFill>
                  <a:srgbClr val="7030A0"/>
                </a:solidFill>
              </a:rPr>
              <a:t>3.3 </a:t>
            </a:r>
            <a:r>
              <a:rPr lang="en-US" sz="2400" b="1" dirty="0" err="1">
                <a:solidFill>
                  <a:srgbClr val="7030A0"/>
                </a:solidFill>
              </a:rPr>
              <a:t>Pronalaženje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vaših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klijenata</a:t>
            </a:r>
            <a:r>
              <a:rPr lang="en-US" sz="2400" b="1" dirty="0">
                <a:solidFill>
                  <a:srgbClr val="7030A0"/>
                </a:solidFill>
              </a:rPr>
              <a:t>. </a:t>
            </a:r>
            <a:endParaRPr lang="sr-Latn-RS" sz="2400" b="1" dirty="0">
              <a:solidFill>
                <a:srgbClr val="7030A0"/>
              </a:solidFill>
            </a:endParaRPr>
          </a:p>
          <a:p>
            <a:pPr marL="346075"/>
            <a:r>
              <a:rPr lang="en-US" sz="2000" dirty="0" err="1"/>
              <a:t>Kupci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centralni</a:t>
            </a:r>
            <a:r>
              <a:rPr lang="en-US" sz="2000" dirty="0"/>
              <a:t> element </a:t>
            </a:r>
            <a:r>
              <a:rPr lang="en-US" sz="2000" dirty="0" err="1"/>
              <a:t>svakog</a:t>
            </a:r>
            <a:r>
              <a:rPr lang="en-US" sz="2000" dirty="0"/>
              <a:t> </a:t>
            </a:r>
            <a:r>
              <a:rPr lang="en-US" sz="2000" dirty="0" err="1"/>
              <a:t>poslovanja</a:t>
            </a:r>
            <a:r>
              <a:rPr lang="en-US" sz="2000" dirty="0"/>
              <a:t>.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izgleda</a:t>
            </a:r>
            <a:r>
              <a:rPr lang="en-US" sz="2000" dirty="0"/>
              <a:t> </a:t>
            </a:r>
            <a:r>
              <a:rPr lang="en-US" sz="2000" dirty="0" err="1"/>
              <a:t>vaš</a:t>
            </a:r>
            <a:r>
              <a:rPr lang="en-US" sz="2000" dirty="0"/>
              <a:t> </a:t>
            </a:r>
            <a:r>
              <a:rPr lang="en-US" sz="2000" dirty="0" err="1"/>
              <a:t>idealan</a:t>
            </a:r>
            <a:r>
              <a:rPr lang="en-US" sz="2000" dirty="0"/>
              <a:t> </a:t>
            </a:r>
            <a:r>
              <a:rPr lang="en-US" sz="2000" dirty="0" err="1"/>
              <a:t>kupac</a:t>
            </a:r>
            <a:r>
              <a:rPr lang="en-US" sz="2000" dirty="0"/>
              <a:t>? Evo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postaviti</a:t>
            </a:r>
            <a:r>
              <a:rPr lang="en-US" sz="2000" dirty="0"/>
              <a:t> da </a:t>
            </a:r>
            <a:r>
              <a:rPr lang="en-US" sz="2000" dirty="0" err="1"/>
              <a:t>biste</a:t>
            </a:r>
            <a:r>
              <a:rPr lang="en-US" sz="2000" dirty="0"/>
              <a:t> </a:t>
            </a:r>
            <a:r>
              <a:rPr lang="en-US" sz="2000" dirty="0" err="1"/>
              <a:t>napravili</a:t>
            </a:r>
            <a:r>
              <a:rPr lang="en-US" sz="2000" dirty="0"/>
              <a:t> </a:t>
            </a:r>
            <a:r>
              <a:rPr lang="en-US" sz="2000" dirty="0" err="1"/>
              <a:t>profil</a:t>
            </a:r>
            <a:r>
              <a:rPr lang="en-US" sz="2000" dirty="0"/>
              <a:t>.</a:t>
            </a:r>
            <a:endParaRPr lang="sr-Latn-RS" sz="2000" dirty="0"/>
          </a:p>
          <a:p>
            <a:pPr marL="688975" indent="-342900">
              <a:buFont typeface="Arial" panose="020B0604020202020204" pitchFamily="34" charset="0"/>
              <a:buChar char="•"/>
            </a:pPr>
            <a:r>
              <a:rPr lang="en-US" sz="2000" dirty="0"/>
              <a:t>Da li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vaši</a:t>
            </a:r>
            <a:r>
              <a:rPr lang="en-US" sz="2000" dirty="0"/>
              <a:t> </a:t>
            </a:r>
            <a:r>
              <a:rPr lang="en-US" sz="2000" dirty="0" err="1"/>
              <a:t>najbolji</a:t>
            </a:r>
            <a:r>
              <a:rPr lang="en-US" sz="2000" dirty="0"/>
              <a:t> </a:t>
            </a:r>
            <a:r>
              <a:rPr lang="en-US" sz="2000" dirty="0" err="1"/>
              <a:t>klijenti</a:t>
            </a:r>
            <a:r>
              <a:rPr lang="en-US" sz="2000" dirty="0"/>
              <a:t> </a:t>
            </a:r>
            <a:r>
              <a:rPr lang="en-US" sz="2000" dirty="0" err="1"/>
              <a:t>pojedinci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preduzeća</a:t>
            </a:r>
            <a:r>
              <a:rPr lang="en-US" sz="2000" dirty="0"/>
              <a:t>?</a:t>
            </a:r>
            <a:endParaRPr lang="sr-Latn-RS" sz="2000" dirty="0"/>
          </a:p>
          <a:p>
            <a:pPr marL="688975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pojedinci</a:t>
            </a:r>
            <a:r>
              <a:rPr lang="en-US" sz="2000" dirty="0"/>
              <a:t>, </a:t>
            </a:r>
            <a:r>
              <a:rPr lang="en-US" sz="2000" dirty="0" err="1"/>
              <a:t>šta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se </a:t>
            </a:r>
            <a:r>
              <a:rPr lang="en-US" sz="2000" dirty="0" err="1"/>
              <a:t>sviđa</a:t>
            </a:r>
            <a:r>
              <a:rPr lang="en-US" sz="2000" dirty="0"/>
              <a:t>, a </a:t>
            </a:r>
            <a:r>
              <a:rPr lang="en-US" sz="2000" dirty="0" err="1"/>
              <a:t>šta</a:t>
            </a:r>
            <a:r>
              <a:rPr lang="en-US" sz="2000" dirty="0"/>
              <a:t> ne?</a:t>
            </a:r>
            <a:endParaRPr lang="sr-Latn-RS" sz="2000" dirty="0"/>
          </a:p>
          <a:p>
            <a:pPr marL="688975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njihove</a:t>
            </a:r>
            <a:r>
              <a:rPr lang="en-US" sz="2000" dirty="0"/>
              <a:t> </a:t>
            </a:r>
            <a:r>
              <a:rPr lang="en-US" sz="2000" dirty="0" err="1"/>
              <a:t>potrebe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problemi</a:t>
            </a:r>
            <a:r>
              <a:rPr lang="en-US" sz="2000" dirty="0"/>
              <a:t>?</a:t>
            </a:r>
          </a:p>
        </p:txBody>
      </p:sp>
      <p:pic>
        <p:nvPicPr>
          <p:cNvPr id="14" name="Imagen 1">
            <a:extLst>
              <a:ext uri="{FF2B5EF4-FFF2-40B4-BE49-F238E27FC236}">
                <a16:creationId xmlns:a16="http://schemas.microsoft.com/office/drawing/2014/main" id="{2BC0C565-1E3D-7405-B91D-04D1B6B24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8"/>
          <a:stretch/>
        </p:blipFill>
        <p:spPr>
          <a:xfrm>
            <a:off x="1219199" y="3086100"/>
            <a:ext cx="4999067" cy="5257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1257300"/>
            <a:ext cx="1508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D4FB4"/>
                </a:solidFill>
              </a:rPr>
              <a:t>Odeljak</a:t>
            </a:r>
            <a:r>
              <a:rPr lang="en-US" sz="2800" b="1" dirty="0">
                <a:solidFill>
                  <a:srgbClr val="FD4FB4"/>
                </a:solidFill>
              </a:rPr>
              <a:t> 3: </a:t>
            </a:r>
            <a:r>
              <a:rPr lang="en-US" sz="2800" b="1" dirty="0" err="1">
                <a:solidFill>
                  <a:srgbClr val="FD4FB4"/>
                </a:solidFill>
              </a:rPr>
              <a:t>Šta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treba</a:t>
            </a:r>
            <a:r>
              <a:rPr lang="en-US" sz="2800" b="1" dirty="0">
                <a:solidFill>
                  <a:srgbClr val="FD4FB4"/>
                </a:solidFill>
              </a:rPr>
              <a:t> da </a:t>
            </a:r>
            <a:r>
              <a:rPr lang="en-US" sz="2800" b="1" dirty="0" err="1">
                <a:solidFill>
                  <a:srgbClr val="FD4FB4"/>
                </a:solidFill>
              </a:rPr>
              <a:t>znam</a:t>
            </a:r>
            <a:r>
              <a:rPr lang="en-US" sz="2800" b="1" dirty="0">
                <a:solidFill>
                  <a:srgbClr val="FD4FB4"/>
                </a:solidFill>
              </a:rPr>
              <a:t> pre </a:t>
            </a:r>
            <a:r>
              <a:rPr lang="en-US" sz="2800" b="1" dirty="0" err="1">
                <a:solidFill>
                  <a:srgbClr val="FD4FB4"/>
                </a:solidFill>
              </a:rPr>
              <a:t>nego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što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započnem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posao</a:t>
            </a:r>
            <a:r>
              <a:rPr lang="en-US" sz="2800" b="1" dirty="0">
                <a:solidFill>
                  <a:srgbClr val="FD4FB4"/>
                </a:solidFill>
              </a:rPr>
              <a:t> od </a:t>
            </a:r>
            <a:r>
              <a:rPr lang="en-US" sz="2800" b="1" dirty="0" err="1">
                <a:solidFill>
                  <a:srgbClr val="FD4FB4"/>
                </a:solidFill>
              </a:rPr>
              <a:t>kuće</a:t>
            </a:r>
            <a:r>
              <a:rPr lang="en-US" sz="2800" b="1" dirty="0">
                <a:solidFill>
                  <a:srgbClr val="FD4FB4"/>
                </a:solidFill>
              </a:rPr>
              <a:t>: </a:t>
            </a:r>
            <a:r>
              <a:rPr lang="en-US" sz="2800" b="1" dirty="0" err="1">
                <a:solidFill>
                  <a:srgbClr val="FD4FB4"/>
                </a:solidFill>
              </a:rPr>
              <a:t>Planiranje</a:t>
            </a:r>
            <a:r>
              <a:rPr lang="en-US" sz="2800" b="1" dirty="0">
                <a:solidFill>
                  <a:srgbClr val="FD4FB4"/>
                </a:solidFill>
              </a:rPr>
              <a:t> mog </a:t>
            </a:r>
            <a:r>
              <a:rPr lang="en-US" sz="2800" b="1" dirty="0" err="1">
                <a:solidFill>
                  <a:srgbClr val="FD4FB4"/>
                </a:solidFill>
              </a:rPr>
              <a:t>poslovanja</a:t>
            </a:r>
            <a:endParaRPr lang="en-US" sz="2800" b="1" dirty="0">
              <a:solidFill>
                <a:srgbClr val="FD4FB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019300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7030A0"/>
                </a:solidFill>
              </a:rPr>
              <a:t>Planovi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nisu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važni</a:t>
            </a:r>
            <a:r>
              <a:rPr lang="en-US" sz="3600" b="1" dirty="0">
                <a:solidFill>
                  <a:srgbClr val="7030A0"/>
                </a:solidFill>
              </a:rPr>
              <a:t>,</a:t>
            </a:r>
            <a:r>
              <a:rPr lang="sr-Latn-R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ali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planiranje</a:t>
            </a:r>
            <a:r>
              <a:rPr lang="en-US" sz="3600" b="1" dirty="0">
                <a:solidFill>
                  <a:srgbClr val="7030A0"/>
                </a:solidFill>
              </a:rPr>
              <a:t> je </a:t>
            </a:r>
            <a:r>
              <a:rPr lang="en-US" sz="3600" b="1" dirty="0" err="1">
                <a:solidFill>
                  <a:srgbClr val="7030A0"/>
                </a:solidFill>
              </a:rPr>
              <a:t>sve</a:t>
            </a:r>
            <a:r>
              <a:rPr lang="en-US" sz="36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086600" y="1943100"/>
            <a:ext cx="2133600" cy="1447800"/>
          </a:xfrm>
          <a:prstGeom prst="cloudCallout">
            <a:avLst>
              <a:gd name="adj1" fmla="val 108575"/>
              <a:gd name="adj2" fmla="val -811"/>
            </a:avLst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179070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</a:rPr>
              <a:t>3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10515600" y="2324100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najvažnije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stvari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koje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treba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uzeti</a:t>
            </a:r>
            <a:r>
              <a:rPr lang="en-US" sz="2400" b="1" dirty="0">
                <a:solidFill>
                  <a:srgbClr val="7030A0"/>
                </a:solidFill>
              </a:rPr>
              <a:t> u </a:t>
            </a:r>
            <a:r>
              <a:rPr lang="en-US" sz="2400" b="1" dirty="0" err="1">
                <a:solidFill>
                  <a:srgbClr val="7030A0"/>
                </a:solidFill>
              </a:rPr>
              <a:t>obzir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pokretanju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biznisa</a:t>
            </a:r>
            <a:r>
              <a:rPr lang="sr-Latn-RS" sz="2400" b="1" dirty="0">
                <a:solidFill>
                  <a:srgbClr val="7030A0"/>
                </a:solidFill>
              </a:rPr>
              <a:t> od </a:t>
            </a:r>
            <a:r>
              <a:rPr lang="en-US" sz="2400" b="1" dirty="0" err="1">
                <a:solidFill>
                  <a:srgbClr val="7030A0"/>
                </a:solidFill>
              </a:rPr>
              <a:t>kuc</a:t>
            </a:r>
            <a:r>
              <a:rPr lang="en-US" sz="2400" b="1" dirty="0">
                <a:solidFill>
                  <a:srgbClr val="7030A0"/>
                </a:solidFill>
              </a:rPr>
              <a:t>́</a:t>
            </a:r>
            <a:r>
              <a:rPr lang="sr-Latn-RS" sz="2400" b="1" dirty="0">
                <a:solidFill>
                  <a:srgbClr val="7030A0"/>
                </a:solidFill>
              </a:rPr>
              <a:t>e</a:t>
            </a:r>
            <a:r>
              <a:rPr lang="en-US" sz="2400" b="1" dirty="0">
                <a:solidFill>
                  <a:srgbClr val="7030A0"/>
                </a:solidFill>
              </a:rPr>
              <a:t> !!!</a:t>
            </a: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6096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početku poslovanja od kuće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0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00400" y="4926805"/>
            <a:ext cx="5486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Koju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vrstu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proizvoda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ili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usluge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ću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prodati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kakvom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konkurencijom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ću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se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suočiti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Mogu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li da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generišem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potražnju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za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svojim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proizvodom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/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uslugom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Kako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ću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doći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do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svojih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potencijalnih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klijenata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Da li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ću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se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oglašavati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oslanjati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na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preporuke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,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otvoriti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veb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stranicu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/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onlajn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prodavnicu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kumimoji="0" lang="sr-Latn-R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Koje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veštine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iskustvo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donosim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 u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posao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cs typeface="Calibri" pitchFamily="34" charset="0"/>
              </a:rPr>
              <a:t>?</a:t>
            </a: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19431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AC7BDC"/>
                </a:solidFill>
              </a:rPr>
              <a:t>Planovi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nisu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važni</a:t>
            </a:r>
            <a:r>
              <a:rPr lang="en-US" sz="2400" b="1" dirty="0">
                <a:solidFill>
                  <a:srgbClr val="AC7BDC"/>
                </a:solidFill>
              </a:rPr>
              <a:t>, </a:t>
            </a:r>
            <a:r>
              <a:rPr lang="en-US" sz="2400" b="1" dirty="0" err="1">
                <a:solidFill>
                  <a:srgbClr val="AC7BDC"/>
                </a:solidFill>
              </a:rPr>
              <a:t>ali</a:t>
            </a:r>
            <a:r>
              <a:rPr lang="en-US" sz="2400" b="1" dirty="0">
                <a:solidFill>
                  <a:srgbClr val="AC7BDC"/>
                </a:solidFill>
              </a:rPr>
              <a:t> </a:t>
            </a:r>
            <a:r>
              <a:rPr lang="en-US" sz="2400" b="1" dirty="0" err="1">
                <a:solidFill>
                  <a:srgbClr val="AC7BDC"/>
                </a:solidFill>
              </a:rPr>
              <a:t>planiranje</a:t>
            </a:r>
            <a:r>
              <a:rPr lang="en-US" sz="2400" b="1" dirty="0">
                <a:solidFill>
                  <a:srgbClr val="AC7BDC"/>
                </a:solidFill>
              </a:rPr>
              <a:t> je </a:t>
            </a:r>
            <a:r>
              <a:rPr lang="en-US" sz="2400" b="1" dirty="0" err="1">
                <a:solidFill>
                  <a:srgbClr val="AC7BDC"/>
                </a:solidFill>
              </a:rPr>
              <a:t>sve</a:t>
            </a:r>
            <a:r>
              <a:rPr lang="en-US" sz="2400" b="1" dirty="0">
                <a:solidFill>
                  <a:srgbClr val="AC7BDC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3600" y="4686300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Koliko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novca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mi je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potrebno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započnem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svoj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posao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od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kuće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  <a:endParaRPr lang="sr-Latn-RS" sz="2000" b="1" dirty="0">
              <a:solidFill>
                <a:srgbClr val="7030A0"/>
              </a:solidFill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Koliko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novca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pretpostavljam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da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ću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dobiti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od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svog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nedeljnog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/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mesečnog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/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godišnjeg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poslovanja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  <a:endParaRPr lang="sr-Latn-RS" sz="2000" b="1" dirty="0">
              <a:solidFill>
                <a:srgbClr val="7030A0"/>
              </a:solidFill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Koliko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zaposlenih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mi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treba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 </a:t>
            </a:r>
            <a:endParaRPr lang="sr-Latn-RS" sz="2000" b="1" dirty="0">
              <a:solidFill>
                <a:srgbClr val="7030A0"/>
              </a:solidFill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Kakav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će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biti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njihov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profil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  <a:endParaRPr lang="sr-Latn-RS" sz="2000" b="1" dirty="0">
              <a:solidFill>
                <a:srgbClr val="7030A0"/>
              </a:solidFill>
              <a:cs typeface="Calibri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U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kom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delu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kuće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ću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voditi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cs typeface="Calibri" pitchFamily="34" charset="0"/>
              </a:rPr>
              <a:t>posao</a:t>
            </a:r>
            <a:r>
              <a:rPr lang="en-US" sz="2000" b="1" dirty="0">
                <a:solidFill>
                  <a:srgbClr val="7030A0"/>
                </a:solidFill>
                <a:cs typeface="Calibri" pitchFamily="34" charset="0"/>
              </a:rPr>
              <a:t>?</a:t>
            </a:r>
            <a:endParaRPr lang="en-US" sz="20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57300"/>
            <a:ext cx="1440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D4FB4"/>
                </a:solidFill>
              </a:rPr>
              <a:t>Odeljak</a:t>
            </a:r>
            <a:r>
              <a:rPr lang="en-US" sz="2800" b="1" dirty="0">
                <a:solidFill>
                  <a:srgbClr val="FD4FB4"/>
                </a:solidFill>
              </a:rPr>
              <a:t> 3: </a:t>
            </a:r>
            <a:r>
              <a:rPr lang="en-US" sz="2800" b="1" dirty="0" err="1">
                <a:solidFill>
                  <a:srgbClr val="FD4FB4"/>
                </a:solidFill>
              </a:rPr>
              <a:t>Šta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treba</a:t>
            </a:r>
            <a:r>
              <a:rPr lang="en-US" sz="2800" b="1" dirty="0">
                <a:solidFill>
                  <a:srgbClr val="FD4FB4"/>
                </a:solidFill>
              </a:rPr>
              <a:t> da </a:t>
            </a:r>
            <a:r>
              <a:rPr lang="en-US" sz="2800" b="1" dirty="0" err="1">
                <a:solidFill>
                  <a:srgbClr val="FD4FB4"/>
                </a:solidFill>
              </a:rPr>
              <a:t>znam</a:t>
            </a:r>
            <a:r>
              <a:rPr lang="en-US" sz="2800" b="1" dirty="0">
                <a:solidFill>
                  <a:srgbClr val="FD4FB4"/>
                </a:solidFill>
              </a:rPr>
              <a:t> pre </a:t>
            </a:r>
            <a:r>
              <a:rPr lang="en-US" sz="2800" b="1" dirty="0" err="1">
                <a:solidFill>
                  <a:srgbClr val="FD4FB4"/>
                </a:solidFill>
              </a:rPr>
              <a:t>nego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što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započnem</a:t>
            </a:r>
            <a:r>
              <a:rPr lang="en-US" sz="2800" b="1" dirty="0">
                <a:solidFill>
                  <a:srgbClr val="FD4FB4"/>
                </a:solidFill>
              </a:rPr>
              <a:t> </a:t>
            </a:r>
            <a:r>
              <a:rPr lang="en-US" sz="2800" b="1" dirty="0" err="1">
                <a:solidFill>
                  <a:srgbClr val="FD4FB4"/>
                </a:solidFill>
              </a:rPr>
              <a:t>posao</a:t>
            </a:r>
            <a:r>
              <a:rPr lang="en-US" sz="2800" b="1" dirty="0">
                <a:solidFill>
                  <a:srgbClr val="FD4FB4"/>
                </a:solidFill>
              </a:rPr>
              <a:t> od </a:t>
            </a:r>
            <a:r>
              <a:rPr lang="en-US" sz="2800" b="1" dirty="0" err="1">
                <a:solidFill>
                  <a:srgbClr val="FD4FB4"/>
                </a:solidFill>
              </a:rPr>
              <a:t>kuće</a:t>
            </a:r>
            <a:r>
              <a:rPr lang="en-US" sz="2800" b="1" dirty="0">
                <a:solidFill>
                  <a:srgbClr val="FD4FB4"/>
                </a:solidFill>
              </a:rPr>
              <a:t>: </a:t>
            </a:r>
            <a:r>
              <a:rPr lang="en-US" sz="2800" b="1" dirty="0" err="1">
                <a:solidFill>
                  <a:srgbClr val="FD4FB4"/>
                </a:solidFill>
              </a:rPr>
              <a:t>Planiranje</a:t>
            </a:r>
            <a:r>
              <a:rPr lang="en-US" sz="2800" b="1" dirty="0">
                <a:solidFill>
                  <a:srgbClr val="FD4FB4"/>
                </a:solidFill>
              </a:rPr>
              <a:t> mog </a:t>
            </a:r>
            <a:r>
              <a:rPr lang="en-US" sz="2800" b="1" dirty="0" err="1">
                <a:solidFill>
                  <a:srgbClr val="FD4FB4"/>
                </a:solidFill>
              </a:rPr>
              <a:t>poslovanja</a:t>
            </a:r>
            <a:endParaRPr lang="en-US" sz="2800" b="1" dirty="0">
              <a:solidFill>
                <a:srgbClr val="FD4FB4"/>
              </a:solidFill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CFED815D-C4D8-BE58-1B7D-19147DA9B42C}"/>
              </a:ext>
            </a:extLst>
          </p:cNvPr>
          <p:cNvSpPr txBox="1"/>
          <p:nvPr/>
        </p:nvSpPr>
        <p:spPr>
          <a:xfrm>
            <a:off x="457200" y="495300"/>
            <a:ext cx="1364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jedinica</a:t>
            </a:r>
            <a:r>
              <a:rPr lang="ro-RO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</a:t>
            </a:r>
            <a:r>
              <a:rPr lang="en-U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 </a:t>
            </a:r>
            <a:r>
              <a:rPr lang="sr-Latn-RS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 početku poslovanja od kuće</a:t>
            </a:r>
            <a:endParaRPr lang="es-ES" sz="40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C2ED8FB9-FAB8-B3A9-1B1E-00A9C9FB3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866900"/>
            <a:ext cx="3323064" cy="1676400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E062DE47-918A-693F-B87E-1921EB05C7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0" y="1943100"/>
            <a:ext cx="581024" cy="581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240030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a typeface="Times New Roman" pitchFamily="18" charset="0"/>
                <a:cs typeface="Calibri" pitchFamily="34" charset="0"/>
              </a:rPr>
              <a:t>Pre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nego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što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započnete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svoj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posao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ili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napišete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svoj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biznis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plan,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biće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izuzetno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korisno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da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odgovorite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na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sledeća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pitanja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kako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biste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dobili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jasnu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sliku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o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svojim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budućim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 err="1">
                <a:ea typeface="Times New Roman" pitchFamily="18" charset="0"/>
                <a:cs typeface="Calibri" pitchFamily="34" charset="0"/>
              </a:rPr>
              <a:t>akcijama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: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5879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5">
            <a:extLst>
              <a:ext uri="{FF2B5EF4-FFF2-40B4-BE49-F238E27FC236}">
                <a16:creationId xmlns:a16="http://schemas.microsoft.com/office/drawing/2014/main" id="{E42D7F93-F08B-64FD-14F1-8F551D6633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733" y="5437551"/>
            <a:ext cx="5825067" cy="32766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228600" y="266700"/>
            <a:ext cx="162306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38801E5-F271-CED4-7560-4088DC248F5E}"/>
              </a:ext>
            </a:extLst>
          </p:cNvPr>
          <p:cNvSpPr txBox="1"/>
          <p:nvPr/>
        </p:nvSpPr>
        <p:spPr>
          <a:xfrm>
            <a:off x="1600200" y="5143500"/>
            <a:ext cx="982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C7BDC"/>
                </a:solidFill>
              </a:rPr>
              <a:t>2.1 Vi </a:t>
            </a:r>
            <a:r>
              <a:rPr lang="en-US" sz="2400" b="1" dirty="0" err="1">
                <a:solidFill>
                  <a:srgbClr val="AC7BDC"/>
                </a:solidFill>
              </a:rPr>
              <a:t>ste</a:t>
            </a:r>
            <a:r>
              <a:rPr lang="en-US" sz="2400" b="1" dirty="0">
                <a:solidFill>
                  <a:srgbClr val="AC7BDC"/>
                </a:solidFill>
              </a:rPr>
              <a:t> taj koji </a:t>
            </a:r>
            <a:r>
              <a:rPr lang="en-US" sz="2400" b="1" dirty="0" err="1">
                <a:solidFill>
                  <a:srgbClr val="AC7BDC"/>
                </a:solidFill>
              </a:rPr>
              <a:t>odlučuje</a:t>
            </a:r>
            <a:endParaRPr lang="sr-Latn-RS" sz="2400" b="1" dirty="0">
              <a:solidFill>
                <a:srgbClr val="AC7BDC"/>
              </a:solidFill>
            </a:endParaRPr>
          </a:p>
          <a:p>
            <a:r>
              <a:rPr lang="en-US" sz="2400" dirty="0" err="1"/>
              <a:t>Vaš</a:t>
            </a:r>
            <a:r>
              <a:rPr lang="en-US" sz="2400" dirty="0"/>
              <a:t> </a:t>
            </a:r>
            <a:r>
              <a:rPr lang="en-US" sz="2400" dirty="0" err="1"/>
              <a:t>kućni</a:t>
            </a:r>
            <a:r>
              <a:rPr lang="en-US" sz="2400" dirty="0"/>
              <a:t> </a:t>
            </a:r>
            <a:r>
              <a:rPr lang="en-US" sz="2400" dirty="0" err="1"/>
              <a:t>posao</a:t>
            </a:r>
            <a:r>
              <a:rPr lang="en-US" sz="2400" dirty="0"/>
              <a:t> se ne </a:t>
            </a:r>
            <a:r>
              <a:rPr lang="en-US" sz="2400" dirty="0" err="1"/>
              <a:t>razlikuje</a:t>
            </a:r>
            <a:r>
              <a:rPr lang="en-US" sz="2400" dirty="0"/>
              <a:t> od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kog</a:t>
            </a:r>
            <a:r>
              <a:rPr lang="en-US" sz="2400" dirty="0"/>
              <a:t> </a:t>
            </a:r>
            <a:r>
              <a:rPr lang="en-US" sz="2400" dirty="0" err="1"/>
              <a:t>drugog</a:t>
            </a:r>
            <a:r>
              <a:rPr lang="en-US" sz="2400" dirty="0"/>
              <a:t> </a:t>
            </a:r>
            <a:r>
              <a:rPr lang="en-US" sz="2400" dirty="0" err="1"/>
              <a:t>posla.To</a:t>
            </a:r>
            <a:r>
              <a:rPr lang="en-US" sz="2400" dirty="0"/>
              <a:t> </a:t>
            </a:r>
            <a:r>
              <a:rPr lang="en-US" sz="2400" dirty="0" err="1"/>
              <a:t>znači</a:t>
            </a:r>
            <a:r>
              <a:rPr lang="en-US" sz="2400" dirty="0"/>
              <a:t> da </a:t>
            </a:r>
            <a:r>
              <a:rPr lang="en-US" sz="2400" b="1" dirty="0" err="1"/>
              <a:t>vaše</a:t>
            </a:r>
            <a:r>
              <a:rPr lang="en-US" sz="2400" b="1" dirty="0"/>
              <a:t> p</a:t>
            </a:r>
            <a:r>
              <a:rPr lang="sr-Latn-RS" sz="2400" b="1" dirty="0"/>
              <a:t>oslovanje</a:t>
            </a:r>
            <a:r>
              <a:rPr lang="en-US" sz="2400" b="1" dirty="0"/>
              <a:t> </a:t>
            </a:r>
            <a:r>
              <a:rPr lang="en-US" sz="2400" b="1" dirty="0" err="1"/>
              <a:t>nije</a:t>
            </a:r>
            <a:r>
              <a:rPr lang="en-US" sz="2400" b="1" dirty="0"/>
              <a:t>:</a:t>
            </a:r>
            <a:endParaRPr lang="sr-Latn-R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Nešto</a:t>
            </a:r>
            <a:r>
              <a:rPr lang="en-US" sz="2400" dirty="0"/>
              <a:t>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radite</a:t>
            </a:r>
            <a:r>
              <a:rPr lang="en-US" sz="2400" dirty="0"/>
              <a:t> s </a:t>
            </a:r>
            <a:r>
              <a:rPr lang="en-US" sz="2400" dirty="0" err="1"/>
              <a:t>vremena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vreme</a:t>
            </a:r>
            <a:endParaRPr lang="sr-Latn-R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Šema</a:t>
            </a:r>
            <a:r>
              <a:rPr lang="en-US" sz="2400" dirty="0"/>
              <a:t> za </a:t>
            </a:r>
            <a:r>
              <a:rPr lang="en-US" sz="2400" dirty="0" err="1"/>
              <a:t>brzo</a:t>
            </a:r>
            <a:r>
              <a:rPr lang="en-US" sz="2400" dirty="0"/>
              <a:t> </a:t>
            </a:r>
            <a:r>
              <a:rPr lang="en-US" sz="2400" dirty="0" err="1"/>
              <a:t>bogaćenje</a:t>
            </a:r>
            <a:r>
              <a:rPr lang="en-US" sz="2400" dirty="0"/>
              <a:t>. </a:t>
            </a:r>
            <a:r>
              <a:rPr lang="en-US" sz="2400" dirty="0" err="1"/>
              <a:t>Usredsredite</a:t>
            </a:r>
            <a:r>
              <a:rPr lang="en-US" sz="2400" dirty="0"/>
              <a:t> se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naporan</a:t>
            </a:r>
            <a:r>
              <a:rPr lang="en-US" sz="2400" dirty="0"/>
              <a:t> rad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stvaranju</a:t>
            </a:r>
            <a:r>
              <a:rPr lang="en-US" sz="2400" dirty="0"/>
              <a:t> </a:t>
            </a:r>
            <a:r>
              <a:rPr lang="en-US" sz="2400" dirty="0" err="1"/>
              <a:t>posla</a:t>
            </a:r>
            <a:r>
              <a:rPr lang="en-US" sz="2400" dirty="0"/>
              <a:t> u </a:t>
            </a:r>
            <a:r>
              <a:rPr lang="en-US" sz="2400" dirty="0" err="1"/>
              <a:t>kome</a:t>
            </a:r>
            <a:r>
              <a:rPr lang="en-US" sz="2400" dirty="0"/>
              <a:t> </a:t>
            </a:r>
            <a:r>
              <a:rPr lang="en-US" sz="2400" dirty="0" err="1"/>
              <a:t>možete</a:t>
            </a:r>
            <a:r>
              <a:rPr lang="en-US" sz="2400" dirty="0"/>
              <a:t> da </a:t>
            </a:r>
            <a:r>
              <a:rPr lang="en-US" sz="2400" dirty="0" err="1"/>
              <a:t>radite</a:t>
            </a:r>
            <a:r>
              <a:rPr lang="en-US" sz="2400" dirty="0"/>
              <a:t> ono </a:t>
            </a:r>
            <a:r>
              <a:rPr lang="en-US" sz="2400" dirty="0" err="1"/>
              <a:t>što</a:t>
            </a:r>
            <a:r>
              <a:rPr lang="en-US" sz="2400" dirty="0"/>
              <a:t> </a:t>
            </a:r>
            <a:r>
              <a:rPr lang="en-US" sz="2400" dirty="0" err="1"/>
              <a:t>volite</a:t>
            </a:r>
            <a:r>
              <a:rPr lang="en-US" sz="2400" dirty="0"/>
              <a:t>, </a:t>
            </a:r>
            <a:r>
              <a:rPr lang="en-US" sz="2400" dirty="0" err="1"/>
              <a:t>služite</a:t>
            </a:r>
            <a:r>
              <a:rPr lang="en-US" sz="2400" dirty="0"/>
              <a:t>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klijentima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zarađujete</a:t>
            </a:r>
            <a:r>
              <a:rPr lang="en-US" sz="2400" dirty="0"/>
              <a:t> </a:t>
            </a:r>
            <a:r>
              <a:rPr lang="en-US" sz="2400" dirty="0" err="1"/>
              <a:t>novac</a:t>
            </a:r>
            <a:r>
              <a:rPr lang="en-US" sz="2400" dirty="0"/>
              <a:t> u </a:t>
            </a:r>
            <a:r>
              <a:rPr lang="en-US" sz="2400" dirty="0" err="1"/>
              <a:t>isto</a:t>
            </a:r>
            <a:r>
              <a:rPr lang="en-US" sz="2400" dirty="0"/>
              <a:t> </a:t>
            </a:r>
            <a:r>
              <a:rPr lang="en-US" sz="2400" dirty="0" err="1"/>
              <a:t>vreme</a:t>
            </a:r>
            <a:r>
              <a:rPr lang="en-US" sz="2400" dirty="0"/>
              <a:t> — </a:t>
            </a:r>
            <a:r>
              <a:rPr lang="en-US" sz="2400" dirty="0" err="1"/>
              <a:t>dugoročno</a:t>
            </a:r>
            <a:r>
              <a:rPr lang="en-US" sz="2400" dirty="0"/>
              <a:t>, a ne </a:t>
            </a:r>
            <a:r>
              <a:rPr lang="en-US" sz="2400" dirty="0" err="1"/>
              <a:t>preko</a:t>
            </a:r>
            <a:r>
              <a:rPr lang="en-US" sz="2400" dirty="0"/>
              <a:t> </a:t>
            </a:r>
            <a:r>
              <a:rPr lang="en-US" sz="2400" dirty="0" err="1"/>
              <a:t>noći</a:t>
            </a:r>
            <a:r>
              <a:rPr lang="en-US" sz="2400" dirty="0"/>
              <a:t>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52600" y="2546416"/>
            <a:ext cx="967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Svi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sanjamo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poslu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koji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bismo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radili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imamo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priliku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 ga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radimo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Nažalost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za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mnoge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trenutni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nešto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radimo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moramo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plaćamo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račune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a ne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želimo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endParaRPr kumimoji="0" 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Šta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ako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mogli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radite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ono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što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zaista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volite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?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ne bi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bilo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sjajno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?</a:t>
            </a:r>
            <a:endParaRPr kumimoji="0" 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Jeste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je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upravo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prilika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koju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dobijate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pokretanjem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sopstvenog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posla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Samo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imajte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ozbiljan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poslovni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stav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01600" y="2835176"/>
            <a:ext cx="4038600" cy="1938992"/>
          </a:xfrm>
          <a:prstGeom prst="rect">
            <a:avLst/>
          </a:prstGeom>
          <a:noFill/>
          <a:ln w="25400">
            <a:solidFill>
              <a:srgbClr val="AC7BDC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>
                <a:solidFill>
                  <a:srgbClr val="7030A0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Ne </a:t>
            </a:r>
            <a:r>
              <a:rPr lang="en-US" sz="2400" b="1" dirty="0" err="1">
                <a:solidFill>
                  <a:srgbClr val="7030A0"/>
                </a:solidFill>
              </a:rPr>
              <a:t>zaboravite</a:t>
            </a:r>
            <a:r>
              <a:rPr lang="en-US" sz="2400" b="1" dirty="0">
                <a:solidFill>
                  <a:srgbClr val="7030A0"/>
                </a:solidFill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</a:rPr>
              <a:t>držite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ključ</a:t>
            </a:r>
            <a:r>
              <a:rPr lang="en-US" sz="2400" b="1" dirty="0">
                <a:solidFill>
                  <a:srgbClr val="7030A0"/>
                </a:solidFill>
              </a:rPr>
              <a:t>. Na </a:t>
            </a:r>
            <a:r>
              <a:rPr lang="en-US" sz="2400" b="1" dirty="0" err="1">
                <a:solidFill>
                  <a:srgbClr val="7030A0"/>
                </a:solidFill>
              </a:rPr>
              <a:t>vama</a:t>
            </a:r>
            <a:r>
              <a:rPr lang="en-US" sz="2400" b="1" dirty="0">
                <a:solidFill>
                  <a:srgbClr val="7030A0"/>
                </a:solidFill>
              </a:rPr>
              <a:t> je da </a:t>
            </a:r>
            <a:r>
              <a:rPr lang="en-US" sz="2400" b="1" dirty="0" err="1">
                <a:solidFill>
                  <a:srgbClr val="7030A0"/>
                </a:solidFill>
              </a:rPr>
              <a:t>odlučite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šta</a:t>
            </a:r>
            <a:r>
              <a:rPr lang="en-US" sz="2400" b="1" dirty="0">
                <a:solidFill>
                  <a:srgbClr val="7030A0"/>
                </a:solidFill>
              </a:rPr>
              <a:t> je </a:t>
            </a:r>
            <a:r>
              <a:rPr lang="en-US" sz="2400" b="1" dirty="0" err="1">
                <a:solidFill>
                  <a:srgbClr val="7030A0"/>
                </a:solidFill>
              </a:rPr>
              <a:t>najvažnije</a:t>
            </a:r>
            <a:r>
              <a:rPr lang="en-US" sz="2400" b="1" dirty="0">
                <a:solidFill>
                  <a:srgbClr val="7030A0"/>
                </a:solidFill>
              </a:rPr>
              <a:t> za </a:t>
            </a:r>
            <a:r>
              <a:rPr lang="en-US" sz="2400" b="1" dirty="0" err="1">
                <a:solidFill>
                  <a:srgbClr val="7030A0"/>
                </a:solidFill>
              </a:rPr>
              <a:t>vaš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posao</a:t>
            </a:r>
            <a:r>
              <a:rPr lang="en-US" sz="2400" b="1" dirty="0">
                <a:solidFill>
                  <a:srgbClr val="7030A0"/>
                </a:solidFill>
              </a:rPr>
              <a:t>, a </a:t>
            </a:r>
            <a:r>
              <a:rPr lang="en-US" sz="2400" b="1" dirty="0" err="1">
                <a:solidFill>
                  <a:srgbClr val="7030A0"/>
                </a:solidFill>
              </a:rPr>
              <a:t>zatim</a:t>
            </a:r>
            <a:r>
              <a:rPr lang="en-US" sz="2400" b="1" dirty="0">
                <a:solidFill>
                  <a:srgbClr val="7030A0"/>
                </a:solidFill>
              </a:rPr>
              <a:t> da </a:t>
            </a:r>
            <a:r>
              <a:rPr lang="en-US" sz="2400" b="1" dirty="0" err="1">
                <a:solidFill>
                  <a:srgbClr val="7030A0"/>
                </a:solidFill>
              </a:rPr>
              <a:t>postupite</a:t>
            </a:r>
            <a:r>
              <a:rPr lang="en-US" sz="2400" b="1" dirty="0">
                <a:solidFill>
                  <a:srgbClr val="7030A0"/>
                </a:solidFill>
              </a:rPr>
              <a:t> u </a:t>
            </a:r>
            <a:r>
              <a:rPr lang="en-US" sz="2400" b="1" dirty="0" err="1">
                <a:solidFill>
                  <a:srgbClr val="7030A0"/>
                </a:solidFill>
              </a:rPr>
              <a:t>skladu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tim.</a:t>
            </a:r>
            <a:r>
              <a:rPr lang="en-US" sz="2400" b="1" dirty="0">
                <a:solidFill>
                  <a:srgbClr val="7030A0"/>
                </a:solidFill>
              </a:rPr>
              <a:t>	</a:t>
            </a:r>
            <a:endParaRPr lang="en-US" altLang="ko-KR" sz="2400" b="1" dirty="0">
              <a:solidFill>
                <a:srgbClr val="7030A0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028700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Odeljak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Imati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ozbiljan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stav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316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id="{BE4FB0A3-4984-32C5-6BB7-33815D472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2" y="1863299"/>
            <a:ext cx="5283201" cy="297180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457E1F9-B71E-20E0-77A5-08EF52153978}"/>
              </a:ext>
            </a:extLst>
          </p:cNvPr>
          <p:cNvSpPr txBox="1"/>
          <p:nvPr/>
        </p:nvSpPr>
        <p:spPr>
          <a:xfrm>
            <a:off x="410401" y="344539"/>
            <a:ext cx="16535400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R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Nastavna j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edinica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2: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Saveti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za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uspešan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posao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kod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kuće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: „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Radi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ono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što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40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voliš</a:t>
            </a:r>
            <a:r>
              <a:rPr lang="en-US" altLang="ko-KR" sz="40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“</a:t>
            </a:r>
            <a:endParaRPr lang="ko-KR" altLang="en-US" sz="4000" b="1" dirty="0">
              <a:solidFill>
                <a:srgbClr val="FD4FB4"/>
              </a:solidFill>
              <a:cs typeface="Microsoft Sans Serif" panose="020B0604020202020204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21183392">
            <a:off x="8696502" y="2339983"/>
            <a:ext cx="4964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7175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Evo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nekoliko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„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začinjenih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“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saveta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800600" y="3483234"/>
            <a:ext cx="1249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2.1.1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Budite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Calibri" pitchFamily="34" charset="0"/>
              </a:rPr>
              <a:t>organizovani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Razdvojite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svoj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radni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lični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život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Morate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povući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liniju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između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svog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kućnog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poslovnog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života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b="1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pretvarajte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svoju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spavaću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sobu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u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svoju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kancelariju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Imamo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jednu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reč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za vas: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Nemojte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!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Vaša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spavaća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soba mora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utočište</a:t>
            </a:r>
            <a:r>
              <a:rPr kumimoji="0" lang="sr-Latn-RS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gde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400" dirty="0" err="1">
                <a:latin typeface="Calibri" pitchFamily="34" charset="0"/>
                <a:cs typeface="Calibri" pitchFamily="34" charset="0"/>
              </a:rPr>
              <a:t>opuštate</a:t>
            </a:r>
            <a:r>
              <a:rPr lang="sr-Latn-RS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od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pritisaka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poslu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životu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Koristite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zasebnu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prostoriju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Ako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nemate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dodatnu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sobu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raspolaganju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za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svoju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kancelariju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ponovo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konfigurišite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veći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prostor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pomoću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panela za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razdvajanje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Koristite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poseban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ulaz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...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ako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je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moguće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Zaseban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ulaz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pomaže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da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vaš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radni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život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bude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odvojen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od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kućnog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života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Odredite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raspored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rada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Kada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imate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sopstveno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preduzeće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možete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raditi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kad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god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želite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Možda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će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vam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lakše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(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produktivnije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) da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uspostavite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redovan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raspored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rada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FD4FB4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b="1" i="0" u="none" strike="noStrike" cap="none" normalizeH="0" baseline="0" dirty="0">
              <a:ln>
                <a:noFill/>
              </a:ln>
              <a:solidFill>
                <a:srgbClr val="FD4FB4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Pita</a:t>
            </a:r>
            <a:r>
              <a:rPr kumimoji="0" lang="sr-Latn-RS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jte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za </a:t>
            </a:r>
            <a:r>
              <a:rPr kumimoji="0" lang="en-GB" sz="2400" b="1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pomoc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́!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Glavna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stvar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koju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treba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imati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na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umu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je da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imate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alternative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koje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su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vam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dostupne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ako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se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osećate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GB" sz="240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preopterećeno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.</a:t>
            </a:r>
            <a:endParaRPr kumimoji="0" lang="sr-Latn-RS" sz="240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18110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Odeljak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1: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Imati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ozbiljan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poslovni</a:t>
            </a:r>
            <a:r>
              <a:rPr lang="en-US" altLang="ko-KR" sz="2400" b="1" dirty="0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ko-KR" sz="2400" b="1" dirty="0" err="1">
                <a:solidFill>
                  <a:srgbClr val="FD4FB4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stav</a:t>
            </a:r>
            <a:endParaRPr lang="en-US" altLang="ko-KR" sz="2400" b="1" dirty="0">
              <a:solidFill>
                <a:srgbClr val="FD4FB4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400" b="1" dirty="0">
                <a:solidFill>
                  <a:srgbClr val="AC7BDC"/>
                </a:solidFill>
              </a:rPr>
              <a:t>2.1 </a:t>
            </a:r>
            <a:r>
              <a:rPr lang="pl-PL" sz="2400" b="1" dirty="0">
                <a:solidFill>
                  <a:srgbClr val="AC7BDC"/>
                </a:solidFill>
              </a:rPr>
              <a:t>Ti si ta koj</a:t>
            </a:r>
            <a:r>
              <a:rPr lang="en-US" sz="2400" b="1" dirty="0">
                <a:solidFill>
                  <a:srgbClr val="AC7BDC"/>
                </a:solidFill>
              </a:rPr>
              <a:t>a</a:t>
            </a:r>
            <a:r>
              <a:rPr lang="pl-PL" sz="2400" b="1" dirty="0">
                <a:solidFill>
                  <a:srgbClr val="AC7BDC"/>
                </a:solidFill>
              </a:rPr>
              <a:t> odlučuje</a:t>
            </a:r>
            <a:endParaRPr lang="en-US" sz="2400" dirty="0">
              <a:solidFill>
                <a:srgbClr val="AC7BD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5524500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Rutine</a:t>
            </a:r>
            <a:r>
              <a:rPr lang="en-GB" b="1" dirty="0"/>
              <a:t> </a:t>
            </a:r>
            <a:r>
              <a:rPr lang="en-GB" b="1" dirty="0" err="1"/>
              <a:t>su</a:t>
            </a:r>
            <a:r>
              <a:rPr lang="en-GB" b="1" dirty="0"/>
              <a:t> dobra </a:t>
            </a:r>
            <a:r>
              <a:rPr lang="en-GB" b="1" dirty="0" err="1"/>
              <a:t>stvar</a:t>
            </a:r>
            <a:r>
              <a:rPr lang="en-GB" b="1" dirty="0"/>
              <a:t>!</a:t>
            </a:r>
          </a:p>
          <a:p>
            <a:pPr algn="just"/>
            <a:r>
              <a:rPr lang="en-GB" dirty="0"/>
              <a:t>	</a:t>
            </a:r>
          </a:p>
          <a:p>
            <a:pPr algn="ctr"/>
            <a:r>
              <a:rPr lang="en-GB" b="1" dirty="0"/>
              <a:t>Da bi </a:t>
            </a:r>
            <a:r>
              <a:rPr lang="en-GB" b="1" dirty="0" err="1"/>
              <a:t>bili</a:t>
            </a:r>
            <a:r>
              <a:rPr lang="en-GB" b="1" dirty="0"/>
              <a:t> </a:t>
            </a:r>
            <a:r>
              <a:rPr lang="en-GB" b="1" dirty="0" err="1"/>
              <a:t>efikasniji</a:t>
            </a:r>
            <a:r>
              <a:rPr lang="en-GB" b="1" dirty="0"/>
              <a:t>,</a:t>
            </a:r>
            <a:r>
              <a:rPr lang="sr-Latn-RS" b="1" dirty="0"/>
              <a:t> </a:t>
            </a:r>
            <a:r>
              <a:rPr lang="en-GB" b="1" dirty="0" err="1"/>
              <a:t>kreirajte</a:t>
            </a:r>
            <a:r>
              <a:rPr lang="en-GB" b="1" dirty="0"/>
              <a:t> </a:t>
            </a:r>
            <a:r>
              <a:rPr lang="en-GB" b="1" dirty="0" err="1"/>
              <a:t>pozitivne</a:t>
            </a:r>
            <a:r>
              <a:rPr lang="en-GB" b="1" dirty="0"/>
              <a:t> </a:t>
            </a:r>
            <a:r>
              <a:rPr lang="en-GB" b="1" dirty="0" err="1"/>
              <a:t>radne</a:t>
            </a:r>
            <a:r>
              <a:rPr lang="en-GB" b="1" dirty="0"/>
              <a:t> </a:t>
            </a:r>
            <a:r>
              <a:rPr lang="en-GB" b="1" dirty="0" err="1"/>
              <a:t>rutine</a:t>
            </a:r>
            <a:r>
              <a:rPr lang="en-GB" b="1" dirty="0"/>
              <a:t>!</a:t>
            </a:r>
            <a:endParaRPr lang="sr-Latn-RS" b="1" dirty="0"/>
          </a:p>
          <a:p>
            <a:pPr algn="ctr"/>
            <a:r>
              <a:rPr lang="en-GB" dirty="0" err="1"/>
              <a:t>Efikasnost</a:t>
            </a:r>
            <a:r>
              <a:rPr lang="en-GB" dirty="0"/>
              <a:t> </a:t>
            </a:r>
            <a:r>
              <a:rPr lang="en-GB" dirty="0" err="1"/>
              <a:t>čini</a:t>
            </a:r>
            <a:r>
              <a:rPr lang="en-GB" dirty="0"/>
              <a:t>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poslovanje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sistemske</a:t>
            </a:r>
            <a:r>
              <a:rPr lang="en-GB" dirty="0"/>
              <a:t> </a:t>
            </a:r>
            <a:r>
              <a:rPr lang="en-GB" dirty="0" err="1"/>
              <a:t>procese</a:t>
            </a:r>
            <a:r>
              <a:rPr lang="en-GB" dirty="0"/>
              <a:t> </a:t>
            </a:r>
            <a:r>
              <a:rPr lang="en-GB" dirty="0" err="1"/>
              <a:t>efikasnijim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16E3D-BD59-D41E-103A-0D2AE4082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761814"/>
            <a:ext cx="933867" cy="117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2703</Words>
  <Application>Microsoft Office PowerPoint</Application>
  <PresentationFormat>Custom</PresentationFormat>
  <Paragraphs>209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Microsoft Sans Serif</vt:lpstr>
      <vt:lpstr>Times New Roman</vt:lpstr>
      <vt:lpstr>Wingdings</vt:lpstr>
      <vt:lpstr>Office Theme</vt:lpstr>
      <vt:lpstr>1_Office Theme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- ppt template</dc:title>
  <dc:creator>Monia Coppola</dc:creator>
  <cp:keywords>DAE5RJB_4P8,BAEXurJiHZU</cp:keywords>
  <cp:lastModifiedBy>Marijana Božić</cp:lastModifiedBy>
  <cp:revision>194</cp:revision>
  <dcterms:created xsi:type="dcterms:W3CDTF">2022-02-24T12:49:48Z</dcterms:created>
  <dcterms:modified xsi:type="dcterms:W3CDTF">2023-02-10T12:05:17Z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2022-02-24T00:00:00Z</vt:filetime>
  </property>
</Properties>
</file>