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Lst>
  <p:sldIdLst>
    <p:sldId id="256" r:id="rId4"/>
    <p:sldId id="265" r:id="rId5"/>
    <p:sldId id="274" r:id="rId6"/>
    <p:sldId id="259" r:id="rId7"/>
    <p:sldId id="269" r:id="rId8"/>
    <p:sldId id="270" r:id="rId9"/>
    <p:sldId id="271" r:id="rId10"/>
    <p:sldId id="272" r:id="rId11"/>
    <p:sldId id="275" r:id="rId12"/>
    <p:sldId id="276" r:id="rId13"/>
    <p:sldId id="277" r:id="rId14"/>
    <p:sldId id="278" r:id="rId15"/>
    <p:sldId id="279" r:id="rId16"/>
    <p:sldId id="267" r:id="rId17"/>
    <p:sldId id="261" r:id="rId1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BDC"/>
    <a:srgbClr val="FD4FB4"/>
    <a:srgbClr val="FFCA28"/>
    <a:srgbClr val="FCD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varScale="1">
        <p:scale>
          <a:sx n="73" d="100"/>
          <a:sy n="73" d="100"/>
        </p:scale>
        <p:origin x="78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17D5A-542F-48F0-A618-DD97BBEC9377}"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US"/>
        </a:p>
      </dgm:t>
    </dgm:pt>
    <dgm:pt modelId="{2E14975B-D038-451D-81DF-076AD9A55A4B}">
      <dgm:prSet phldrT="[Text]" custT="1"/>
      <dgm:spPr>
        <a:solidFill>
          <a:srgbClr val="AC7BDC"/>
        </a:solidFill>
      </dgm:spPr>
      <dgm:t>
        <a:bodyPr/>
        <a:lstStyle/>
        <a:p>
          <a:r>
            <a:rPr lang="en-US" sz="2400" b="1" dirty="0">
              <a:solidFill>
                <a:srgbClr val="FFFF00"/>
              </a:solidFill>
              <a:latin typeface="Arial Black" pitchFamily="34" charset="0"/>
            </a:rPr>
            <a:t>ACT</a:t>
          </a:r>
        </a:p>
      </dgm:t>
    </dgm:pt>
    <dgm:pt modelId="{F9A7A66F-1AA5-45D7-B15C-89609175E9F6}" type="parTrans" cxnId="{0A304288-73FB-4442-A992-7433613D7DBC}">
      <dgm:prSet/>
      <dgm:spPr/>
      <dgm:t>
        <a:bodyPr/>
        <a:lstStyle/>
        <a:p>
          <a:endParaRPr lang="en-US" sz="1800"/>
        </a:p>
      </dgm:t>
    </dgm:pt>
    <dgm:pt modelId="{54383A5E-9F84-4AC3-BBBA-F8BCC688D884}" type="sibTrans" cxnId="{0A304288-73FB-4442-A992-7433613D7DBC}">
      <dgm:prSet/>
      <dgm:spPr/>
      <dgm:t>
        <a:bodyPr/>
        <a:lstStyle/>
        <a:p>
          <a:endParaRPr lang="en-US" sz="1800"/>
        </a:p>
      </dgm:t>
    </dgm:pt>
    <dgm:pt modelId="{E4D51330-5DE4-433A-87AD-366636B8C7E9}">
      <dgm:prSet phldrT="[Text]" custT="1"/>
      <dgm:spPr>
        <a:ln>
          <a:solidFill>
            <a:srgbClr val="AC7BDC"/>
          </a:solidFill>
        </a:ln>
      </dgm:spPr>
      <dgm:t>
        <a:bodyPr/>
        <a:lstStyle/>
        <a:p>
          <a:r>
            <a:rPr lang="es-ES" sz="1200" dirty="0"/>
            <a:t>CAMBIOS QUE NECESITA PARA MEJORAR SU PRODUCTO. Puede que sea necesario reconsiderar todo el proceso.</a:t>
          </a:r>
          <a:endParaRPr lang="en-US" sz="1200" dirty="0"/>
        </a:p>
      </dgm:t>
    </dgm:pt>
    <dgm:pt modelId="{8AF4F7EB-1908-4FA4-B141-E256B65D3B2C}" type="parTrans" cxnId="{5FCF9E11-DA93-4E53-A6F5-D3929F3130C9}">
      <dgm:prSet/>
      <dgm:spPr/>
      <dgm:t>
        <a:bodyPr/>
        <a:lstStyle/>
        <a:p>
          <a:endParaRPr lang="en-US" sz="1800"/>
        </a:p>
      </dgm:t>
    </dgm:pt>
    <dgm:pt modelId="{237090CD-20C0-433F-89BE-DCEBD5780548}" type="sibTrans" cxnId="{5FCF9E11-DA93-4E53-A6F5-D3929F3130C9}">
      <dgm:prSet/>
      <dgm:spPr/>
      <dgm:t>
        <a:bodyPr/>
        <a:lstStyle/>
        <a:p>
          <a:endParaRPr lang="en-US" sz="1800"/>
        </a:p>
      </dgm:t>
    </dgm:pt>
    <dgm:pt modelId="{B363C1C5-0117-465D-80E3-DA79D2C36C7A}">
      <dgm:prSet phldrT="[Text]" custT="1"/>
      <dgm:spPr>
        <a:solidFill>
          <a:schemeClr val="tx1"/>
        </a:solidFill>
        <a:ln>
          <a:solidFill>
            <a:schemeClr val="tx1"/>
          </a:solidFill>
        </a:ln>
      </dgm:spPr>
      <dgm:t>
        <a:bodyPr/>
        <a:lstStyle/>
        <a:p>
          <a:r>
            <a:rPr lang="en-US" sz="2000" b="1" dirty="0">
              <a:solidFill>
                <a:srgbClr val="FFFF00"/>
              </a:solidFill>
              <a:latin typeface="Arial Black" pitchFamily="34" charset="0"/>
            </a:rPr>
            <a:t>PLAN</a:t>
          </a:r>
        </a:p>
      </dgm:t>
    </dgm:pt>
    <dgm:pt modelId="{3E266192-42B0-4201-8744-DC008828A63F}" type="parTrans" cxnId="{7851E0B9-4DC8-42F5-B243-283213F7BF42}">
      <dgm:prSet/>
      <dgm:spPr/>
      <dgm:t>
        <a:bodyPr/>
        <a:lstStyle/>
        <a:p>
          <a:endParaRPr lang="en-US" sz="1800"/>
        </a:p>
      </dgm:t>
    </dgm:pt>
    <dgm:pt modelId="{B7C5796D-D0B1-4473-876E-C02610FB8F14}" type="sibTrans" cxnId="{7851E0B9-4DC8-42F5-B243-283213F7BF42}">
      <dgm:prSet/>
      <dgm:spPr/>
      <dgm:t>
        <a:bodyPr/>
        <a:lstStyle/>
        <a:p>
          <a:endParaRPr lang="en-US" sz="1800"/>
        </a:p>
      </dgm:t>
    </dgm:pt>
    <dgm:pt modelId="{1C7DDEB8-96C0-4EAA-8505-9AB0CE17F054}">
      <dgm:prSet phldrT="[Text]" custT="1"/>
      <dgm:spPr>
        <a:solidFill>
          <a:srgbClr val="FD4FB4"/>
        </a:solidFill>
      </dgm:spPr>
      <dgm:t>
        <a:bodyPr/>
        <a:lstStyle/>
        <a:p>
          <a:r>
            <a:rPr lang="en-US" sz="2000" b="1" dirty="0">
              <a:solidFill>
                <a:srgbClr val="FFFF00"/>
              </a:solidFill>
              <a:latin typeface="Arial Black" pitchFamily="34" charset="0"/>
            </a:rPr>
            <a:t>DO</a:t>
          </a:r>
        </a:p>
      </dgm:t>
    </dgm:pt>
    <dgm:pt modelId="{234FBEFF-AAA3-4048-B697-E7233555B595}" type="parTrans" cxnId="{C9987056-BEE9-40CD-BEAC-5A8582262529}">
      <dgm:prSet/>
      <dgm:spPr/>
      <dgm:t>
        <a:bodyPr/>
        <a:lstStyle/>
        <a:p>
          <a:endParaRPr lang="en-US" sz="1800"/>
        </a:p>
      </dgm:t>
    </dgm:pt>
    <dgm:pt modelId="{D89F137C-549C-419E-91B6-EE67815B70A9}" type="sibTrans" cxnId="{C9987056-BEE9-40CD-BEAC-5A8582262529}">
      <dgm:prSet/>
      <dgm:spPr/>
      <dgm:t>
        <a:bodyPr/>
        <a:lstStyle/>
        <a:p>
          <a:endParaRPr lang="en-US" sz="1800"/>
        </a:p>
      </dgm:t>
    </dgm:pt>
    <dgm:pt modelId="{A171C5F2-6207-49D8-B1EF-43479B1981C0}">
      <dgm:prSet phldrT="[Text]" custT="1"/>
      <dgm:spPr>
        <a:noFill/>
        <a:ln>
          <a:solidFill>
            <a:srgbClr val="FD4FB4"/>
          </a:solidFill>
        </a:ln>
      </dgm:spPr>
      <dgm:t>
        <a:bodyPr/>
        <a:lstStyle/>
        <a:p>
          <a:r>
            <a:rPr lang="en-US" sz="1200"/>
            <a:t>OBSERVA Y ANOTA LOS HECHOS</a:t>
          </a:r>
          <a:endParaRPr lang="en-US" sz="1200" dirty="0"/>
        </a:p>
      </dgm:t>
    </dgm:pt>
    <dgm:pt modelId="{9F58445F-EAF0-4EF9-8088-86F4DE1299BC}" type="parTrans" cxnId="{4A0EEBB8-0E8D-4903-B7DF-F4A05A7549B8}">
      <dgm:prSet/>
      <dgm:spPr/>
      <dgm:t>
        <a:bodyPr/>
        <a:lstStyle/>
        <a:p>
          <a:endParaRPr lang="en-US" sz="1800"/>
        </a:p>
      </dgm:t>
    </dgm:pt>
    <dgm:pt modelId="{954A019A-957B-4CE6-AFAF-3FF315D6E754}" type="sibTrans" cxnId="{4A0EEBB8-0E8D-4903-B7DF-F4A05A7549B8}">
      <dgm:prSet/>
      <dgm:spPr/>
      <dgm:t>
        <a:bodyPr/>
        <a:lstStyle/>
        <a:p>
          <a:endParaRPr lang="en-US" sz="1800"/>
        </a:p>
      </dgm:t>
    </dgm:pt>
    <dgm:pt modelId="{CF435E1E-E461-4C7E-9668-467AA1C5A0EB}">
      <dgm:prSet phldrT="[Text]" custT="1"/>
      <dgm:spPr>
        <a:solidFill>
          <a:srgbClr val="FFFF00"/>
        </a:solidFill>
      </dgm:spPr>
      <dgm:t>
        <a:bodyPr/>
        <a:lstStyle/>
        <a:p>
          <a:r>
            <a:rPr lang="en-US" sz="1800" b="1" dirty="0">
              <a:solidFill>
                <a:srgbClr val="7030A0"/>
              </a:solidFill>
              <a:latin typeface="Arial Black" pitchFamily="34" charset="0"/>
            </a:rPr>
            <a:t>CHECK</a:t>
          </a:r>
        </a:p>
      </dgm:t>
    </dgm:pt>
    <dgm:pt modelId="{CD42EF44-5F2C-4FAB-A443-EB7289F49F29}" type="parTrans" cxnId="{4C0ED2A4-523F-4E8F-99F1-55CA04BF6ACE}">
      <dgm:prSet/>
      <dgm:spPr/>
      <dgm:t>
        <a:bodyPr/>
        <a:lstStyle/>
        <a:p>
          <a:endParaRPr lang="en-US" sz="1800"/>
        </a:p>
      </dgm:t>
    </dgm:pt>
    <dgm:pt modelId="{3A99522A-6C76-41E5-B43C-00798798A837}" type="sibTrans" cxnId="{4C0ED2A4-523F-4E8F-99F1-55CA04BF6ACE}">
      <dgm:prSet/>
      <dgm:spPr/>
      <dgm:t>
        <a:bodyPr/>
        <a:lstStyle/>
        <a:p>
          <a:endParaRPr lang="en-US" sz="1800"/>
        </a:p>
      </dgm:t>
    </dgm:pt>
    <dgm:pt modelId="{972F426A-4CD7-4216-A258-5F323C677F34}">
      <dgm:prSet phldrT="[Text]" custT="1"/>
      <dgm:spPr>
        <a:ln>
          <a:solidFill>
            <a:srgbClr val="FFFF00"/>
          </a:solidFill>
        </a:ln>
      </dgm:spPr>
      <dgm:t>
        <a:bodyPr/>
        <a:lstStyle/>
        <a:p>
          <a:r>
            <a:rPr lang="es-ES" sz="1200" dirty="0"/>
            <a:t>ANALIZAR LOS DATOS: ¿Qué se puede aprender? ¿Qué ha fallado?</a:t>
          </a:r>
          <a:endParaRPr lang="en-US" sz="1200" dirty="0"/>
        </a:p>
      </dgm:t>
    </dgm:pt>
    <dgm:pt modelId="{A52C3982-F5B4-4C21-B96B-E9074CC7FC01}" type="parTrans" cxnId="{CE8E5AC1-9B47-49F4-8143-0A80A0D4F2D6}">
      <dgm:prSet/>
      <dgm:spPr/>
      <dgm:t>
        <a:bodyPr/>
        <a:lstStyle/>
        <a:p>
          <a:endParaRPr lang="en-US" sz="1800"/>
        </a:p>
      </dgm:t>
    </dgm:pt>
    <dgm:pt modelId="{6C1DAC7A-37CF-4650-B9D7-8DAC4A19C135}" type="sibTrans" cxnId="{CE8E5AC1-9B47-49F4-8143-0A80A0D4F2D6}">
      <dgm:prSet/>
      <dgm:spPr/>
      <dgm:t>
        <a:bodyPr/>
        <a:lstStyle/>
        <a:p>
          <a:endParaRPr lang="en-US" sz="1800"/>
        </a:p>
      </dgm:t>
    </dgm:pt>
    <dgm:pt modelId="{134BE7CE-6B6C-4143-9579-8D61E01EFF84}">
      <dgm:prSet phldrT="[Text]" custT="1"/>
      <dgm:spPr>
        <a:ln>
          <a:solidFill>
            <a:schemeClr val="tx1"/>
          </a:solidFill>
        </a:ln>
      </dgm:spPr>
      <dgm:t>
        <a:bodyPr/>
        <a:lstStyle/>
        <a:p>
          <a:r>
            <a:rPr lang="es-ES" sz="1200" dirty="0"/>
            <a:t>ENCONTRAR UNA ESTRATEGIA
OBJETIVO
PREGUNTAS Y PREDICCIONES
QUIÉN, QUÉ, DÓNDE, CUÁNDO, CÓMO</a:t>
          </a:r>
          <a:endParaRPr lang="en-US" sz="1200" dirty="0"/>
        </a:p>
      </dgm:t>
    </dgm:pt>
    <dgm:pt modelId="{59BB099A-7A08-4F1A-A187-CB3083754441}" type="parTrans" cxnId="{4CDA382C-1BF2-41A3-8130-B627069C425A}">
      <dgm:prSet/>
      <dgm:spPr/>
      <dgm:t>
        <a:bodyPr/>
        <a:lstStyle/>
        <a:p>
          <a:endParaRPr lang="en-US"/>
        </a:p>
      </dgm:t>
    </dgm:pt>
    <dgm:pt modelId="{76043519-0ACE-4228-AAEF-7C04B1252299}" type="sibTrans" cxnId="{4CDA382C-1BF2-41A3-8130-B627069C425A}">
      <dgm:prSet/>
      <dgm:spPr/>
      <dgm:t>
        <a:bodyPr/>
        <a:lstStyle/>
        <a:p>
          <a:endParaRPr lang="en-US"/>
        </a:p>
      </dgm:t>
    </dgm:pt>
    <dgm:pt modelId="{C1734CE5-AF62-4064-98ED-199FBDC4066B}">
      <dgm:prSet phldrT="[Text]" custT="1"/>
      <dgm:spPr>
        <a:noFill/>
        <a:ln>
          <a:solidFill>
            <a:srgbClr val="FD4FB4"/>
          </a:solidFill>
        </a:ln>
      </dgm:spPr>
      <dgm:t>
        <a:bodyPr/>
        <a:lstStyle/>
        <a:p>
          <a:r>
            <a:rPr lang="en-US" sz="1200"/>
            <a:t>SIGUE TU PLAN PASO A PASO</a:t>
          </a:r>
          <a:endParaRPr lang="en-US" sz="1200" dirty="0"/>
        </a:p>
      </dgm:t>
    </dgm:pt>
    <dgm:pt modelId="{4AAE8CC8-419C-42E0-A2C2-EB5618BBADF0}" type="parTrans" cxnId="{44BB6B41-92AC-4409-BDB9-8EFB58EAB1EE}">
      <dgm:prSet/>
      <dgm:spPr/>
      <dgm:t>
        <a:bodyPr/>
        <a:lstStyle/>
        <a:p>
          <a:endParaRPr lang="en-US"/>
        </a:p>
      </dgm:t>
    </dgm:pt>
    <dgm:pt modelId="{812C5471-049C-47DD-A036-55840A62851A}" type="sibTrans" cxnId="{44BB6B41-92AC-4409-BDB9-8EFB58EAB1EE}">
      <dgm:prSet/>
      <dgm:spPr/>
      <dgm:t>
        <a:bodyPr/>
        <a:lstStyle/>
        <a:p>
          <a:endParaRPr lang="en-US"/>
        </a:p>
      </dgm:t>
    </dgm:pt>
    <dgm:pt modelId="{A97EC061-45DF-4FE2-BA89-E1328FA545E4}" type="pres">
      <dgm:prSet presAssocID="{B0617D5A-542F-48F0-A618-DD97BBEC9377}" presName="cycleMatrixDiagram" presStyleCnt="0">
        <dgm:presLayoutVars>
          <dgm:chMax val="1"/>
          <dgm:dir/>
          <dgm:animLvl val="lvl"/>
          <dgm:resizeHandles val="exact"/>
        </dgm:presLayoutVars>
      </dgm:prSet>
      <dgm:spPr/>
    </dgm:pt>
    <dgm:pt modelId="{F005618E-CEC5-4027-B98B-38593FAE3137}" type="pres">
      <dgm:prSet presAssocID="{B0617D5A-542F-48F0-A618-DD97BBEC9377}" presName="children" presStyleCnt="0"/>
      <dgm:spPr/>
    </dgm:pt>
    <dgm:pt modelId="{495051C1-B006-4332-8243-5507C69575FB}" type="pres">
      <dgm:prSet presAssocID="{B0617D5A-542F-48F0-A618-DD97BBEC9377}" presName="child1group" presStyleCnt="0"/>
      <dgm:spPr/>
    </dgm:pt>
    <dgm:pt modelId="{229C1DC6-63C6-4B6C-86D4-62F51A50CC10}" type="pres">
      <dgm:prSet presAssocID="{B0617D5A-542F-48F0-A618-DD97BBEC9377}" presName="child1" presStyleLbl="bgAcc1" presStyleIdx="0" presStyleCnt="4" custLinFactNeighborX="-19163" custLinFactNeighborY="24099"/>
      <dgm:spPr/>
    </dgm:pt>
    <dgm:pt modelId="{B4843004-C50F-4C92-942A-C4D85491D608}" type="pres">
      <dgm:prSet presAssocID="{B0617D5A-542F-48F0-A618-DD97BBEC9377}" presName="child1Text" presStyleLbl="bgAcc1" presStyleIdx="0" presStyleCnt="4">
        <dgm:presLayoutVars>
          <dgm:bulletEnabled val="1"/>
        </dgm:presLayoutVars>
      </dgm:prSet>
      <dgm:spPr/>
    </dgm:pt>
    <dgm:pt modelId="{07AF292E-BB70-4FD0-AFBE-3C985821EFE3}" type="pres">
      <dgm:prSet presAssocID="{B0617D5A-542F-48F0-A618-DD97BBEC9377}" presName="child2group" presStyleCnt="0"/>
      <dgm:spPr/>
    </dgm:pt>
    <dgm:pt modelId="{F5AC1A85-2BE8-4E12-8064-C522632D410C}" type="pres">
      <dgm:prSet presAssocID="{B0617D5A-542F-48F0-A618-DD97BBEC9377}" presName="child2" presStyleLbl="bgAcc1" presStyleIdx="1" presStyleCnt="4" custScaleX="87934" custLinFactNeighborX="19039" custLinFactNeighborY="12454"/>
      <dgm:spPr/>
    </dgm:pt>
    <dgm:pt modelId="{4EBAD8C3-628D-4156-8009-52EEDF55B2AC}" type="pres">
      <dgm:prSet presAssocID="{B0617D5A-542F-48F0-A618-DD97BBEC9377}" presName="child2Text" presStyleLbl="bgAcc1" presStyleIdx="1" presStyleCnt="4">
        <dgm:presLayoutVars>
          <dgm:bulletEnabled val="1"/>
        </dgm:presLayoutVars>
      </dgm:prSet>
      <dgm:spPr/>
    </dgm:pt>
    <dgm:pt modelId="{7E5369B6-795B-49A8-9B25-DE674421342B}" type="pres">
      <dgm:prSet presAssocID="{B0617D5A-542F-48F0-A618-DD97BBEC9377}" presName="child3group" presStyleCnt="0"/>
      <dgm:spPr/>
    </dgm:pt>
    <dgm:pt modelId="{B216E418-6982-43FD-A6C3-AB1851A82AAD}" type="pres">
      <dgm:prSet presAssocID="{B0617D5A-542F-48F0-A618-DD97BBEC9377}" presName="child3" presStyleLbl="bgAcc1" presStyleIdx="2" presStyleCnt="4" custLinFactNeighborX="25130" custLinFactNeighborY="-37009"/>
      <dgm:spPr/>
    </dgm:pt>
    <dgm:pt modelId="{940F617D-6556-4B2A-8FE7-E9AE1762D270}" type="pres">
      <dgm:prSet presAssocID="{B0617D5A-542F-48F0-A618-DD97BBEC9377}" presName="child3Text" presStyleLbl="bgAcc1" presStyleIdx="2" presStyleCnt="4">
        <dgm:presLayoutVars>
          <dgm:bulletEnabled val="1"/>
        </dgm:presLayoutVars>
      </dgm:prSet>
      <dgm:spPr/>
    </dgm:pt>
    <dgm:pt modelId="{13E9E0AA-DA0C-416C-BEC6-205AA8B2567E}" type="pres">
      <dgm:prSet presAssocID="{B0617D5A-542F-48F0-A618-DD97BBEC9377}" presName="child4group" presStyleCnt="0"/>
      <dgm:spPr/>
    </dgm:pt>
    <dgm:pt modelId="{A02745A8-9C55-4BE6-8506-EBDA4F7156C4}" type="pres">
      <dgm:prSet presAssocID="{B0617D5A-542F-48F0-A618-DD97BBEC9377}" presName="child4" presStyleLbl="bgAcc1" presStyleIdx="3" presStyleCnt="4" custScaleX="109926" custScaleY="107091" custLinFactNeighborX="-17972" custLinFactNeighborY="-33463"/>
      <dgm:spPr/>
    </dgm:pt>
    <dgm:pt modelId="{EBD6107A-9F38-4C16-90D8-88624C6F8143}" type="pres">
      <dgm:prSet presAssocID="{B0617D5A-542F-48F0-A618-DD97BBEC9377}" presName="child4Text" presStyleLbl="bgAcc1" presStyleIdx="3" presStyleCnt="4">
        <dgm:presLayoutVars>
          <dgm:bulletEnabled val="1"/>
        </dgm:presLayoutVars>
      </dgm:prSet>
      <dgm:spPr/>
    </dgm:pt>
    <dgm:pt modelId="{DC47D9B1-20B0-433B-B354-EFF2155EFBDA}" type="pres">
      <dgm:prSet presAssocID="{B0617D5A-542F-48F0-A618-DD97BBEC9377}" presName="childPlaceholder" presStyleCnt="0"/>
      <dgm:spPr/>
    </dgm:pt>
    <dgm:pt modelId="{75DC4A9E-9DB8-4BBE-9BBE-8C2178B51B34}" type="pres">
      <dgm:prSet presAssocID="{B0617D5A-542F-48F0-A618-DD97BBEC9377}" presName="circle" presStyleCnt="0"/>
      <dgm:spPr/>
    </dgm:pt>
    <dgm:pt modelId="{EFB3AE97-0117-4026-8C52-255829314EE6}" type="pres">
      <dgm:prSet presAssocID="{B0617D5A-542F-48F0-A618-DD97BBEC9377}" presName="quadrant1" presStyleLbl="node1" presStyleIdx="0" presStyleCnt="4">
        <dgm:presLayoutVars>
          <dgm:chMax val="1"/>
          <dgm:bulletEnabled val="1"/>
        </dgm:presLayoutVars>
      </dgm:prSet>
      <dgm:spPr/>
    </dgm:pt>
    <dgm:pt modelId="{3B0E4536-059C-4CBD-9796-0CA1AE8F7700}" type="pres">
      <dgm:prSet presAssocID="{B0617D5A-542F-48F0-A618-DD97BBEC9377}" presName="quadrant2" presStyleLbl="node1" presStyleIdx="1" presStyleCnt="4">
        <dgm:presLayoutVars>
          <dgm:chMax val="1"/>
          <dgm:bulletEnabled val="1"/>
        </dgm:presLayoutVars>
      </dgm:prSet>
      <dgm:spPr/>
    </dgm:pt>
    <dgm:pt modelId="{EC7060A3-8454-47EC-976C-E29E982FD6CA}" type="pres">
      <dgm:prSet presAssocID="{B0617D5A-542F-48F0-A618-DD97BBEC9377}" presName="quadrant3" presStyleLbl="node1" presStyleIdx="2" presStyleCnt="4" custLinFactNeighborX="1026" custLinFactNeighborY="1026">
        <dgm:presLayoutVars>
          <dgm:chMax val="1"/>
          <dgm:bulletEnabled val="1"/>
        </dgm:presLayoutVars>
      </dgm:prSet>
      <dgm:spPr/>
    </dgm:pt>
    <dgm:pt modelId="{6861B26A-F515-4FE7-8F8F-9F7ACE3C2965}" type="pres">
      <dgm:prSet presAssocID="{B0617D5A-542F-48F0-A618-DD97BBEC9377}" presName="quadrant4" presStyleLbl="node1" presStyleIdx="3" presStyleCnt="4">
        <dgm:presLayoutVars>
          <dgm:chMax val="1"/>
          <dgm:bulletEnabled val="1"/>
        </dgm:presLayoutVars>
      </dgm:prSet>
      <dgm:spPr/>
    </dgm:pt>
    <dgm:pt modelId="{FC5D5896-8615-423B-84A2-11D08E332E84}" type="pres">
      <dgm:prSet presAssocID="{B0617D5A-542F-48F0-A618-DD97BBEC9377}" presName="quadrantPlaceholder" presStyleCnt="0"/>
      <dgm:spPr/>
    </dgm:pt>
    <dgm:pt modelId="{6D116900-3327-468E-8EB7-223EB543C39F}" type="pres">
      <dgm:prSet presAssocID="{B0617D5A-542F-48F0-A618-DD97BBEC9377}" presName="center1" presStyleLbl="fgShp" presStyleIdx="0" presStyleCnt="2"/>
      <dgm:spPr/>
    </dgm:pt>
    <dgm:pt modelId="{6E3E5986-C51C-4C06-A95C-2B1DF1BAC9C0}" type="pres">
      <dgm:prSet presAssocID="{B0617D5A-542F-48F0-A618-DD97BBEC9377}" presName="center2" presStyleLbl="fgShp" presStyleIdx="1" presStyleCnt="2"/>
      <dgm:spPr/>
    </dgm:pt>
  </dgm:ptLst>
  <dgm:cxnLst>
    <dgm:cxn modelId="{5FCF9E11-DA93-4E53-A6F5-D3929F3130C9}" srcId="{2E14975B-D038-451D-81DF-076AD9A55A4B}" destId="{E4D51330-5DE4-433A-87AD-366636B8C7E9}" srcOrd="0" destOrd="0" parTransId="{8AF4F7EB-1908-4FA4-B141-E256B65D3B2C}" sibTransId="{237090CD-20C0-433F-89BE-DCEBD5780548}"/>
    <dgm:cxn modelId="{8282C514-112F-4054-AD35-71B560C0A840}" type="presOf" srcId="{E4D51330-5DE4-433A-87AD-366636B8C7E9}" destId="{229C1DC6-63C6-4B6C-86D4-62F51A50CC10}" srcOrd="0" destOrd="0" presId="urn:microsoft.com/office/officeart/2005/8/layout/cycle4"/>
    <dgm:cxn modelId="{8E11EE2A-3609-4A8E-958F-8369C09F28D7}" type="presOf" srcId="{2E14975B-D038-451D-81DF-076AD9A55A4B}" destId="{EFB3AE97-0117-4026-8C52-255829314EE6}" srcOrd="0" destOrd="0" presId="urn:microsoft.com/office/officeart/2005/8/layout/cycle4"/>
    <dgm:cxn modelId="{4CDA382C-1BF2-41A3-8130-B627069C425A}" srcId="{B363C1C5-0117-465D-80E3-DA79D2C36C7A}" destId="{134BE7CE-6B6C-4143-9579-8D61E01EFF84}" srcOrd="0" destOrd="0" parTransId="{59BB099A-7A08-4F1A-A187-CB3083754441}" sibTransId="{76043519-0ACE-4228-AAEF-7C04B1252299}"/>
    <dgm:cxn modelId="{7DB22A30-D57B-4A99-BB17-FC3F433EA59D}" type="presOf" srcId="{972F426A-4CD7-4216-A258-5F323C677F34}" destId="{A02745A8-9C55-4BE6-8506-EBDA4F7156C4}" srcOrd="0" destOrd="0" presId="urn:microsoft.com/office/officeart/2005/8/layout/cycle4"/>
    <dgm:cxn modelId="{F9572B31-B672-4A1A-A429-A5201DC4ABF7}" type="presOf" srcId="{C1734CE5-AF62-4064-98ED-199FBDC4066B}" destId="{B216E418-6982-43FD-A6C3-AB1851A82AAD}" srcOrd="0" destOrd="0" presId="urn:microsoft.com/office/officeart/2005/8/layout/cycle4"/>
    <dgm:cxn modelId="{44BB6B41-92AC-4409-BDB9-8EFB58EAB1EE}" srcId="{1C7DDEB8-96C0-4EAA-8505-9AB0CE17F054}" destId="{C1734CE5-AF62-4064-98ED-199FBDC4066B}" srcOrd="0" destOrd="0" parTransId="{4AAE8CC8-419C-42E0-A2C2-EB5618BBADF0}" sibTransId="{812C5471-049C-47DD-A036-55840A62851A}"/>
    <dgm:cxn modelId="{6F0CA26F-1D01-4BB5-B1E8-503923307933}" type="presOf" srcId="{1C7DDEB8-96C0-4EAA-8505-9AB0CE17F054}" destId="{EC7060A3-8454-47EC-976C-E29E982FD6CA}" srcOrd="0" destOrd="0" presId="urn:microsoft.com/office/officeart/2005/8/layout/cycle4"/>
    <dgm:cxn modelId="{DAF3B055-A84F-4BDD-BD23-37EB230D36F8}" type="presOf" srcId="{E4D51330-5DE4-433A-87AD-366636B8C7E9}" destId="{B4843004-C50F-4C92-942A-C4D85491D608}" srcOrd="1" destOrd="0" presId="urn:microsoft.com/office/officeart/2005/8/layout/cycle4"/>
    <dgm:cxn modelId="{C9987056-BEE9-40CD-BEAC-5A8582262529}" srcId="{B0617D5A-542F-48F0-A618-DD97BBEC9377}" destId="{1C7DDEB8-96C0-4EAA-8505-9AB0CE17F054}" srcOrd="2" destOrd="0" parTransId="{234FBEFF-AAA3-4048-B697-E7233555B595}" sibTransId="{D89F137C-549C-419E-91B6-EE67815B70A9}"/>
    <dgm:cxn modelId="{700DD283-6344-4E11-A42A-E51A750C3927}" type="presOf" srcId="{CF435E1E-E461-4C7E-9668-467AA1C5A0EB}" destId="{6861B26A-F515-4FE7-8F8F-9F7ACE3C2965}" srcOrd="0" destOrd="0" presId="urn:microsoft.com/office/officeart/2005/8/layout/cycle4"/>
    <dgm:cxn modelId="{0A304288-73FB-4442-A992-7433613D7DBC}" srcId="{B0617D5A-542F-48F0-A618-DD97BBEC9377}" destId="{2E14975B-D038-451D-81DF-076AD9A55A4B}" srcOrd="0" destOrd="0" parTransId="{F9A7A66F-1AA5-45D7-B15C-89609175E9F6}" sibTransId="{54383A5E-9F84-4AC3-BBBA-F8BCC688D884}"/>
    <dgm:cxn modelId="{44CCFE8F-2F83-40A8-844E-DFB0CB0C14D9}" type="presOf" srcId="{B0617D5A-542F-48F0-A618-DD97BBEC9377}" destId="{A97EC061-45DF-4FE2-BA89-E1328FA545E4}" srcOrd="0" destOrd="0" presId="urn:microsoft.com/office/officeart/2005/8/layout/cycle4"/>
    <dgm:cxn modelId="{0BA77A90-0D6A-43D9-A7FE-FE3D91915E79}" type="presOf" srcId="{134BE7CE-6B6C-4143-9579-8D61E01EFF84}" destId="{4EBAD8C3-628D-4156-8009-52EEDF55B2AC}" srcOrd="1" destOrd="0" presId="urn:microsoft.com/office/officeart/2005/8/layout/cycle4"/>
    <dgm:cxn modelId="{6B9DCE92-6DFF-4C67-A990-FB97CA7F0DC7}" type="presOf" srcId="{A171C5F2-6207-49D8-B1EF-43479B1981C0}" destId="{940F617D-6556-4B2A-8FE7-E9AE1762D270}" srcOrd="1" destOrd="1" presId="urn:microsoft.com/office/officeart/2005/8/layout/cycle4"/>
    <dgm:cxn modelId="{4C0ED2A4-523F-4E8F-99F1-55CA04BF6ACE}" srcId="{B0617D5A-542F-48F0-A618-DD97BBEC9377}" destId="{CF435E1E-E461-4C7E-9668-467AA1C5A0EB}" srcOrd="3" destOrd="0" parTransId="{CD42EF44-5F2C-4FAB-A443-EB7289F49F29}" sibTransId="{3A99522A-6C76-41E5-B43C-00798798A837}"/>
    <dgm:cxn modelId="{B52CE5A8-CC6F-4B2D-95FF-7F95368A5DB9}" type="presOf" srcId="{B363C1C5-0117-465D-80E3-DA79D2C36C7A}" destId="{3B0E4536-059C-4CBD-9796-0CA1AE8F7700}" srcOrd="0" destOrd="0" presId="urn:microsoft.com/office/officeart/2005/8/layout/cycle4"/>
    <dgm:cxn modelId="{4A0EEBB8-0E8D-4903-B7DF-F4A05A7549B8}" srcId="{1C7DDEB8-96C0-4EAA-8505-9AB0CE17F054}" destId="{A171C5F2-6207-49D8-B1EF-43479B1981C0}" srcOrd="1" destOrd="0" parTransId="{9F58445F-EAF0-4EF9-8088-86F4DE1299BC}" sibTransId="{954A019A-957B-4CE6-AFAF-3FF315D6E754}"/>
    <dgm:cxn modelId="{7851E0B9-4DC8-42F5-B243-283213F7BF42}" srcId="{B0617D5A-542F-48F0-A618-DD97BBEC9377}" destId="{B363C1C5-0117-465D-80E3-DA79D2C36C7A}" srcOrd="1" destOrd="0" parTransId="{3E266192-42B0-4201-8744-DC008828A63F}" sibTransId="{B7C5796D-D0B1-4473-876E-C02610FB8F14}"/>
    <dgm:cxn modelId="{16E79EBC-CDF1-4F7A-A3B7-908D63B8253A}" type="presOf" srcId="{972F426A-4CD7-4216-A258-5F323C677F34}" destId="{EBD6107A-9F38-4C16-90D8-88624C6F8143}" srcOrd="1" destOrd="0" presId="urn:microsoft.com/office/officeart/2005/8/layout/cycle4"/>
    <dgm:cxn modelId="{CE8E5AC1-9B47-49F4-8143-0A80A0D4F2D6}" srcId="{CF435E1E-E461-4C7E-9668-467AA1C5A0EB}" destId="{972F426A-4CD7-4216-A258-5F323C677F34}" srcOrd="0" destOrd="0" parTransId="{A52C3982-F5B4-4C21-B96B-E9074CC7FC01}" sibTransId="{6C1DAC7A-37CF-4650-B9D7-8DAC4A19C135}"/>
    <dgm:cxn modelId="{3FB015DF-565A-4D80-A7FC-B950853CC0F7}" type="presOf" srcId="{134BE7CE-6B6C-4143-9579-8D61E01EFF84}" destId="{F5AC1A85-2BE8-4E12-8064-C522632D410C}" srcOrd="0" destOrd="0" presId="urn:microsoft.com/office/officeart/2005/8/layout/cycle4"/>
    <dgm:cxn modelId="{72EC55F6-DF34-4778-AB95-EF7D13CEFF95}" type="presOf" srcId="{C1734CE5-AF62-4064-98ED-199FBDC4066B}" destId="{940F617D-6556-4B2A-8FE7-E9AE1762D270}" srcOrd="1" destOrd="0" presId="urn:microsoft.com/office/officeart/2005/8/layout/cycle4"/>
    <dgm:cxn modelId="{1F87CFFB-A7F8-4968-90A8-EA8829D3AA5C}" type="presOf" srcId="{A171C5F2-6207-49D8-B1EF-43479B1981C0}" destId="{B216E418-6982-43FD-A6C3-AB1851A82AAD}" srcOrd="0" destOrd="1" presId="urn:microsoft.com/office/officeart/2005/8/layout/cycle4"/>
    <dgm:cxn modelId="{4CDD1F57-BF3D-4867-8122-7FB079F50739}" type="presParOf" srcId="{A97EC061-45DF-4FE2-BA89-E1328FA545E4}" destId="{F005618E-CEC5-4027-B98B-38593FAE3137}" srcOrd="0" destOrd="0" presId="urn:microsoft.com/office/officeart/2005/8/layout/cycle4"/>
    <dgm:cxn modelId="{E22EA9B1-A137-4820-A359-43EEB3DC624C}" type="presParOf" srcId="{F005618E-CEC5-4027-B98B-38593FAE3137}" destId="{495051C1-B006-4332-8243-5507C69575FB}" srcOrd="0" destOrd="0" presId="urn:microsoft.com/office/officeart/2005/8/layout/cycle4"/>
    <dgm:cxn modelId="{0EA26821-B0D9-4327-B7C6-5950038A2180}" type="presParOf" srcId="{495051C1-B006-4332-8243-5507C69575FB}" destId="{229C1DC6-63C6-4B6C-86D4-62F51A50CC10}" srcOrd="0" destOrd="0" presId="urn:microsoft.com/office/officeart/2005/8/layout/cycle4"/>
    <dgm:cxn modelId="{BA0B18C4-32C5-4FAF-971B-F8ED2859BEDF}" type="presParOf" srcId="{495051C1-B006-4332-8243-5507C69575FB}" destId="{B4843004-C50F-4C92-942A-C4D85491D608}" srcOrd="1" destOrd="0" presId="urn:microsoft.com/office/officeart/2005/8/layout/cycle4"/>
    <dgm:cxn modelId="{47E1323A-5CE9-499D-9713-4C7F59187F81}" type="presParOf" srcId="{F005618E-CEC5-4027-B98B-38593FAE3137}" destId="{07AF292E-BB70-4FD0-AFBE-3C985821EFE3}" srcOrd="1" destOrd="0" presId="urn:microsoft.com/office/officeart/2005/8/layout/cycle4"/>
    <dgm:cxn modelId="{0EF6DA6C-750B-4B32-8089-C2588FE05BD9}" type="presParOf" srcId="{07AF292E-BB70-4FD0-AFBE-3C985821EFE3}" destId="{F5AC1A85-2BE8-4E12-8064-C522632D410C}" srcOrd="0" destOrd="0" presId="urn:microsoft.com/office/officeart/2005/8/layout/cycle4"/>
    <dgm:cxn modelId="{A80ADBE2-0367-4EE7-9789-4F8169D2C7BA}" type="presParOf" srcId="{07AF292E-BB70-4FD0-AFBE-3C985821EFE3}" destId="{4EBAD8C3-628D-4156-8009-52EEDF55B2AC}" srcOrd="1" destOrd="0" presId="urn:microsoft.com/office/officeart/2005/8/layout/cycle4"/>
    <dgm:cxn modelId="{CCD474C6-4A7D-4CCD-981C-103CD5BDDA1F}" type="presParOf" srcId="{F005618E-CEC5-4027-B98B-38593FAE3137}" destId="{7E5369B6-795B-49A8-9B25-DE674421342B}" srcOrd="2" destOrd="0" presId="urn:microsoft.com/office/officeart/2005/8/layout/cycle4"/>
    <dgm:cxn modelId="{67AB8820-62D7-4F4B-B83D-6F4385C811A7}" type="presParOf" srcId="{7E5369B6-795B-49A8-9B25-DE674421342B}" destId="{B216E418-6982-43FD-A6C3-AB1851A82AAD}" srcOrd="0" destOrd="0" presId="urn:microsoft.com/office/officeart/2005/8/layout/cycle4"/>
    <dgm:cxn modelId="{1931D5F2-67A2-4769-8561-B1F75B8F4EBB}" type="presParOf" srcId="{7E5369B6-795B-49A8-9B25-DE674421342B}" destId="{940F617D-6556-4B2A-8FE7-E9AE1762D270}" srcOrd="1" destOrd="0" presId="urn:microsoft.com/office/officeart/2005/8/layout/cycle4"/>
    <dgm:cxn modelId="{1DCFB919-BEAD-4451-94E8-3C1C3D6EFCCA}" type="presParOf" srcId="{F005618E-CEC5-4027-B98B-38593FAE3137}" destId="{13E9E0AA-DA0C-416C-BEC6-205AA8B2567E}" srcOrd="3" destOrd="0" presId="urn:microsoft.com/office/officeart/2005/8/layout/cycle4"/>
    <dgm:cxn modelId="{094CD9FE-2ADA-4C0E-B409-D99349980B29}" type="presParOf" srcId="{13E9E0AA-DA0C-416C-BEC6-205AA8B2567E}" destId="{A02745A8-9C55-4BE6-8506-EBDA4F7156C4}" srcOrd="0" destOrd="0" presId="urn:microsoft.com/office/officeart/2005/8/layout/cycle4"/>
    <dgm:cxn modelId="{956ABD21-E110-4C6B-820F-17894E07E165}" type="presParOf" srcId="{13E9E0AA-DA0C-416C-BEC6-205AA8B2567E}" destId="{EBD6107A-9F38-4C16-90D8-88624C6F8143}" srcOrd="1" destOrd="0" presId="urn:microsoft.com/office/officeart/2005/8/layout/cycle4"/>
    <dgm:cxn modelId="{2C1A8C30-95E7-4159-BBD8-6D8DED8CFFAA}" type="presParOf" srcId="{F005618E-CEC5-4027-B98B-38593FAE3137}" destId="{DC47D9B1-20B0-433B-B354-EFF2155EFBDA}" srcOrd="4" destOrd="0" presId="urn:microsoft.com/office/officeart/2005/8/layout/cycle4"/>
    <dgm:cxn modelId="{DE6F1FAB-AE84-4A13-85A4-73F524E9A73F}" type="presParOf" srcId="{A97EC061-45DF-4FE2-BA89-E1328FA545E4}" destId="{75DC4A9E-9DB8-4BBE-9BBE-8C2178B51B34}" srcOrd="1" destOrd="0" presId="urn:microsoft.com/office/officeart/2005/8/layout/cycle4"/>
    <dgm:cxn modelId="{F5808D84-66D4-46B4-A310-D9A13074182D}" type="presParOf" srcId="{75DC4A9E-9DB8-4BBE-9BBE-8C2178B51B34}" destId="{EFB3AE97-0117-4026-8C52-255829314EE6}" srcOrd="0" destOrd="0" presId="urn:microsoft.com/office/officeart/2005/8/layout/cycle4"/>
    <dgm:cxn modelId="{BB47F70C-FABC-4836-83FC-96FFAA767A4B}" type="presParOf" srcId="{75DC4A9E-9DB8-4BBE-9BBE-8C2178B51B34}" destId="{3B0E4536-059C-4CBD-9796-0CA1AE8F7700}" srcOrd="1" destOrd="0" presId="urn:microsoft.com/office/officeart/2005/8/layout/cycle4"/>
    <dgm:cxn modelId="{CF4183D5-68D4-432B-BD94-21FD01D3A6F2}" type="presParOf" srcId="{75DC4A9E-9DB8-4BBE-9BBE-8C2178B51B34}" destId="{EC7060A3-8454-47EC-976C-E29E982FD6CA}" srcOrd="2" destOrd="0" presId="urn:microsoft.com/office/officeart/2005/8/layout/cycle4"/>
    <dgm:cxn modelId="{709A3176-5F08-4A57-9168-0529C0C21FD9}" type="presParOf" srcId="{75DC4A9E-9DB8-4BBE-9BBE-8C2178B51B34}" destId="{6861B26A-F515-4FE7-8F8F-9F7ACE3C2965}" srcOrd="3" destOrd="0" presId="urn:microsoft.com/office/officeart/2005/8/layout/cycle4"/>
    <dgm:cxn modelId="{D62979E0-B5AA-4E5F-925C-B37A1643940D}" type="presParOf" srcId="{75DC4A9E-9DB8-4BBE-9BBE-8C2178B51B34}" destId="{FC5D5896-8615-423B-84A2-11D08E332E84}" srcOrd="4" destOrd="0" presId="urn:microsoft.com/office/officeart/2005/8/layout/cycle4"/>
    <dgm:cxn modelId="{883BAAB1-8C1B-40EA-A445-21FE5EF8639E}" type="presParOf" srcId="{A97EC061-45DF-4FE2-BA89-E1328FA545E4}" destId="{6D116900-3327-468E-8EB7-223EB543C39F}" srcOrd="2" destOrd="0" presId="urn:microsoft.com/office/officeart/2005/8/layout/cycle4"/>
    <dgm:cxn modelId="{D581EF46-7373-44E0-9A8C-B5BAD8EC72B1}" type="presParOf" srcId="{A97EC061-45DF-4FE2-BA89-E1328FA545E4}" destId="{6E3E5986-C51C-4C06-A95C-2B1DF1BAC9C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6E418-6982-43FD-A6C3-AB1851A82AAD}">
      <dsp:nvSpPr>
        <dsp:cNvPr id="0" name=""/>
        <dsp:cNvSpPr/>
      </dsp:nvSpPr>
      <dsp:spPr>
        <a:xfrm>
          <a:off x="4538464" y="2624666"/>
          <a:ext cx="2319535" cy="1502533"/>
        </a:xfrm>
        <a:prstGeom prst="roundRect">
          <a:avLst>
            <a:gd name="adj" fmla="val 10000"/>
          </a:avLst>
        </a:prstGeom>
        <a:noFill/>
        <a:ln w="25400" cap="flat" cmpd="sng" algn="ctr">
          <a:solidFill>
            <a:srgbClr val="FD4FB4"/>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a:t>SIGUE TU PLAN PASO A PASO</a:t>
          </a:r>
          <a:endParaRPr lang="en-US" sz="1200" kern="1200" dirty="0"/>
        </a:p>
        <a:p>
          <a:pPr marL="114300" lvl="1" indent="-114300" algn="l" defTabSz="533400">
            <a:lnSpc>
              <a:spcPct val="90000"/>
            </a:lnSpc>
            <a:spcBef>
              <a:spcPct val="0"/>
            </a:spcBef>
            <a:spcAft>
              <a:spcPct val="15000"/>
            </a:spcAft>
            <a:buChar char="•"/>
          </a:pPr>
          <a:r>
            <a:rPr lang="en-US" sz="1200" kern="1200"/>
            <a:t>OBSERVA Y ANOTA LOS HECHOS</a:t>
          </a:r>
          <a:endParaRPr lang="en-US" sz="1200" kern="1200" dirty="0"/>
        </a:p>
      </dsp:txBody>
      <dsp:txXfrm>
        <a:off x="5267331" y="3033305"/>
        <a:ext cx="1557662" cy="1060887"/>
      </dsp:txXfrm>
    </dsp:sp>
    <dsp:sp modelId="{A02745A8-9C55-4BE6-8506-EBDA4F7156C4}">
      <dsp:nvSpPr>
        <dsp:cNvPr id="0" name=""/>
        <dsp:cNvSpPr/>
      </dsp:nvSpPr>
      <dsp:spPr>
        <a:xfrm>
          <a:off x="0" y="2624673"/>
          <a:ext cx="2549772" cy="1609077"/>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ANALIZAR LOS DATOS: ¿Qué se puede aprender? ¿Qué ha fallado?</a:t>
          </a:r>
          <a:endParaRPr lang="en-US" sz="1200" kern="1200" dirty="0"/>
        </a:p>
      </dsp:txBody>
      <dsp:txXfrm>
        <a:off x="35346" y="3062289"/>
        <a:ext cx="1714148" cy="1136116"/>
      </dsp:txXfrm>
    </dsp:sp>
    <dsp:sp modelId="{F5AC1A85-2BE8-4E12-8064-C522632D410C}">
      <dsp:nvSpPr>
        <dsp:cNvPr id="0" name=""/>
        <dsp:cNvSpPr/>
      </dsp:nvSpPr>
      <dsp:spPr>
        <a:xfrm>
          <a:off x="4800598" y="174981"/>
          <a:ext cx="2039660" cy="1502533"/>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ENCONTRAR UNA ESTRATEGIA
OBJETIVO
PREGUNTAS Y PREDICCIONES
QUIÉN, QUÉ, DÓNDE, CUÁNDO, CÓMO</a:t>
          </a:r>
          <a:endParaRPr lang="en-US" sz="1200" kern="1200" dirty="0"/>
        </a:p>
      </dsp:txBody>
      <dsp:txXfrm>
        <a:off x="5445502" y="207987"/>
        <a:ext cx="1361750" cy="1060887"/>
      </dsp:txXfrm>
    </dsp:sp>
    <dsp:sp modelId="{229C1DC6-63C6-4B6C-86D4-62F51A50CC10}">
      <dsp:nvSpPr>
        <dsp:cNvPr id="0" name=""/>
        <dsp:cNvSpPr/>
      </dsp:nvSpPr>
      <dsp:spPr>
        <a:xfrm>
          <a:off x="0" y="349951"/>
          <a:ext cx="2319535" cy="1502533"/>
        </a:xfrm>
        <a:prstGeom prst="roundRect">
          <a:avLst>
            <a:gd name="adj" fmla="val 10000"/>
          </a:avLst>
        </a:prstGeom>
        <a:solidFill>
          <a:schemeClr val="lt1">
            <a:alpha val="90000"/>
            <a:hueOff val="0"/>
            <a:satOff val="0"/>
            <a:lumOff val="0"/>
            <a:alphaOff val="0"/>
          </a:schemeClr>
        </a:solidFill>
        <a:ln w="25400" cap="flat" cmpd="sng" algn="ctr">
          <a:solidFill>
            <a:srgbClr val="AC7BDC"/>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dirty="0"/>
            <a:t>CAMBIOS QUE NECESITA PARA MEJORAR SU PRODUCTO. Puede que sea necesario reconsiderar todo el proceso.</a:t>
          </a:r>
          <a:endParaRPr lang="en-US" sz="1200" kern="1200" dirty="0"/>
        </a:p>
      </dsp:txBody>
      <dsp:txXfrm>
        <a:off x="33006" y="382957"/>
        <a:ext cx="1557662" cy="1060887"/>
      </dsp:txXfrm>
    </dsp:sp>
    <dsp:sp modelId="{EFB3AE97-0117-4026-8C52-255829314EE6}">
      <dsp:nvSpPr>
        <dsp:cNvPr id="0" name=""/>
        <dsp:cNvSpPr/>
      </dsp:nvSpPr>
      <dsp:spPr>
        <a:xfrm>
          <a:off x="1348930" y="282130"/>
          <a:ext cx="2033115" cy="2033115"/>
        </a:xfrm>
        <a:prstGeom prst="pieWedge">
          <a:avLst/>
        </a:prstGeom>
        <a:solidFill>
          <a:srgbClr val="AC7B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00"/>
              </a:solidFill>
              <a:latin typeface="Arial Black" pitchFamily="34" charset="0"/>
            </a:rPr>
            <a:t>ACT</a:t>
          </a:r>
        </a:p>
      </dsp:txBody>
      <dsp:txXfrm>
        <a:off x="1944416" y="877616"/>
        <a:ext cx="1437629" cy="1437629"/>
      </dsp:txXfrm>
    </dsp:sp>
    <dsp:sp modelId="{3B0E4536-059C-4CBD-9796-0CA1AE8F7700}">
      <dsp:nvSpPr>
        <dsp:cNvPr id="0" name=""/>
        <dsp:cNvSpPr/>
      </dsp:nvSpPr>
      <dsp:spPr>
        <a:xfrm rot="5400000">
          <a:off x="3475954" y="282130"/>
          <a:ext cx="2033115" cy="2033115"/>
        </a:xfrm>
        <a:prstGeom prst="pieWedg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Black" pitchFamily="34" charset="0"/>
            </a:rPr>
            <a:t>PLAN</a:t>
          </a:r>
        </a:p>
      </dsp:txBody>
      <dsp:txXfrm rot="-5400000">
        <a:off x="3475954" y="877616"/>
        <a:ext cx="1437629" cy="1437629"/>
      </dsp:txXfrm>
    </dsp:sp>
    <dsp:sp modelId="{EC7060A3-8454-47EC-976C-E29E982FD6CA}">
      <dsp:nvSpPr>
        <dsp:cNvPr id="0" name=""/>
        <dsp:cNvSpPr/>
      </dsp:nvSpPr>
      <dsp:spPr>
        <a:xfrm rot="10800000">
          <a:off x="3496813" y="2430013"/>
          <a:ext cx="2033115" cy="2033115"/>
        </a:xfrm>
        <a:prstGeom prst="pieWedge">
          <a:avLst/>
        </a:prstGeom>
        <a:solidFill>
          <a:srgbClr val="FD4F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FF00"/>
              </a:solidFill>
              <a:latin typeface="Arial Black" pitchFamily="34" charset="0"/>
            </a:rPr>
            <a:t>DO</a:t>
          </a:r>
        </a:p>
      </dsp:txBody>
      <dsp:txXfrm rot="10800000">
        <a:off x="3496813" y="2430013"/>
        <a:ext cx="1437629" cy="1437629"/>
      </dsp:txXfrm>
    </dsp:sp>
    <dsp:sp modelId="{6861B26A-F515-4FE7-8F8F-9F7ACE3C2965}">
      <dsp:nvSpPr>
        <dsp:cNvPr id="0" name=""/>
        <dsp:cNvSpPr/>
      </dsp:nvSpPr>
      <dsp:spPr>
        <a:xfrm rot="16200000">
          <a:off x="1348930" y="2409154"/>
          <a:ext cx="2033115" cy="2033115"/>
        </a:xfrm>
        <a:prstGeom prst="pieWedg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7030A0"/>
              </a:solidFill>
              <a:latin typeface="Arial Black" pitchFamily="34" charset="0"/>
            </a:rPr>
            <a:t>CHECK</a:t>
          </a:r>
        </a:p>
      </dsp:txBody>
      <dsp:txXfrm rot="5400000">
        <a:off x="1944416" y="2409154"/>
        <a:ext cx="1437629" cy="1437629"/>
      </dsp:txXfrm>
    </dsp:sp>
    <dsp:sp modelId="{6D116900-3327-468E-8EB7-223EB543C39F}">
      <dsp:nvSpPr>
        <dsp:cNvPr id="0" name=""/>
        <dsp:cNvSpPr/>
      </dsp:nvSpPr>
      <dsp:spPr>
        <a:xfrm>
          <a:off x="3078017" y="1939612"/>
          <a:ext cx="701964" cy="610404"/>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E5986-C51C-4C06-A95C-2B1DF1BAC9C0}">
      <dsp:nvSpPr>
        <dsp:cNvPr id="0" name=""/>
        <dsp:cNvSpPr/>
      </dsp:nvSpPr>
      <dsp:spPr>
        <a:xfrm rot="10800000">
          <a:off x="3078017" y="2174383"/>
          <a:ext cx="701964" cy="610404"/>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1949C-4F46-5D90-5ABE-AF4C510DA959}"/>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18EEB9-F332-D4E8-B5C3-A2AFBA06764C}"/>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2FFA9C8-F09D-A28F-9C27-39DE96B060F7}"/>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2A34ED-F807-69A6-B809-290556F51D0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6" name="Marcador de pie de página 5">
            <a:extLst>
              <a:ext uri="{FF2B5EF4-FFF2-40B4-BE49-F238E27FC236}">
                <a16:creationId xmlns:a16="http://schemas.microsoft.com/office/drawing/2014/main" id="{391311A9-C716-6E77-38A6-6B4607B4992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4311710-0BA5-43ED-E520-140C43934BD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24562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98DEF-8D49-64FE-AD97-F9DAB8861AFF}"/>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583FD55-70C7-37CE-A9EE-C00BA6BECE79}"/>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179A84-AF48-9AB3-BE3D-C61D52B85E9C}"/>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7E4B88-F373-6772-58DC-B90ECC706878}"/>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6" name="Marcador de pie de página 5">
            <a:extLst>
              <a:ext uri="{FF2B5EF4-FFF2-40B4-BE49-F238E27FC236}">
                <a16:creationId xmlns:a16="http://schemas.microsoft.com/office/drawing/2014/main" id="{7723332D-2B61-AFD0-82F4-3C5DF7F488D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A561B29-4152-6C4C-BF3C-129026AD6C71}"/>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405156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75ADE-D4FB-22CC-5459-277BE01445C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FF21D0-2A18-E3EB-0A76-B65187D13177}"/>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FD11E8-3766-2680-D123-5E992720973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5" name="Marcador de pie de página 4">
            <a:extLst>
              <a:ext uri="{FF2B5EF4-FFF2-40B4-BE49-F238E27FC236}">
                <a16:creationId xmlns:a16="http://schemas.microsoft.com/office/drawing/2014/main" id="{02FD317B-C31E-C7A9-1B51-1616E411DAB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D9C48F9-66A3-7A81-50B4-A080DBC5D7FA}"/>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312206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14731-BB8D-76EA-A465-54138A92CB2B}"/>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D7D4A6-775F-7462-C60D-FC5E22CF0C90}"/>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B7DA30-2844-58DF-D43A-2AFD89C330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5" name="Marcador de pie de página 4">
            <a:extLst>
              <a:ext uri="{FF2B5EF4-FFF2-40B4-BE49-F238E27FC236}">
                <a16:creationId xmlns:a16="http://schemas.microsoft.com/office/drawing/2014/main" id="{8A210C38-1017-0F07-E4A5-8013C7F6800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44EC7C5-35E1-F85E-7C9D-EAF37F615D18}"/>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209250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68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AF5AE-94F6-0A8E-1098-BBE2B5750F7D}"/>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A3BAF39-B422-6C6D-F3BC-341E345A5BBD}"/>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0667AE6-C409-A4E0-701B-9529BABD6336}"/>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5" name="Marcador de pie de página 4">
            <a:extLst>
              <a:ext uri="{FF2B5EF4-FFF2-40B4-BE49-F238E27FC236}">
                <a16:creationId xmlns:a16="http://schemas.microsoft.com/office/drawing/2014/main" id="{4BF42CCA-8053-EAE2-F185-A5C98BA3C7A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6488673-3D20-0B87-59E4-CD7699EB483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80983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1D46E-814A-CA9B-E75E-03D1D75421E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0388A1-EDB0-6F1D-3CDE-3CC7E9A2F5BC}"/>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0CE9B0-787E-E01B-3784-78FDB2FB0BB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5" name="Marcador de pie de página 4">
            <a:extLst>
              <a:ext uri="{FF2B5EF4-FFF2-40B4-BE49-F238E27FC236}">
                <a16:creationId xmlns:a16="http://schemas.microsoft.com/office/drawing/2014/main" id="{7764D22E-0DE5-C184-4C77-934A7420FF0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5748FD6-54BB-BAC3-7587-631E2501FEB9}"/>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327524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5497-B649-C263-4548-F3BD3307E0E1}"/>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5FB067-4AF0-0E66-338A-19502E772450}"/>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BC3FEF-8000-B4D5-8415-0AF23E5ACF1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5" name="Marcador de pie de página 4">
            <a:extLst>
              <a:ext uri="{FF2B5EF4-FFF2-40B4-BE49-F238E27FC236}">
                <a16:creationId xmlns:a16="http://schemas.microsoft.com/office/drawing/2014/main" id="{64B13E0C-F115-B738-BDC7-AA8D17CA76D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5AA749-E46E-E7C2-92D7-5DF988B94B04}"/>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37359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3C34A-3133-B72E-3BEA-4ACE8BADF94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EA8966-14BB-564B-B172-19629B42951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941C84-988F-F505-FFF8-A9679465E60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5B2A31E-E2C7-CE8F-8AE3-04F668EA965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6" name="Marcador de pie de página 5">
            <a:extLst>
              <a:ext uri="{FF2B5EF4-FFF2-40B4-BE49-F238E27FC236}">
                <a16:creationId xmlns:a16="http://schemas.microsoft.com/office/drawing/2014/main" id="{FD8A95A6-C1AA-3800-89AF-8542FBFA4D5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2A32347-9F9C-E4D7-FBB4-DCC460B60275}"/>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301470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E2DA-118B-C085-C220-8E8DA98550FA}"/>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46A4FF-1812-787E-E163-77CFE2C483B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0F8D66-709F-0F95-2CCA-B371879484A2}"/>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BAF0B3-FF54-5AF5-C61B-7A2918A315BE}"/>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A7BEEF-1CB2-E9F0-295C-F199CC162F7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9FB6C01-62E4-8DAF-8FA3-62A37AEF48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8" name="Marcador de pie de página 7">
            <a:extLst>
              <a:ext uri="{FF2B5EF4-FFF2-40B4-BE49-F238E27FC236}">
                <a16:creationId xmlns:a16="http://schemas.microsoft.com/office/drawing/2014/main" id="{B61C532F-995D-F4D8-C216-E9DDD89074F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DC6183D0-87E6-5F2E-BBE5-23D0E3E2C64F}"/>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130922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27361-5590-A868-A5D4-0EDC0867C08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F945BD4-8740-2B04-08BA-031623F5FAB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4" name="Marcador de pie de página 3">
            <a:extLst>
              <a:ext uri="{FF2B5EF4-FFF2-40B4-BE49-F238E27FC236}">
                <a16:creationId xmlns:a16="http://schemas.microsoft.com/office/drawing/2014/main" id="{9574857B-70CC-9BE6-C8CA-0F8DFDCB568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F4A2AF0D-DAC3-A557-0AB9-32B33D0D865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34643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EA0526-4E13-E717-DCAE-122FFFBC282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08/03/2023</a:t>
            </a:fld>
            <a:endParaRPr lang="es-ES"/>
          </a:p>
        </p:txBody>
      </p:sp>
      <p:sp>
        <p:nvSpPr>
          <p:cNvPr id="3" name="Marcador de pie de página 2">
            <a:extLst>
              <a:ext uri="{FF2B5EF4-FFF2-40B4-BE49-F238E27FC236}">
                <a16:creationId xmlns:a16="http://schemas.microsoft.com/office/drawing/2014/main" id="{86AF9DE4-D424-AF6F-B89E-52FA4D70FA7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613C906-1CB1-B2F0-A160-B16313F8A17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‹Nº›</a:t>
            </a:fld>
            <a:endParaRPr lang="es-ES"/>
          </a:p>
        </p:txBody>
      </p:sp>
    </p:spTree>
    <p:extLst>
      <p:ext uri="{BB962C8B-B14F-4D97-AF65-F5344CB8AC3E}">
        <p14:creationId xmlns:p14="http://schemas.microsoft.com/office/powerpoint/2010/main" val="3011223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4876800" y="723900"/>
            <a:ext cx="8039099" cy="4524374"/>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21" name="object 6">
            <a:extLst>
              <a:ext uri="{FF2B5EF4-FFF2-40B4-BE49-F238E27FC236}">
                <a16:creationId xmlns:a16="http://schemas.microsoft.com/office/drawing/2014/main" id="{A1D8B407-8154-4207-9D76-D7D32F343DBD}"/>
              </a:ext>
            </a:extLst>
          </p:cNvPr>
          <p:cNvSpPr txBox="1"/>
          <p:nvPr userDrawn="1"/>
        </p:nvSpPr>
        <p:spPr>
          <a:xfrm>
            <a:off x="8881981" y="4530662"/>
            <a:ext cx="2093595" cy="410209"/>
          </a:xfrm>
          <a:prstGeom prst="rect">
            <a:avLst/>
          </a:prstGeom>
        </p:spPr>
        <p:txBody>
          <a:bodyPr vert="horz" wrap="square" lIns="0" tIns="15875" rIns="0" bIns="0" rtlCol="0">
            <a:spAutoFit/>
          </a:bodyPr>
          <a:lstStyle/>
          <a:p>
            <a:pPr marL="12700">
              <a:lnSpc>
                <a:spcPct val="100000"/>
              </a:lnSpc>
              <a:spcBef>
                <a:spcPts val="125"/>
              </a:spcBef>
            </a:pPr>
            <a:r>
              <a:rPr sz="2500" dirty="0">
                <a:solidFill>
                  <a:schemeClr val="tx1"/>
                </a:solidFill>
                <a:latin typeface="Microsoft Sans Serif"/>
                <a:cs typeface="Microsoft Sans Serif"/>
              </a:rPr>
              <a:t>wideproject.eu</a:t>
            </a:r>
          </a:p>
        </p:txBody>
      </p:sp>
      <p:sp>
        <p:nvSpPr>
          <p:cNvPr id="23" name="CuadroTexto 22">
            <a:extLst>
              <a:ext uri="{FF2B5EF4-FFF2-40B4-BE49-F238E27FC236}">
                <a16:creationId xmlns:a16="http://schemas.microsoft.com/office/drawing/2014/main" id="{96A80E2F-D880-4F44-863E-0C734D2131D9}"/>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14325600" y="190500"/>
            <a:ext cx="3789133" cy="2194867"/>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10" name="CuadroTexto 9">
            <a:extLst>
              <a:ext uri="{FF2B5EF4-FFF2-40B4-BE49-F238E27FC236}">
                <a16:creationId xmlns:a16="http://schemas.microsoft.com/office/drawing/2014/main" id="{6C4D5EDC-7551-4A38-9D41-D9849097276F}"/>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55685416"/>
      </p:ext>
    </p:extLst>
  </p:cSld>
  <p:clrMap bg1="lt1" tx1="dk1" bg2="lt2" tx2="dk2" accent1="accent1" accent2="accent2" accent3="accent3" accent4="accent4" accent5="accent5" accent6="accent6" hlink="hlink" folHlink="folHlink"/>
  <p:sldLayoutIdLst>
    <p:sldLayoutId id="214748366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g object 16">
            <a:extLst>
              <a:ext uri="{FF2B5EF4-FFF2-40B4-BE49-F238E27FC236}">
                <a16:creationId xmlns:a16="http://schemas.microsoft.com/office/drawing/2014/main" id="{25FA1104-3B81-4779-1C54-FECA8BEF2325}"/>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7" name="bg object 17">
            <a:extLst>
              <a:ext uri="{FF2B5EF4-FFF2-40B4-BE49-F238E27FC236}">
                <a16:creationId xmlns:a16="http://schemas.microsoft.com/office/drawing/2014/main" id="{F5BB24D3-8CC1-1D71-245A-6C6AB9BC5D4D}"/>
              </a:ext>
            </a:extLst>
          </p:cNvPr>
          <p:cNvPicPr/>
          <p:nvPr userDrawn="1"/>
        </p:nvPicPr>
        <p:blipFill>
          <a:blip r:embed="rId13" cstate="print"/>
          <a:stretch>
            <a:fillRect/>
          </a:stretch>
        </p:blipFill>
        <p:spPr>
          <a:xfrm>
            <a:off x="1057881" y="9265523"/>
            <a:ext cx="3152774" cy="666749"/>
          </a:xfrm>
          <a:prstGeom prst="rect">
            <a:avLst/>
          </a:prstGeom>
        </p:spPr>
      </p:pic>
      <p:pic>
        <p:nvPicPr>
          <p:cNvPr id="8" name="object 2">
            <a:extLst>
              <a:ext uri="{FF2B5EF4-FFF2-40B4-BE49-F238E27FC236}">
                <a16:creationId xmlns:a16="http://schemas.microsoft.com/office/drawing/2014/main" id="{FF140756-2FE5-8981-78F7-8392FC0935A5}"/>
              </a:ext>
            </a:extLst>
          </p:cNvPr>
          <p:cNvPicPr/>
          <p:nvPr userDrawn="1"/>
        </p:nvPicPr>
        <p:blipFill>
          <a:blip r:embed="rId14" cstate="print"/>
          <a:stretch>
            <a:fillRect/>
          </a:stretch>
        </p:blipFill>
        <p:spPr>
          <a:xfrm>
            <a:off x="14325600" y="190500"/>
            <a:ext cx="3789133" cy="2194867"/>
          </a:xfrm>
          <a:prstGeom prst="rect">
            <a:avLst/>
          </a:prstGeom>
        </p:spPr>
      </p:pic>
      <p:sp>
        <p:nvSpPr>
          <p:cNvPr id="12" name="CuadroTexto 11">
            <a:extLst>
              <a:ext uri="{FF2B5EF4-FFF2-40B4-BE49-F238E27FC236}">
                <a16:creationId xmlns:a16="http://schemas.microsoft.com/office/drawing/2014/main" id="{FF3F6D73-3880-2C77-1E58-189C9CD0B96D}"/>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817353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omodoro_Technique"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1137" y="8007589"/>
            <a:ext cx="581024" cy="581024"/>
          </a:xfrm>
          <a:prstGeom prst="rect">
            <a:avLst/>
          </a:prstGeom>
        </p:spPr>
      </p:pic>
      <p:pic>
        <p:nvPicPr>
          <p:cNvPr id="4" name="object 4"/>
          <p:cNvPicPr/>
          <p:nvPr/>
        </p:nvPicPr>
        <p:blipFill>
          <a:blip r:embed="rId2" cstate="print"/>
          <a:stretch>
            <a:fillRect/>
          </a:stretch>
        </p:blipFill>
        <p:spPr>
          <a:xfrm>
            <a:off x="451137" y="7355968"/>
            <a:ext cx="581024" cy="581024"/>
          </a:xfrm>
          <a:prstGeom prst="rect">
            <a:avLst/>
          </a:prstGeom>
        </p:spPr>
      </p:pic>
      <p:pic>
        <p:nvPicPr>
          <p:cNvPr id="5" name="object 5"/>
          <p:cNvPicPr/>
          <p:nvPr/>
        </p:nvPicPr>
        <p:blipFill>
          <a:blip r:embed="rId2" cstate="print"/>
          <a:stretch>
            <a:fillRect/>
          </a:stretch>
        </p:blipFill>
        <p:spPr>
          <a:xfrm>
            <a:off x="451137" y="6710436"/>
            <a:ext cx="581024" cy="581024"/>
          </a:xfrm>
          <a:prstGeom prst="rect">
            <a:avLst/>
          </a:prstGeom>
        </p:spPr>
      </p:pic>
      <p:sp>
        <p:nvSpPr>
          <p:cNvPr id="6" name="CuadroTexto 5">
            <a:extLst>
              <a:ext uri="{FF2B5EF4-FFF2-40B4-BE49-F238E27FC236}">
                <a16:creationId xmlns:a16="http://schemas.microsoft.com/office/drawing/2014/main" id="{4C075C3B-C5C3-7B12-DC87-D33D34E6DCA7}"/>
              </a:ext>
            </a:extLst>
          </p:cNvPr>
          <p:cNvSpPr txBox="1"/>
          <p:nvPr/>
        </p:nvSpPr>
        <p:spPr>
          <a:xfrm>
            <a:off x="3238500" y="5448300"/>
            <a:ext cx="11811000" cy="3529171"/>
          </a:xfrm>
          <a:prstGeom prst="rect">
            <a:avLst/>
          </a:prstGeom>
          <a:noFill/>
        </p:spPr>
        <p:txBody>
          <a:bodyPr wrap="square">
            <a:spAutoFit/>
          </a:bodyPr>
          <a:lstStyle/>
          <a:p>
            <a:pPr marL="12700" algn="ctr">
              <a:lnSpc>
                <a:spcPct val="100000"/>
              </a:lnSpc>
              <a:spcBef>
                <a:spcPts val="100"/>
              </a:spcBef>
            </a:pPr>
            <a:r>
              <a:rPr lang="en-US" sz="4400" b="1" spc="-65">
                <a:latin typeface="+mj-lt"/>
                <a:ea typeface="Microsoft Sans Serif" panose="020B0604020202020204" pitchFamily="34" charset="0"/>
                <a:cs typeface="Microsoft Sans Serif" panose="020B0604020202020204" pitchFamily="34" charset="0"/>
              </a:rPr>
              <a:t>Módulo </a:t>
            </a:r>
            <a:r>
              <a:rPr lang="en-US" sz="4400" b="1" spc="-65" dirty="0">
                <a:latin typeface="+mj-lt"/>
                <a:ea typeface="Microsoft Sans Serif" panose="020B0604020202020204" pitchFamily="34" charset="0"/>
                <a:cs typeface="Microsoft Sans Serif" panose="020B0604020202020204" pitchFamily="34" charset="0"/>
              </a:rPr>
              <a:t>2</a:t>
            </a:r>
            <a:r>
              <a:rPr lang="en-US" sz="4400" b="1" spc="-65">
                <a:latin typeface="+mj-lt"/>
                <a:ea typeface="Microsoft Sans Serif" panose="020B0604020202020204" pitchFamily="34" charset="0"/>
                <a:cs typeface="Microsoft Sans Serif" panose="020B0604020202020204" pitchFamily="34" charset="0"/>
              </a:rPr>
              <a:t>. Emprendimiento femenino</a:t>
            </a: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400" b="1" spc="-65">
                <a:latin typeface="+mj-lt"/>
                <a:ea typeface="Microsoft Sans Serif" panose="020B0604020202020204" pitchFamily="34" charset="0"/>
                <a:cs typeface="Microsoft Sans Serif" panose="020B0604020202020204" pitchFamily="34" charset="0"/>
              </a:rPr>
              <a:t>Curso </a:t>
            </a:r>
            <a:r>
              <a:rPr lang="en-US" sz="4400" b="1" spc="-65" dirty="0">
                <a:latin typeface="+mj-lt"/>
                <a:ea typeface="Microsoft Sans Serif" panose="020B0604020202020204" pitchFamily="34" charset="0"/>
                <a:cs typeface="Microsoft Sans Serif" panose="020B0604020202020204" pitchFamily="34" charset="0"/>
              </a:rPr>
              <a:t>4</a:t>
            </a:r>
            <a:r>
              <a:rPr lang="en-US" sz="4400" b="1" spc="-65">
                <a:latin typeface="+mj-lt"/>
                <a:ea typeface="Microsoft Sans Serif" panose="020B0604020202020204" pitchFamily="34" charset="0"/>
                <a:cs typeface="Microsoft Sans Serif" panose="020B0604020202020204" pitchFamily="34" charset="0"/>
              </a:rPr>
              <a:t>: Mi negocio desde casa</a:t>
            </a: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400" b="1" spc="-65">
                <a:latin typeface="+mj-lt"/>
                <a:ea typeface="Microsoft Sans Serif" panose="020B0604020202020204" pitchFamily="34" charset="0"/>
                <a:cs typeface="Microsoft Sans Serif" panose="020B0604020202020204" pitchFamily="34" charset="0"/>
              </a:rPr>
              <a:t>Socio: </a:t>
            </a:r>
            <a:r>
              <a:rPr lang="en-US" sz="4400" b="1" spc="-65" dirty="0">
                <a:latin typeface="+mj-lt"/>
                <a:ea typeface="Microsoft Sans Serif" panose="020B0604020202020204" pitchFamily="34" charset="0"/>
                <a:cs typeface="Microsoft Sans Serif" panose="020B0604020202020204" pitchFamily="34" charset="0"/>
              </a:rPr>
              <a:t>ADDE</a:t>
            </a:r>
            <a:endParaRPr lang="en-US" sz="4400" spc="-65" dirty="0">
              <a:latin typeface="+mj-lt"/>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B457E1F9-B71E-20E0-77A5-08EF52153978}"/>
              </a:ext>
            </a:extLst>
          </p:cNvPr>
          <p:cNvSpPr txBox="1"/>
          <p:nvPr/>
        </p:nvSpPr>
        <p:spPr>
          <a:xfrm>
            <a:off x="304800" y="190500"/>
            <a:ext cx="15240000" cy="1323439"/>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Unidad 2: </a:t>
            </a:r>
            <a:r>
              <a:rPr lang="es-ES" altLang="ko-KR" sz="4000" b="1" dirty="0">
                <a:solidFill>
                  <a:srgbClr val="FD4FB4"/>
                </a:solidFill>
                <a:ea typeface="Microsoft Sans Serif" panose="020B0604020202020204" pitchFamily="34" charset="0"/>
                <a:cs typeface="Microsoft Sans Serif" panose="020B0604020202020204" pitchFamily="34" charset="0"/>
              </a:rPr>
              <a:t>Consejos para tener éxito con un negocio desde casa: "Haz lo que te gusta"</a:t>
            </a:r>
            <a:endParaRPr lang="ko-KR" altLang="en-US" sz="4000" b="1" dirty="0">
              <a:solidFill>
                <a:srgbClr val="FD4FB4"/>
              </a:solidFill>
              <a:cs typeface="Microsoft Sans Serif" panose="020B0604020202020204" pitchFamily="34" charset="0"/>
            </a:endParaRPr>
          </a:p>
        </p:txBody>
      </p:sp>
      <p:sp>
        <p:nvSpPr>
          <p:cNvPr id="7170" name="Rectangle 2"/>
          <p:cNvSpPr>
            <a:spLocks noChangeArrowheads="1"/>
          </p:cNvSpPr>
          <p:nvPr/>
        </p:nvSpPr>
        <p:spPr bwMode="auto">
          <a:xfrm>
            <a:off x="2057400" y="2243436"/>
            <a:ext cx="6248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7030A0"/>
                </a:solidFill>
                <a:effectLst/>
                <a:latin typeface="Calibri" pitchFamily="34" charset="0"/>
                <a:ea typeface="Times New Roman" pitchFamily="18" charset="0"/>
                <a:cs typeface="Calibri" pitchFamily="34" charset="0"/>
              </a:rPr>
              <a:t>2.1.2 </a:t>
            </a:r>
            <a:r>
              <a:rPr kumimoji="0" lang="es-ES" sz="2000" b="1" i="0" u="none" strike="noStrike" cap="none" normalizeH="0" baseline="0" dirty="0">
                <a:ln>
                  <a:noFill/>
                </a:ln>
                <a:solidFill>
                  <a:srgbClr val="7030A0"/>
                </a:solidFill>
                <a:effectLst/>
                <a:latin typeface="Calibri" pitchFamily="34" charset="0"/>
                <a:ea typeface="Times New Roman" pitchFamily="18" charset="0"/>
                <a:cs typeface="Calibri" pitchFamily="34" charset="0"/>
              </a:rPr>
              <a:t>Una oficina en casa organizada es una oficina en casa eficiente y productiva</a:t>
            </a:r>
            <a:endParaRPr kumimoji="0" lang="en-US" sz="2000" b="0" i="0" u="none" strike="noStrike" cap="none" normalizeH="0" baseline="0" dirty="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Ser organizado, eficiente y eficaz puede significar la diferencia entre tener éxito en su negocio desde casa y no tenerlo tanto.</a:t>
            </a:r>
          </a:p>
          <a:p>
            <a:pPr marL="0" marR="0" lvl="0" indent="0" algn="just" defTabSz="914400" rtl="0" eaLnBrk="0" fontAlgn="base" latinLnBrk="0" hangingPunct="0">
              <a:lnSpc>
                <a:spcPct val="100000"/>
              </a:lnSpc>
              <a:spcBef>
                <a:spcPct val="0"/>
              </a:spcBef>
              <a:spcAft>
                <a:spcPct val="0"/>
              </a:spcAft>
              <a:buClrTx/>
              <a:buSzTx/>
              <a:buFontTx/>
              <a:buNone/>
              <a:tabLst/>
            </a:pPr>
            <a:r>
              <a:rPr lang="en-GB" sz="2000" b="1" dirty="0" err="1">
                <a:solidFill>
                  <a:srgbClr val="FD4FB4"/>
                </a:solidFill>
                <a:latin typeface="Calibri" pitchFamily="34" charset="0"/>
                <a:cs typeface="Calibri" pitchFamily="34" charset="0"/>
              </a:rPr>
              <a:t>Gestiona</a:t>
            </a:r>
            <a:r>
              <a:rPr lang="en-GB" sz="2000" b="1" dirty="0">
                <a:solidFill>
                  <a:srgbClr val="FD4FB4"/>
                </a:solidFill>
                <a:latin typeface="Calibri" pitchFamily="34" charset="0"/>
                <a:cs typeface="Calibri" pitchFamily="34" charset="0"/>
              </a:rPr>
              <a:t> </a:t>
            </a:r>
            <a:r>
              <a:rPr lang="en-GB" sz="2000" b="1" dirty="0" err="1">
                <a:solidFill>
                  <a:srgbClr val="FD4FB4"/>
                </a:solidFill>
                <a:latin typeface="Calibri" pitchFamily="34" charset="0"/>
                <a:cs typeface="Calibri" pitchFamily="34" charset="0"/>
              </a:rPr>
              <a:t>tu</a:t>
            </a:r>
            <a:r>
              <a:rPr lang="en-GB" sz="2000" b="1" dirty="0">
                <a:solidFill>
                  <a:srgbClr val="FD4FB4"/>
                </a:solidFill>
                <a:latin typeface="Calibri" pitchFamily="34" charset="0"/>
                <a:cs typeface="Calibri" pitchFamily="34" charset="0"/>
              </a:rPr>
              <a:t> </a:t>
            </a:r>
            <a:r>
              <a:rPr lang="en-GB" sz="2000" b="1" dirty="0" err="1">
                <a:solidFill>
                  <a:srgbClr val="FD4FB4"/>
                </a:solidFill>
                <a:latin typeface="Calibri" pitchFamily="34" charset="0"/>
                <a:cs typeface="Calibri" pitchFamily="34" charset="0"/>
              </a:rPr>
              <a:t>tiempo</a:t>
            </a:r>
            <a:r>
              <a:rPr kumimoji="0" lang="en-GB" sz="2000" b="1" i="0" u="none" strike="noStrike" cap="none" normalizeH="0" baseline="0" dirty="0">
                <a:ln>
                  <a:noFill/>
                </a:ln>
                <a:solidFill>
                  <a:srgbClr val="FD4FB4"/>
                </a:solidFill>
                <a:effectLst/>
                <a:latin typeface="Calibri" pitchFamily="34" charset="0"/>
                <a:cs typeface="Calibri" pitchFamily="34" charset="0"/>
              </a:rPr>
              <a:t>: </a:t>
            </a:r>
            <a:endParaRPr kumimoji="0" lang="en-US" sz="2000" b="0" i="0" u="none" strike="noStrike" cap="none" normalizeH="0" baseline="0" dirty="0">
              <a:ln>
                <a:noFill/>
              </a:ln>
              <a:solidFill>
                <a:srgbClr val="FD4FB4"/>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Programa citas para </a:t>
            </a:r>
            <a:r>
              <a:rPr kumimoji="0" lang="es-ES" sz="2000" b="1" i="0" u="none" strike="noStrike" cap="none" normalizeH="0" baseline="0" dirty="0" err="1">
                <a:ln>
                  <a:noFill/>
                </a:ln>
                <a:solidFill>
                  <a:schemeClr val="tx1"/>
                </a:solidFill>
                <a:effectLst/>
                <a:latin typeface="Calibri" pitchFamily="34" charset="0"/>
                <a:cs typeface="Calibri" pitchFamily="34" charset="0"/>
              </a:rPr>
              <a:t>tí</a:t>
            </a:r>
            <a:r>
              <a:rPr kumimoji="0" lang="es-ES" sz="2000" b="1" i="0" u="none" strike="noStrike" cap="none" normalizeH="0" baseline="0" dirty="0">
                <a:ln>
                  <a:noFill/>
                </a:ln>
                <a:solidFill>
                  <a:schemeClr val="tx1"/>
                </a:solidFill>
                <a:effectLst/>
                <a:latin typeface="Calibri" pitchFamily="34" charset="0"/>
                <a:cs typeface="Calibri" pitchFamily="34" charset="0"/>
              </a:rPr>
              <a:t>, tus amigos y tu familia</a:t>
            </a:r>
            <a:r>
              <a:rPr kumimoji="0" lang="en-GB" sz="2000" b="1" i="0" u="none" strike="noStrike" cap="none" normalizeH="0" baseline="0" dirty="0">
                <a:ln>
                  <a:noFill/>
                </a:ln>
                <a:solidFill>
                  <a:schemeClr val="tx1"/>
                </a:solidFill>
                <a:effectLst/>
                <a:latin typeface="Calibri" pitchFamily="34" charset="0"/>
                <a:cs typeface="Calibri"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baseline="0" dirty="0" err="1">
                <a:ln>
                  <a:noFill/>
                </a:ln>
                <a:solidFill>
                  <a:schemeClr val="tx1"/>
                </a:solidFill>
                <a:effectLst/>
                <a:latin typeface="Calibri" pitchFamily="34" charset="0"/>
                <a:cs typeface="Calibri" pitchFamily="34" charset="0"/>
              </a:rPr>
              <a:t>Revisa</a:t>
            </a:r>
            <a:r>
              <a:rPr kumimoji="0" lang="en-GB" sz="2000" b="1" i="0" u="none" strike="noStrike" cap="none" normalizeH="0" baseline="0" dirty="0">
                <a:ln>
                  <a:noFill/>
                </a:ln>
                <a:solidFill>
                  <a:schemeClr val="tx1"/>
                </a:solidFill>
                <a:effectLst/>
                <a:latin typeface="Calibri" pitchFamily="34" charset="0"/>
                <a:cs typeface="Calibri" pitchFamily="34" charset="0"/>
              </a:rPr>
              <a:t> </a:t>
            </a:r>
            <a:r>
              <a:rPr kumimoji="0" lang="en-GB" sz="2000" b="1" i="0" u="none" strike="noStrike" cap="none" normalizeH="0" baseline="0" dirty="0" err="1">
                <a:ln>
                  <a:noFill/>
                </a:ln>
                <a:solidFill>
                  <a:schemeClr val="tx1"/>
                </a:solidFill>
                <a:effectLst/>
                <a:latin typeface="Calibri" pitchFamily="34" charset="0"/>
                <a:cs typeface="Calibri" pitchFamily="34" charset="0"/>
              </a:rPr>
              <a:t>tus</a:t>
            </a:r>
            <a:r>
              <a:rPr kumimoji="0" lang="en-GB" sz="2000" b="1" i="0" u="none" strike="noStrike" cap="none" normalizeH="0" baseline="0" dirty="0">
                <a:ln>
                  <a:noFill/>
                </a:ln>
                <a:solidFill>
                  <a:schemeClr val="tx1"/>
                </a:solidFill>
                <a:effectLst/>
                <a:latin typeface="Calibri" pitchFamily="34" charset="0"/>
                <a:cs typeface="Calibri" pitchFamily="34" charset="0"/>
              </a:rPr>
              <a:t> </a:t>
            </a:r>
            <a:r>
              <a:rPr kumimoji="0" lang="en-GB" sz="2000" b="1" i="0" u="none" strike="noStrike" cap="none" normalizeH="0" baseline="0" dirty="0" err="1">
                <a:ln>
                  <a:noFill/>
                </a:ln>
                <a:solidFill>
                  <a:schemeClr val="tx1"/>
                </a:solidFill>
                <a:effectLst/>
                <a:latin typeface="Calibri" pitchFamily="34" charset="0"/>
                <a:cs typeface="Calibri" pitchFamily="34" charset="0"/>
              </a:rPr>
              <a:t>prioridades</a:t>
            </a:r>
            <a:r>
              <a:rPr kumimoji="0" lang="en-GB" sz="2000" b="1" i="0" u="none" strike="noStrike" cap="none" normalizeH="0" baseline="0" dirty="0">
                <a:ln>
                  <a:noFill/>
                </a:ln>
                <a:solidFill>
                  <a:schemeClr val="tx1"/>
                </a:solidFill>
                <a:effectLst/>
                <a:latin typeface="Calibri" pitchFamily="34" charset="0"/>
                <a:cs typeface="Calibri" pitchFamily="34" charset="0"/>
              </a:rPr>
              <a:t> al principio del día. </a:t>
            </a:r>
            <a:r>
              <a:rPr kumimoji="0" lang="es-ES" sz="2000" i="0" u="none" strike="noStrike" cap="none" normalizeH="0" baseline="0" dirty="0">
                <a:ln>
                  <a:noFill/>
                </a:ln>
                <a:solidFill>
                  <a:schemeClr val="tx1"/>
                </a:solidFill>
                <a:effectLst/>
                <a:latin typeface="Calibri" pitchFamily="34" charset="0"/>
                <a:cs typeface="Calibri" pitchFamily="34" charset="0"/>
              </a:rPr>
              <a:t>¿Qué es prioritario y qué no lo es? Las prioridades son acciones que tienen un impacto significativo en la consecución de tus objetivos</a:t>
            </a:r>
            <a:r>
              <a:rPr kumimoji="0" lang="es-ES" sz="2000" b="1" i="0" u="none" strike="noStrike" cap="none" normalizeH="0" baseline="0" dirty="0">
                <a:ln>
                  <a:noFill/>
                </a:ln>
                <a:solidFill>
                  <a:schemeClr val="tx1"/>
                </a:solidFill>
                <a:effectLst/>
                <a:latin typeface="Calibri" pitchFamily="34" charset="0"/>
                <a:cs typeface="Calibri"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¿La acción responde a una urgencia del cliente? </a:t>
            </a:r>
            <a:r>
              <a:rPr kumimoji="0" lang="es-ES" sz="2000" i="0" u="none" strike="noStrike" cap="none" normalizeH="0" baseline="0" dirty="0">
                <a:ln>
                  <a:noFill/>
                </a:ln>
                <a:solidFill>
                  <a:schemeClr val="tx1"/>
                </a:solidFill>
                <a:effectLst/>
                <a:latin typeface="Calibri" pitchFamily="34" charset="0"/>
                <a:cs typeface="Calibri" pitchFamily="34" charset="0"/>
              </a:rPr>
              <a:t>Dado que los clientes son, en muchos sentidos, el corazón y el alma de cualquier empresa, resolver sus problemas es claramente una prioridad. Priorizar las "urgencias" es más fácil con la experiencia.</a:t>
            </a:r>
            <a:endParaRPr kumimoji="0" lang="en-US" sz="2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Cómprate una agenda, un planificador diario o un organizador electrónico, ¡y úsalo!</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El correo basura (y el correo electrónico basura, también conocido como spam) es una pérdida de tiempo increíble.</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p:cNvSpPr/>
          <p:nvPr/>
        </p:nvSpPr>
        <p:spPr>
          <a:xfrm>
            <a:off x="10668000" y="2400300"/>
            <a:ext cx="7010400" cy="5940088"/>
          </a:xfrm>
          <a:prstGeom prst="rect">
            <a:avLst/>
          </a:prstGeom>
        </p:spPr>
        <p:txBody>
          <a:bodyPr wrap="square">
            <a:spAutoFit/>
          </a:bodyPr>
          <a:lstStyle/>
          <a:p>
            <a:pPr algn="just" eaLnBrk="0" fontAlgn="base" hangingPunct="0">
              <a:spcBef>
                <a:spcPct val="0"/>
              </a:spcBef>
              <a:spcAft>
                <a:spcPct val="0"/>
              </a:spcAft>
            </a:pPr>
            <a:r>
              <a:rPr lang="en-GB" sz="2000" b="1" dirty="0" err="1">
                <a:solidFill>
                  <a:srgbClr val="FD4FB4"/>
                </a:solidFill>
                <a:latin typeface="Calibri" pitchFamily="34" charset="0"/>
                <a:cs typeface="Calibri" pitchFamily="34" charset="0"/>
              </a:rPr>
              <a:t>Gestiona</a:t>
            </a:r>
            <a:r>
              <a:rPr lang="en-GB" sz="2000" b="1" dirty="0">
                <a:solidFill>
                  <a:srgbClr val="FD4FB4"/>
                </a:solidFill>
                <a:latin typeface="Calibri" pitchFamily="34" charset="0"/>
                <a:cs typeface="Calibri" pitchFamily="34" charset="0"/>
              </a:rPr>
              <a:t> </a:t>
            </a:r>
            <a:r>
              <a:rPr lang="en-GB" sz="2000" b="1" dirty="0" err="1">
                <a:solidFill>
                  <a:srgbClr val="FD4FB4"/>
                </a:solidFill>
                <a:latin typeface="Calibri" pitchFamily="34" charset="0"/>
                <a:cs typeface="Calibri" pitchFamily="34" charset="0"/>
              </a:rPr>
              <a:t>tu</a:t>
            </a:r>
            <a:r>
              <a:rPr lang="en-GB" sz="2000" b="1" dirty="0">
                <a:solidFill>
                  <a:srgbClr val="FD4FB4"/>
                </a:solidFill>
                <a:latin typeface="Calibri" pitchFamily="34" charset="0"/>
                <a:cs typeface="Calibri" pitchFamily="34" charset="0"/>
              </a:rPr>
              <a:t> </a:t>
            </a:r>
            <a:r>
              <a:rPr lang="en-GB" sz="2000" b="1" dirty="0" err="1">
                <a:solidFill>
                  <a:srgbClr val="FD4FB4"/>
                </a:solidFill>
                <a:latin typeface="Calibri" pitchFamily="34" charset="0"/>
                <a:cs typeface="Calibri" pitchFamily="34" charset="0"/>
              </a:rPr>
              <a:t>oficina</a:t>
            </a:r>
            <a:r>
              <a:rPr lang="en-GB" sz="2000" b="1" dirty="0">
                <a:solidFill>
                  <a:srgbClr val="FD4FB4"/>
                </a:solidFill>
                <a:latin typeface="Calibri" pitchFamily="34" charset="0"/>
                <a:cs typeface="Calibri" pitchFamily="34" charset="0"/>
              </a:rPr>
              <a:t>: </a:t>
            </a:r>
          </a:p>
          <a:p>
            <a:pPr algn="just" eaLnBrk="0" fontAlgn="base" hangingPunct="0">
              <a:spcBef>
                <a:spcPct val="0"/>
              </a:spcBef>
              <a:spcAft>
                <a:spcPct val="0"/>
              </a:spcAft>
            </a:pPr>
            <a:r>
              <a:rPr lang="en-GB" sz="2000" b="1" dirty="0" err="1">
                <a:latin typeface="Calibri" pitchFamily="34" charset="0"/>
                <a:cs typeface="Calibri" pitchFamily="34" charset="0"/>
              </a:rPr>
              <a:t>Acostúmbrate</a:t>
            </a:r>
            <a:r>
              <a:rPr lang="en-GB" sz="2000" b="1" dirty="0">
                <a:latin typeface="Calibri" pitchFamily="34" charset="0"/>
                <a:cs typeface="Calibri" pitchFamily="34" charset="0"/>
              </a:rPr>
              <a:t> a </a:t>
            </a:r>
            <a:r>
              <a:rPr lang="en-GB" sz="2000" b="1" dirty="0" err="1">
                <a:latin typeface="Calibri" pitchFamily="34" charset="0"/>
                <a:cs typeface="Calibri" pitchFamily="34" charset="0"/>
              </a:rPr>
              <a:t>tener</a:t>
            </a:r>
            <a:r>
              <a:rPr lang="en-GB" sz="2000" b="1" dirty="0">
                <a:latin typeface="Calibri" pitchFamily="34" charset="0"/>
                <a:cs typeface="Calibri" pitchFamily="34" charset="0"/>
              </a:rPr>
              <a:t> </a:t>
            </a:r>
            <a:r>
              <a:rPr lang="en-GB" sz="2000" b="1" dirty="0" err="1">
                <a:latin typeface="Calibri" pitchFamily="34" charset="0"/>
                <a:cs typeface="Calibri" pitchFamily="34" charset="0"/>
              </a:rPr>
              <a:t>tu</a:t>
            </a:r>
            <a:r>
              <a:rPr lang="en-GB" sz="2000" b="1" dirty="0">
                <a:latin typeface="Calibri" pitchFamily="34" charset="0"/>
                <a:cs typeface="Calibri" pitchFamily="34" charset="0"/>
              </a:rPr>
              <a:t> </a:t>
            </a:r>
            <a:r>
              <a:rPr lang="en-GB" sz="2000" b="1" dirty="0" err="1">
                <a:latin typeface="Calibri" pitchFamily="34" charset="0"/>
                <a:cs typeface="Calibri" pitchFamily="34" charset="0"/>
              </a:rPr>
              <a:t>oficina</a:t>
            </a:r>
            <a:r>
              <a:rPr lang="en-GB" sz="2000" b="1" dirty="0">
                <a:latin typeface="Calibri" pitchFamily="34" charset="0"/>
                <a:cs typeface="Calibri" pitchFamily="34" charset="0"/>
              </a:rPr>
              <a:t> </a:t>
            </a:r>
            <a:r>
              <a:rPr lang="en-GB" sz="2000" b="1" dirty="0" err="1">
                <a:latin typeface="Calibri" pitchFamily="34" charset="0"/>
                <a:cs typeface="Calibri" pitchFamily="34" charset="0"/>
              </a:rPr>
              <a:t>limpia</a:t>
            </a:r>
            <a:r>
              <a:rPr lang="en-GB" sz="2000" b="1" dirty="0">
                <a:latin typeface="Calibri" pitchFamily="34" charset="0"/>
                <a:cs typeface="Calibri" pitchFamily="34" charset="0"/>
              </a:rPr>
              <a:t> y . </a:t>
            </a:r>
            <a:endParaRPr lang="en-US" sz="2000" dirty="0">
              <a:latin typeface="Arial" pitchFamily="34" charset="0"/>
              <a:cs typeface="Arial" pitchFamily="34" charset="0"/>
            </a:endParaRPr>
          </a:p>
          <a:p>
            <a:pPr lvl="0" algn="just" eaLnBrk="0" fontAlgn="base" hangingPunct="0">
              <a:spcBef>
                <a:spcPct val="0"/>
              </a:spcBef>
              <a:spcAft>
                <a:spcPct val="0"/>
              </a:spcAft>
              <a:buFontTx/>
              <a:buChar char="•"/>
            </a:pPr>
            <a:r>
              <a:rPr lang="en-GB" sz="2000" b="1" dirty="0" err="1">
                <a:latin typeface="Calibri" pitchFamily="34" charset="0"/>
                <a:cs typeface="Calibri" pitchFamily="34" charset="0"/>
              </a:rPr>
              <a:t>Limpia</a:t>
            </a:r>
            <a:r>
              <a:rPr lang="en-GB" sz="2000" b="1" dirty="0">
                <a:latin typeface="Calibri" pitchFamily="34" charset="0"/>
                <a:cs typeface="Calibri" pitchFamily="34" charset="0"/>
              </a:rPr>
              <a:t> </a:t>
            </a:r>
            <a:r>
              <a:rPr lang="en-GB" sz="2000" b="1" dirty="0" err="1">
                <a:latin typeface="Calibri" pitchFamily="34" charset="0"/>
                <a:cs typeface="Calibri" pitchFamily="34" charset="0"/>
              </a:rPr>
              <a:t>tu</a:t>
            </a:r>
            <a:r>
              <a:rPr lang="en-GB" sz="2000" b="1" dirty="0">
                <a:latin typeface="Calibri" pitchFamily="34" charset="0"/>
                <a:cs typeface="Calibri" pitchFamily="34" charset="0"/>
              </a:rPr>
              <a:t> </a:t>
            </a:r>
            <a:r>
              <a:rPr lang="en-GB" sz="2000" b="1" dirty="0" err="1">
                <a:latin typeface="Calibri" pitchFamily="34" charset="0"/>
                <a:cs typeface="Calibri" pitchFamily="34" charset="0"/>
              </a:rPr>
              <a:t>escritorio</a:t>
            </a:r>
            <a:r>
              <a:rPr lang="en-GB" sz="2000" b="1" dirty="0">
                <a:latin typeface="Calibri" pitchFamily="34" charset="0"/>
                <a:cs typeface="Calibri" pitchFamily="34" charset="0"/>
              </a:rPr>
              <a:t>  </a:t>
            </a:r>
            <a:endParaRPr lang="en-US" sz="2000" dirty="0">
              <a:latin typeface="Arial" pitchFamily="34" charset="0"/>
              <a:cs typeface="Arial" pitchFamily="34" charset="0"/>
            </a:endParaRPr>
          </a:p>
          <a:p>
            <a:pPr lvl="0" algn="just" eaLnBrk="0" fontAlgn="base" hangingPunct="0">
              <a:spcBef>
                <a:spcPct val="0"/>
              </a:spcBef>
              <a:spcAft>
                <a:spcPct val="0"/>
              </a:spcAft>
              <a:buFontTx/>
              <a:buChar char="•"/>
            </a:pPr>
            <a:r>
              <a:rPr lang="en-GB" sz="2000" b="1" dirty="0" err="1">
                <a:latin typeface="Calibri" pitchFamily="34" charset="0"/>
                <a:cs typeface="Calibri" pitchFamily="34" charset="0"/>
              </a:rPr>
              <a:t>Limpia</a:t>
            </a:r>
            <a:r>
              <a:rPr lang="en-GB" sz="2000" b="1" dirty="0">
                <a:latin typeface="Calibri" pitchFamily="34" charset="0"/>
                <a:cs typeface="Calibri" pitchFamily="34" charset="0"/>
              </a:rPr>
              <a:t> </a:t>
            </a:r>
            <a:r>
              <a:rPr lang="en-GB" sz="2000" b="1" dirty="0" err="1">
                <a:latin typeface="Calibri" pitchFamily="34" charset="0"/>
                <a:cs typeface="Calibri" pitchFamily="34" charset="0"/>
              </a:rPr>
              <a:t>tu</a:t>
            </a:r>
            <a:r>
              <a:rPr lang="en-GB" sz="2000" b="1" dirty="0">
                <a:latin typeface="Calibri" pitchFamily="34" charset="0"/>
                <a:cs typeface="Calibri" pitchFamily="34" charset="0"/>
              </a:rPr>
              <a:t> </a:t>
            </a:r>
            <a:r>
              <a:rPr lang="en-GB" sz="2000" b="1" dirty="0" err="1">
                <a:latin typeface="Calibri" pitchFamily="34" charset="0"/>
                <a:cs typeface="Calibri" pitchFamily="34" charset="0"/>
              </a:rPr>
              <a:t>oficina</a:t>
            </a:r>
            <a:r>
              <a:rPr lang="en-GB" sz="2000" b="1" dirty="0">
                <a:latin typeface="Calibri" pitchFamily="34" charset="0"/>
                <a:cs typeface="Calibri" pitchFamily="34" charset="0"/>
              </a:rPr>
              <a:t>. </a:t>
            </a:r>
            <a:r>
              <a:rPr lang="es-ES" sz="2000" dirty="0">
                <a:latin typeface="Calibri" pitchFamily="34" charset="0"/>
                <a:cs typeface="Calibri" pitchFamily="34" charset="0"/>
              </a:rPr>
              <a:t>Una oficina organizada es mucho más fácil de manejar, y hay muchas menos posibilidades de perder algo importante en el ajetreo diario.</a:t>
            </a:r>
            <a:endParaRPr lang="en-US" sz="2000" dirty="0">
              <a:latin typeface="Arial" pitchFamily="34" charset="0"/>
              <a:cs typeface="Arial" pitchFamily="34" charset="0"/>
            </a:endParaRPr>
          </a:p>
          <a:p>
            <a:pPr lvl="0" algn="just" eaLnBrk="0" fontAlgn="base" hangingPunct="0">
              <a:spcBef>
                <a:spcPct val="0"/>
              </a:spcBef>
              <a:spcAft>
                <a:spcPct val="0"/>
              </a:spcAft>
              <a:buFontTx/>
              <a:buChar char="•"/>
            </a:pPr>
            <a:r>
              <a:rPr lang="es-ES" sz="2000" b="1" dirty="0">
                <a:latin typeface="Calibri" pitchFamily="34" charset="0"/>
                <a:cs typeface="Calibri" pitchFamily="34" charset="0"/>
              </a:rPr>
              <a:t>Etiquetado</a:t>
            </a:r>
            <a:r>
              <a:rPr lang="es-ES" sz="2000" dirty="0">
                <a:latin typeface="Calibri" pitchFamily="34" charset="0"/>
                <a:cs typeface="Calibri" pitchFamily="34" charset="0"/>
              </a:rPr>
              <a:t>: Gestiona tus documentos importantes. Organízalos en categorías colocadas en carpetas que etiquetes adecuadamente. Organiza los artículos por categorías y colócalos en cajas ETIQUETADAS, por ejemplo:</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en-GB" sz="2000" dirty="0" err="1">
                <a:latin typeface="Calibri" pitchFamily="34" charset="0"/>
                <a:cs typeface="Calibri" pitchFamily="34" charset="0"/>
              </a:rPr>
              <a:t>herramientas</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en-GB" sz="2000" dirty="0" err="1">
                <a:latin typeface="Calibri" pitchFamily="34" charset="0"/>
                <a:cs typeface="Calibri" pitchFamily="34" charset="0"/>
              </a:rPr>
              <a:t>instrumentos</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en-GB" sz="2000" dirty="0" err="1">
                <a:latin typeface="Calibri" pitchFamily="34" charset="0"/>
                <a:cs typeface="Calibri" pitchFamily="34" charset="0"/>
              </a:rPr>
              <a:t>piezas</a:t>
            </a:r>
            <a:r>
              <a:rPr lang="en-GB" sz="2000" dirty="0">
                <a:latin typeface="Calibri" pitchFamily="34" charset="0"/>
                <a:cs typeface="Calibri" pitchFamily="34" charset="0"/>
              </a:rPr>
              <a:t> de </a:t>
            </a:r>
            <a:r>
              <a:rPr lang="en-GB" sz="2000" dirty="0" err="1">
                <a:latin typeface="Calibri" pitchFamily="34" charset="0"/>
                <a:cs typeface="Calibri" pitchFamily="34" charset="0"/>
              </a:rPr>
              <a:t>recambio</a:t>
            </a:r>
            <a:r>
              <a:rPr lang="en-GB" sz="2000" dirty="0">
                <a:latin typeface="Calibri" pitchFamily="34" charset="0"/>
                <a:cs typeface="Calibri" pitchFamily="34" charset="0"/>
              </a:rPr>
              <a:t>/</a:t>
            </a:r>
            <a:r>
              <a:rPr lang="en-GB" sz="2000" dirty="0" err="1">
                <a:latin typeface="Calibri" pitchFamily="34" charset="0"/>
                <a:cs typeface="Calibri" pitchFamily="34" charset="0"/>
              </a:rPr>
              <a:t>componentes</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en-GB" sz="2000" dirty="0" err="1">
                <a:latin typeface="Calibri" pitchFamily="34" charset="0"/>
                <a:cs typeface="Calibri" pitchFamily="34" charset="0"/>
              </a:rPr>
              <a:t>materiales</a:t>
            </a:r>
            <a:r>
              <a:rPr lang="en-GB" sz="2000" dirty="0">
                <a:latin typeface="Calibri" pitchFamily="34" charset="0"/>
                <a:cs typeface="Calibri" pitchFamily="34" charset="0"/>
              </a:rPr>
              <a:t>/ </a:t>
            </a:r>
            <a:r>
              <a:rPr lang="en-GB" sz="2000" dirty="0" err="1">
                <a:latin typeface="Calibri" pitchFamily="34" charset="0"/>
                <a:cs typeface="Calibri" pitchFamily="34" charset="0"/>
              </a:rPr>
              <a:t>materias</a:t>
            </a:r>
            <a:r>
              <a:rPr lang="en-GB" sz="2000" dirty="0">
                <a:latin typeface="Calibri" pitchFamily="34" charset="0"/>
                <a:cs typeface="Calibri" pitchFamily="34" charset="0"/>
              </a:rPr>
              <a:t> </a:t>
            </a:r>
            <a:r>
              <a:rPr lang="en-GB" sz="2000" dirty="0" err="1">
                <a:latin typeface="Calibri" pitchFamily="34" charset="0"/>
                <a:cs typeface="Calibri" pitchFamily="34" charset="0"/>
              </a:rPr>
              <a:t>primas</a:t>
            </a:r>
            <a:r>
              <a:rPr lang="en-GB" sz="2000" dirty="0">
                <a:latin typeface="Calibri" pitchFamily="34" charset="0"/>
                <a:cs typeface="Calibri" pitchFamily="34" charset="0"/>
              </a:rPr>
              <a:t> (</a:t>
            </a:r>
            <a:r>
              <a:rPr lang="en-GB" sz="2000" dirty="0" err="1">
                <a:latin typeface="Calibri" pitchFamily="34" charset="0"/>
                <a:cs typeface="Calibri" pitchFamily="34" charset="0"/>
              </a:rPr>
              <a:t>por</a:t>
            </a:r>
            <a:r>
              <a:rPr lang="en-GB" sz="2000" dirty="0">
                <a:latin typeface="Calibri" pitchFamily="34" charset="0"/>
                <a:cs typeface="Calibri" pitchFamily="34" charset="0"/>
              </a:rPr>
              <a:t> </a:t>
            </a:r>
            <a:r>
              <a:rPr lang="en-GB" sz="2000" dirty="0" err="1">
                <a:latin typeface="Calibri" pitchFamily="34" charset="0"/>
                <a:cs typeface="Calibri" pitchFamily="34" charset="0"/>
              </a:rPr>
              <a:t>color</a:t>
            </a:r>
            <a:r>
              <a:rPr lang="en-GB" sz="2000" dirty="0">
                <a:latin typeface="Calibri" pitchFamily="34" charset="0"/>
                <a:cs typeface="Calibri" pitchFamily="34" charset="0"/>
              </a:rPr>
              <a:t>, </a:t>
            </a:r>
            <a:r>
              <a:rPr lang="en-GB" sz="2000" dirty="0" err="1">
                <a:latin typeface="Calibri" pitchFamily="34" charset="0"/>
                <a:cs typeface="Calibri" pitchFamily="34" charset="0"/>
              </a:rPr>
              <a:t>por</a:t>
            </a:r>
            <a:r>
              <a:rPr lang="en-GB" sz="2000" dirty="0">
                <a:latin typeface="Calibri" pitchFamily="34" charset="0"/>
                <a:cs typeface="Calibri" pitchFamily="34" charset="0"/>
              </a:rPr>
              <a:t> </a:t>
            </a:r>
            <a:r>
              <a:rPr lang="en-GB" sz="2000" dirty="0" err="1">
                <a:latin typeface="Calibri" pitchFamily="34" charset="0"/>
                <a:cs typeface="Calibri" pitchFamily="34" charset="0"/>
              </a:rPr>
              <a:t>tamaño</a:t>
            </a:r>
            <a:r>
              <a:rPr lang="en-GB" sz="2000" dirty="0">
                <a:latin typeface="Calibri" pitchFamily="34" charset="0"/>
                <a:cs typeface="Calibri" pitchFamily="34" charset="0"/>
              </a:rPr>
              <a:t>, </a:t>
            </a:r>
            <a:r>
              <a:rPr lang="en-GB" sz="2000" dirty="0" err="1">
                <a:latin typeface="Calibri" pitchFamily="34" charset="0"/>
                <a:cs typeface="Calibri" pitchFamily="34" charset="0"/>
              </a:rPr>
              <a:t>por</a:t>
            </a:r>
            <a:r>
              <a:rPr lang="en-GB" sz="2000" dirty="0">
                <a:latin typeface="Calibri" pitchFamily="34" charset="0"/>
                <a:cs typeface="Calibri" pitchFamily="34" charset="0"/>
              </a:rPr>
              <a:t> </a:t>
            </a:r>
            <a:r>
              <a:rPr lang="en-GB" sz="2000" dirty="0" err="1">
                <a:latin typeface="Calibri" pitchFamily="34" charset="0"/>
                <a:cs typeface="Calibri" pitchFamily="34" charset="0"/>
              </a:rPr>
              <a:t>utilidad</a:t>
            </a:r>
            <a:r>
              <a:rPr lang="en-GB" sz="2000" dirty="0">
                <a:latin typeface="Calibri" pitchFamily="34" charset="0"/>
                <a:cs typeface="Calibri" pitchFamily="34" charset="0"/>
              </a:rPr>
              <a:t>), etc.</a:t>
            </a:r>
            <a:endParaRPr lang="en-US" sz="2000" dirty="0">
              <a:latin typeface="Arial" pitchFamily="34" charset="0"/>
              <a:cs typeface="Arial" pitchFamily="34" charset="0"/>
            </a:endParaRPr>
          </a:p>
          <a:p>
            <a:pPr lvl="0" algn="just" eaLnBrk="0" fontAlgn="base" hangingPunct="0">
              <a:spcBef>
                <a:spcPct val="0"/>
              </a:spcBef>
              <a:spcAft>
                <a:spcPct val="0"/>
              </a:spcAft>
            </a:pPr>
            <a:r>
              <a:rPr lang="es-ES" sz="2000" dirty="0">
                <a:latin typeface="Calibri" pitchFamily="34" charset="0"/>
                <a:cs typeface="Calibri" pitchFamily="34" charset="0"/>
              </a:rPr>
              <a:t>Si tienes una cadena de producción, coloca las cajas en el orden necesario para llevar a cabo las etapas/cadena de producción. Trabaja lo menos posible con papel. ¡Es señal de que te gusta nuestro planeta! ¡No existe el planeta B!</a:t>
            </a:r>
            <a:endParaRPr lang="en-GB" sz="2000" dirty="0">
              <a:latin typeface="Arial" pitchFamily="34" charset="0"/>
              <a:cs typeface="Arial" pitchFamily="34" charset="0"/>
            </a:endParaRPr>
          </a:p>
        </p:txBody>
      </p:sp>
      <p:sp>
        <p:nvSpPr>
          <p:cNvPr id="10" name="Rectangle 1"/>
          <p:cNvSpPr>
            <a:spLocks noChangeArrowheads="1"/>
          </p:cNvSpPr>
          <p:nvPr/>
        </p:nvSpPr>
        <p:spPr bwMode="auto">
          <a:xfrm rot="21183392">
            <a:off x="7224029" y="1583442"/>
            <a:ext cx="47543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7175"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7030A0"/>
                </a:solidFill>
                <a:effectLst/>
                <a:latin typeface="Calibri" pitchFamily="34" charset="0"/>
                <a:ea typeface="Times New Roman" pitchFamily="18" charset="0"/>
                <a:cs typeface="Calibri" pitchFamily="34" charset="0"/>
              </a:rPr>
              <a:t>Aquí tienes algunos consejos :</a:t>
            </a:r>
            <a:endParaRPr kumimoji="0" lang="en-US" sz="2400" b="1" i="0" u="none" strike="noStrike" cap="none" normalizeH="0" baseline="0" dirty="0">
              <a:ln>
                <a:noFill/>
              </a:ln>
              <a:solidFill>
                <a:srgbClr val="7030A0"/>
              </a:solidFill>
              <a:effectLst/>
              <a:latin typeface="Arial" pitchFamily="34" charset="0"/>
              <a:cs typeface="Arial" pitchFamily="34" charset="0"/>
            </a:endParaRPr>
          </a:p>
        </p:txBody>
      </p:sp>
      <p:sp>
        <p:nvSpPr>
          <p:cNvPr id="11" name="Rectangle 10"/>
          <p:cNvSpPr/>
          <p:nvPr/>
        </p:nvSpPr>
        <p:spPr>
          <a:xfrm>
            <a:off x="457200" y="1527601"/>
            <a:ext cx="9144000" cy="830997"/>
          </a:xfrm>
          <a:prstGeom prst="rect">
            <a:avLst/>
          </a:prstGeom>
        </p:spPr>
        <p:txBody>
          <a:bodyPr>
            <a:spAutoFit/>
          </a:bodyPr>
          <a:lstStyle/>
          <a:p>
            <a:r>
              <a:rPr lang="en-US" altLang="ko-KR" sz="2400" b="1" dirty="0" err="1">
                <a:solidFill>
                  <a:srgbClr val="FD4FB4"/>
                </a:solidFill>
                <a:ea typeface="Microsoft Sans Serif" panose="020B0604020202020204" pitchFamily="34" charset="0"/>
                <a:cs typeface="Microsoft Sans Serif" panose="020B0604020202020204" pitchFamily="34" charset="0"/>
              </a:rPr>
              <a:t>Sección</a:t>
            </a:r>
            <a:r>
              <a:rPr lang="en-US" altLang="ko-KR" sz="2400" b="1" dirty="0">
                <a:solidFill>
                  <a:srgbClr val="FD4FB4"/>
                </a:solidFill>
                <a:ea typeface="Microsoft Sans Serif" panose="020B0604020202020204" pitchFamily="34" charset="0"/>
                <a:cs typeface="Microsoft Sans Serif" panose="020B0604020202020204" pitchFamily="34" charset="0"/>
              </a:rPr>
              <a:t> 1: Tener </a:t>
            </a:r>
            <a:r>
              <a:rPr lang="en-US" altLang="ko-KR" sz="2400" b="1" dirty="0" err="1">
                <a:solidFill>
                  <a:srgbClr val="FD4FB4"/>
                </a:solidFill>
                <a:ea typeface="Microsoft Sans Serif" panose="020B0604020202020204" pitchFamily="34" charset="0"/>
                <a:cs typeface="Microsoft Sans Serif" panose="020B0604020202020204" pitchFamily="34" charset="0"/>
              </a:rPr>
              <a:t>una</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actitud</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seria</a:t>
            </a:r>
            <a:r>
              <a:rPr lang="en-US" altLang="ko-KR" sz="2400" b="1" dirty="0">
                <a:solidFill>
                  <a:srgbClr val="FD4FB4"/>
                </a:solidFill>
                <a:ea typeface="Microsoft Sans Serif" panose="020B0604020202020204" pitchFamily="34" charset="0"/>
                <a:cs typeface="Microsoft Sans Serif" panose="020B0604020202020204" pitchFamily="34" charset="0"/>
              </a:rPr>
              <a:t> en </a:t>
            </a:r>
            <a:r>
              <a:rPr lang="en-US" altLang="ko-KR" sz="2400" b="1" dirty="0" err="1">
                <a:solidFill>
                  <a:srgbClr val="FD4FB4"/>
                </a:solidFill>
                <a:ea typeface="Microsoft Sans Serif" panose="020B0604020202020204" pitchFamily="34" charset="0"/>
                <a:cs typeface="Microsoft Sans Serif" panose="020B0604020202020204" pitchFamily="34" charset="0"/>
              </a:rPr>
              <a:t>los</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negocios</a:t>
            </a:r>
            <a:r>
              <a:rPr lang="en-US" sz="2400" b="1" dirty="0"/>
              <a:t> </a:t>
            </a:r>
          </a:p>
          <a:p>
            <a:r>
              <a:rPr lang="en-US" sz="2400" b="1" dirty="0">
                <a:solidFill>
                  <a:srgbClr val="AC7BDC"/>
                </a:solidFill>
              </a:rPr>
              <a:t>2.1 Tú </a:t>
            </a:r>
            <a:r>
              <a:rPr lang="en-US" sz="2400" b="1" dirty="0" err="1">
                <a:solidFill>
                  <a:srgbClr val="AC7BDC"/>
                </a:solidFill>
              </a:rPr>
              <a:t>eres</a:t>
            </a:r>
            <a:r>
              <a:rPr lang="en-US" sz="2400" b="1" dirty="0">
                <a:solidFill>
                  <a:srgbClr val="AC7BDC"/>
                </a:solidFill>
              </a:rPr>
              <a:t> </a:t>
            </a:r>
            <a:r>
              <a:rPr lang="en-US" sz="2400" b="1" dirty="0" err="1">
                <a:solidFill>
                  <a:srgbClr val="AC7BDC"/>
                </a:solidFill>
              </a:rPr>
              <a:t>quien</a:t>
            </a:r>
            <a:r>
              <a:rPr lang="en-US" sz="2400" b="1" dirty="0">
                <a:solidFill>
                  <a:srgbClr val="AC7BDC"/>
                </a:solidFill>
              </a:rPr>
              <a:t> decide</a:t>
            </a:r>
            <a:r>
              <a:rPr lang="en-US" sz="2400" dirty="0">
                <a:solidFill>
                  <a:srgbClr val="AC7BDC"/>
                </a:solidFill>
              </a:rPr>
              <a:t> </a:t>
            </a:r>
          </a:p>
        </p:txBody>
      </p:sp>
      <p:pic>
        <p:nvPicPr>
          <p:cNvPr id="13"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6924882" y="1819276"/>
            <a:ext cx="581024" cy="5810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ana.png"/>
          <p:cNvPicPr>
            <a:picLocks noChangeAspect="1"/>
          </p:cNvPicPr>
          <p:nvPr/>
        </p:nvPicPr>
        <p:blipFill>
          <a:blip r:embed="rId2" cstate="print"/>
          <a:stretch>
            <a:fillRect/>
          </a:stretch>
        </p:blipFill>
        <p:spPr>
          <a:xfrm>
            <a:off x="10668002" y="6591299"/>
            <a:ext cx="949212" cy="914400"/>
          </a:xfrm>
          <a:prstGeom prst="rect">
            <a:avLst/>
          </a:prstGeom>
        </p:spPr>
      </p:pic>
      <p:sp>
        <p:nvSpPr>
          <p:cNvPr id="2" name="TextBox 8">
            <a:extLst>
              <a:ext uri="{FF2B5EF4-FFF2-40B4-BE49-F238E27FC236}">
                <a16:creationId xmlns:a16="http://schemas.microsoft.com/office/drawing/2014/main" id="{B457E1F9-B71E-20E0-77A5-08EF52153978}"/>
              </a:ext>
            </a:extLst>
          </p:cNvPr>
          <p:cNvSpPr txBox="1"/>
          <p:nvPr/>
        </p:nvSpPr>
        <p:spPr>
          <a:xfrm>
            <a:off x="304800" y="190500"/>
            <a:ext cx="15240000" cy="707886"/>
          </a:xfrm>
          <a:prstGeom prst="rect">
            <a:avLst/>
          </a:prstGeom>
          <a:noFill/>
        </p:spPr>
        <p:txBody>
          <a:bodyPr wrap="square" lIns="108000" rIns="108000" rtlCol="0">
            <a:spAutoFit/>
          </a:bodyPr>
          <a:lstStyle/>
          <a:p>
            <a:r>
              <a:rPr lang="en-US" altLang="ko-KR" sz="3200" b="1">
                <a:solidFill>
                  <a:srgbClr val="FD4FB4"/>
                </a:solidFill>
                <a:ea typeface="Microsoft Sans Serif" panose="020B0604020202020204" pitchFamily="34" charset="0"/>
                <a:cs typeface="Microsoft Sans Serif" panose="020B0604020202020204" pitchFamily="34" charset="0"/>
              </a:rPr>
              <a:t>Unidad </a:t>
            </a:r>
            <a:r>
              <a:rPr lang="en-US" altLang="ko-KR" sz="3200" b="1" dirty="0">
                <a:solidFill>
                  <a:srgbClr val="FD4FB4"/>
                </a:solidFill>
                <a:ea typeface="Microsoft Sans Serif" panose="020B0604020202020204" pitchFamily="34" charset="0"/>
                <a:cs typeface="Microsoft Sans Serif" panose="020B0604020202020204" pitchFamily="34" charset="0"/>
              </a:rPr>
              <a:t>2</a:t>
            </a:r>
            <a:r>
              <a:rPr lang="en-US" altLang="ko-KR" sz="3200" b="1">
                <a:solidFill>
                  <a:srgbClr val="FD4FB4"/>
                </a:solidFill>
                <a:ea typeface="Microsoft Sans Serif" panose="020B0604020202020204" pitchFamily="34" charset="0"/>
                <a:cs typeface="Microsoft Sans Serif" panose="020B0604020202020204" pitchFamily="34" charset="0"/>
              </a:rPr>
              <a:t>: </a:t>
            </a:r>
            <a:r>
              <a:rPr lang="es-ES" altLang="ko-KR" sz="3200" b="1">
                <a:solidFill>
                  <a:srgbClr val="FD4FB4"/>
                </a:solidFill>
                <a:ea typeface="Microsoft Sans Serif" panose="020B0604020202020204" pitchFamily="34" charset="0"/>
                <a:cs typeface="Microsoft Sans Serif" panose="020B0604020202020204" pitchFamily="34" charset="0"/>
              </a:rPr>
              <a:t>Consejos para tener éxito con un negocio desde casa: "Haz lo que te gusta</a:t>
            </a:r>
            <a:r>
              <a:rPr lang="es-ES" altLang="ko-KR" sz="4000" b="1">
                <a:solidFill>
                  <a:srgbClr val="FD4FB4"/>
                </a:solidFill>
                <a:ea typeface="Microsoft Sans Serif" panose="020B0604020202020204" pitchFamily="34" charset="0"/>
                <a:cs typeface="Microsoft Sans Serif" panose="020B0604020202020204" pitchFamily="34" charset="0"/>
              </a:rPr>
              <a:t>"</a:t>
            </a:r>
            <a:endParaRPr lang="ko-KR" altLang="en-US" sz="4000" b="1" dirty="0">
              <a:solidFill>
                <a:srgbClr val="FD4FB4"/>
              </a:solidFill>
              <a:cs typeface="Microsoft Sans Serif" panose="020B0604020202020204" pitchFamily="34" charset="0"/>
            </a:endParaRPr>
          </a:p>
        </p:txBody>
      </p:sp>
      <p:sp>
        <p:nvSpPr>
          <p:cNvPr id="3" name="TextBox 7">
            <a:extLst>
              <a:ext uri="{FF2B5EF4-FFF2-40B4-BE49-F238E27FC236}">
                <a16:creationId xmlns:a16="http://schemas.microsoft.com/office/drawing/2014/main" id="{908DF9CA-52FE-B5E9-55D1-0AA3A4015ACA}"/>
              </a:ext>
            </a:extLst>
          </p:cNvPr>
          <p:cNvSpPr txBox="1"/>
          <p:nvPr/>
        </p:nvSpPr>
        <p:spPr>
          <a:xfrm>
            <a:off x="381000" y="723900"/>
            <a:ext cx="9677399" cy="461666"/>
          </a:xfrm>
          <a:prstGeom prst="rect">
            <a:avLst/>
          </a:prstGeom>
          <a:noFill/>
        </p:spPr>
        <p:txBody>
          <a:bodyPr wrap="square" rtlCol="0">
            <a:spAutoFit/>
          </a:bodyPr>
          <a:lstStyle/>
          <a:p>
            <a:r>
              <a:rPr lang="en-US" altLang="ko-KR" sz="2400" b="1">
                <a:solidFill>
                  <a:srgbClr val="FD4FB4"/>
                </a:solidFill>
                <a:ea typeface="Microsoft Sans Serif" panose="020B0604020202020204" pitchFamily="34" charset="0"/>
                <a:cs typeface="Microsoft Sans Serif" panose="020B0604020202020204" pitchFamily="34" charset="0"/>
              </a:rPr>
              <a:t>Sección </a:t>
            </a:r>
            <a:r>
              <a:rPr lang="en-US" altLang="ko-KR" sz="2400" b="1" dirty="0">
                <a:solidFill>
                  <a:srgbClr val="FD4FB4"/>
                </a:solidFill>
                <a:ea typeface="Microsoft Sans Serif" panose="020B0604020202020204" pitchFamily="34" charset="0"/>
                <a:cs typeface="Microsoft Sans Serif" panose="020B0604020202020204" pitchFamily="34" charset="0"/>
              </a:rPr>
              <a:t>2</a:t>
            </a:r>
            <a:r>
              <a:rPr lang="en-US" altLang="ko-KR" sz="2400" b="1">
                <a:solidFill>
                  <a:srgbClr val="FD4FB4"/>
                </a:solidFill>
                <a:ea typeface="Microsoft Sans Serif" panose="020B0604020202020204" pitchFamily="34" charset="0"/>
                <a:cs typeface="Microsoft Sans Serif" panose="020B0604020202020204" pitchFamily="34" charset="0"/>
              </a:rPr>
              <a:t>: Convertirse en experta</a:t>
            </a:r>
            <a:endParaRPr lang="en-US" altLang="ko-KR" sz="2400" b="1" dirty="0">
              <a:solidFill>
                <a:srgbClr val="FD4FB4"/>
              </a:solidFill>
              <a:ea typeface="Microsoft Sans Serif" panose="020B0604020202020204" pitchFamily="34" charset="0"/>
              <a:cs typeface="Microsoft Sans Serif" panose="020B0604020202020204" pitchFamily="34" charset="0"/>
            </a:endParaRPr>
          </a:p>
        </p:txBody>
      </p:sp>
      <p:sp>
        <p:nvSpPr>
          <p:cNvPr id="2049" name="Rectangle 1"/>
          <p:cNvSpPr>
            <a:spLocks noChangeArrowheads="1"/>
          </p:cNvSpPr>
          <p:nvPr/>
        </p:nvSpPr>
        <p:spPr bwMode="auto">
          <a:xfrm>
            <a:off x="381000" y="1104900"/>
            <a:ext cx="13563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AC7BDC"/>
                </a:solidFill>
                <a:effectLst/>
                <a:ea typeface="Times New Roman" pitchFamily="18" charset="0"/>
                <a:cs typeface="Calibri" pitchFamily="34" charset="0"/>
              </a:rPr>
              <a:t>2.2</a:t>
            </a:r>
            <a:r>
              <a:rPr kumimoji="0" lang="en-GB" sz="2400" b="1" i="0" u="none" strike="noStrike" cap="none" normalizeH="0" baseline="0">
                <a:ln>
                  <a:noFill/>
                </a:ln>
                <a:solidFill>
                  <a:srgbClr val="AC7BDC"/>
                </a:solidFill>
                <a:effectLst/>
                <a:ea typeface="Times New Roman" pitchFamily="18" charset="0"/>
                <a:cs typeface="Calibri" pitchFamily="34" charset="0"/>
              </a:rPr>
              <a:t>. Asumir el rol de experta.</a:t>
            </a:r>
            <a:r>
              <a:rPr kumimoji="0" lang="en-GB" sz="2400" b="0" i="0" u="none" strike="noStrike" cap="none" normalizeH="0" baseline="0">
                <a:ln>
                  <a:noFill/>
                </a:ln>
                <a:solidFill>
                  <a:srgbClr val="AC7BDC"/>
                </a:solidFill>
                <a:effectLst/>
                <a:ea typeface="Times New Roman" pitchFamily="18" charset="0"/>
                <a:cs typeface="Calibri" pitchFamily="34" charset="0"/>
              </a:rPr>
              <a:t> </a:t>
            </a:r>
            <a:endParaRPr kumimoji="0" lang="en-US" sz="2400" b="0" i="0" u="none" strike="noStrike" cap="none" normalizeH="0" baseline="0" dirty="0">
              <a:ln>
                <a:noFill/>
              </a:ln>
              <a:solidFill>
                <a:srgbClr val="AC7BD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ea typeface="Times New Roman" pitchFamily="18" charset="0"/>
                <a:cs typeface="Calibri" pitchFamily="34" charset="0"/>
              </a:rPr>
              <a:t>	</a:t>
            </a:r>
            <a:r>
              <a:rPr kumimoji="0" lang="es-ES" sz="2000" b="0" i="0" u="none" strike="noStrike" cap="none" normalizeH="0" baseline="0">
                <a:ln>
                  <a:noFill/>
                </a:ln>
                <a:solidFill>
                  <a:schemeClr val="tx1"/>
                </a:solidFill>
                <a:effectLst/>
                <a:ea typeface="Times New Roman" pitchFamily="18" charset="0"/>
                <a:cs typeface="Calibri" pitchFamily="34" charset="0"/>
              </a:rPr>
              <a:t> La gente respeta a los que saben más que ellos. Al especializarte, asumes el papel de presunta experta, aunque acabes de poner en marcha tu negocio. Con el tiempo, los clientes potenciales se pondrán en contacto contigo para beneficiarse de los conocimientos que has adquirido a través de la experiencia y la formación.</a:t>
            </a:r>
            <a:r>
              <a:rPr kumimoji="0" lang="en-GB" sz="2000" b="0" i="0" u="none" strike="noStrike" cap="none" normalizeH="0" baseline="0">
                <a:ln>
                  <a:noFill/>
                </a:ln>
                <a:solidFill>
                  <a:schemeClr val="tx1"/>
                </a:solidFill>
                <a:effectLst/>
                <a:ea typeface="Times New Roman" pitchFamily="18" charset="0"/>
                <a:cs typeface="Calibri" pitchFamily="34" charset="0"/>
              </a:rPr>
              <a:t>.</a:t>
            </a:r>
            <a:endParaRPr kumimoji="0" lang="en-US" sz="2000" b="0" i="0" u="none" strike="noStrike" cap="none" normalizeH="0" baseline="0" dirty="0">
              <a:ln>
                <a:noFill/>
              </a:ln>
              <a:solidFill>
                <a:schemeClr val="tx1"/>
              </a:solidFill>
              <a:effectLst/>
              <a:cs typeface="Arial" pitchFamily="34" charset="0"/>
            </a:endParaRPr>
          </a:p>
        </p:txBody>
      </p:sp>
      <p:sp>
        <p:nvSpPr>
          <p:cNvPr id="5" name="Rectangle 4"/>
          <p:cNvSpPr/>
          <p:nvPr/>
        </p:nvSpPr>
        <p:spPr>
          <a:xfrm>
            <a:off x="1600200" y="2781300"/>
            <a:ext cx="6781800" cy="6432530"/>
          </a:xfrm>
          <a:prstGeom prst="rect">
            <a:avLst/>
          </a:prstGeom>
        </p:spPr>
        <p:txBody>
          <a:bodyPr wrap="square">
            <a:spAutoFit/>
          </a:bodyPr>
          <a:lstStyle/>
          <a:p>
            <a:pPr lvl="0" eaLnBrk="0" fontAlgn="base" hangingPunct="0">
              <a:spcBef>
                <a:spcPct val="0"/>
              </a:spcBef>
              <a:spcAft>
                <a:spcPct val="0"/>
              </a:spcAft>
            </a:pPr>
            <a:r>
              <a:rPr lang="en-GB" b="1">
                <a:solidFill>
                  <a:srgbClr val="7030A0"/>
                </a:solidFill>
                <a:ea typeface="Times New Roman" pitchFamily="18" charset="0"/>
                <a:cs typeface="Calibri" pitchFamily="34" charset="0"/>
              </a:rPr>
              <a:t>2.2.1 Técnica Pomodoro</a:t>
            </a:r>
            <a:endParaRPr lang="en-GB" dirty="0">
              <a:solidFill>
                <a:srgbClr val="7030A0"/>
              </a:solidFill>
              <a:ea typeface="Times New Roman" pitchFamily="18" charset="0"/>
              <a:cs typeface="Calibri" pitchFamily="34" charset="0"/>
            </a:endParaRPr>
          </a:p>
          <a:p>
            <a:pPr marL="1427163" lvl="0" algn="just" fontAlgn="base">
              <a:spcBef>
                <a:spcPct val="0"/>
              </a:spcBef>
              <a:spcAft>
                <a:spcPct val="0"/>
              </a:spcAft>
            </a:pPr>
            <a:r>
              <a:rPr lang="es-ES">
                <a:ea typeface="Times New Roman" pitchFamily="18" charset="0"/>
                <a:cs typeface="Calibri" pitchFamily="34" charset="0"/>
              </a:rPr>
              <a:t>La técnica Pomodoro es un </a:t>
            </a:r>
            <a:r>
              <a:rPr lang="es-ES" b="1">
                <a:ea typeface="Times New Roman" pitchFamily="18" charset="0"/>
                <a:cs typeface="Calibri" pitchFamily="34" charset="0"/>
              </a:rPr>
              <a:t>método de gestión del tiempo </a:t>
            </a:r>
            <a:r>
              <a:rPr lang="es-ES">
                <a:ea typeface="Times New Roman" pitchFamily="18" charset="0"/>
                <a:cs typeface="Calibri" pitchFamily="34" charset="0"/>
              </a:rPr>
              <a:t>desarrollado por Francesco Cirillo a finales de la década de 1980. Utiliza un temporizador de cocina para dividir el trabajo en intervalos, normalmente de 25 minutos, separados por breves descansos.</a:t>
            </a:r>
            <a:endParaRPr lang="en-GB">
              <a:ea typeface="Times New Roman" pitchFamily="18" charset="0"/>
              <a:cs typeface="Calibri" pitchFamily="34" charset="0"/>
            </a:endParaRPr>
          </a:p>
          <a:p>
            <a:pPr marL="1427163" lvl="0" algn="just" fontAlgn="base">
              <a:spcBef>
                <a:spcPct val="0"/>
              </a:spcBef>
              <a:spcAft>
                <a:spcPct val="0"/>
              </a:spcAft>
            </a:pPr>
            <a:endParaRPr lang="en-US">
              <a:cs typeface="Arial" pitchFamily="34" charset="0"/>
            </a:endParaRPr>
          </a:p>
          <a:p>
            <a:pPr lvl="0" algn="just" fontAlgn="base">
              <a:spcBef>
                <a:spcPct val="0"/>
              </a:spcBef>
              <a:spcAft>
                <a:spcPct val="0"/>
              </a:spcAft>
            </a:pPr>
            <a:r>
              <a:rPr lang="en-GB" sz="2000" b="1">
                <a:solidFill>
                  <a:srgbClr val="7030A0"/>
                </a:solidFill>
                <a:ea typeface="Times New Roman" pitchFamily="18" charset="0"/>
                <a:cs typeface="Calibri" pitchFamily="34" charset="0"/>
              </a:rPr>
              <a:t>La técnica original consta de 6 pasos:</a:t>
            </a:r>
            <a:endParaRPr lang="en-GB" sz="2000">
              <a:solidFill>
                <a:srgbClr val="7030A0"/>
              </a:solidFill>
              <a:ea typeface="Times New Roman" pitchFamily="18" charset="0"/>
              <a:cs typeface="Calibri" pitchFamily="34" charset="0"/>
            </a:endParaRPr>
          </a:p>
          <a:p>
            <a:pPr marL="342900" lvl="0" indent="-342900" algn="just" eaLnBrk="0" fontAlgn="base" hangingPunct="0">
              <a:spcBef>
                <a:spcPct val="0"/>
              </a:spcBef>
              <a:spcAft>
                <a:spcPct val="0"/>
              </a:spcAft>
              <a:buFont typeface="+mj-lt"/>
              <a:buAutoNum type="arabicPeriod"/>
            </a:pPr>
            <a:r>
              <a:rPr lang="en-GB">
                <a:latin typeface="Calibri" pitchFamily="34" charset="0"/>
                <a:cs typeface="Calibri" pitchFamily="34" charset="0"/>
              </a:rPr>
              <a:t>Decidir la tarea a realizar.</a:t>
            </a:r>
            <a:endParaRPr lang="en-US">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GB">
                <a:latin typeface="Calibri" pitchFamily="34" charset="0"/>
                <a:cs typeface="Calibri" pitchFamily="34" charset="0"/>
              </a:rPr>
              <a:t>Programar el temporizador pomodoro (normalmente durante 25 minutos</a:t>
            </a:r>
            <a:r>
              <a:rPr lang="en-GB" dirty="0">
                <a:latin typeface="Calibri" pitchFamily="34" charset="0"/>
                <a:cs typeface="Calibri" pitchFamily="34" charset="0"/>
              </a:rPr>
              <a:t>).</a:t>
            </a:r>
            <a:endParaRPr lang="en-US"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GB">
                <a:latin typeface="Calibri" pitchFamily="34" charset="0"/>
                <a:cs typeface="Calibri" pitchFamily="34" charset="0"/>
              </a:rPr>
              <a:t>Trabajar en la tarea.</a:t>
            </a:r>
            <a:endParaRPr lang="en-US"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GB">
                <a:latin typeface="Calibri" pitchFamily="34" charset="0"/>
                <a:cs typeface="Calibri" pitchFamily="34" charset="0"/>
              </a:rPr>
              <a:t>Terminar el trabajo cuando suene el temporizador y tomarte un breve descanso (normalmente 5–10 minutos</a:t>
            </a:r>
            <a:r>
              <a:rPr lang="en-GB" dirty="0">
                <a:latin typeface="Calibri" pitchFamily="34" charset="0"/>
                <a:cs typeface="Calibri" pitchFamily="34" charset="0"/>
              </a:rPr>
              <a:t>).</a:t>
            </a:r>
            <a:endParaRPr lang="en-US" dirty="0">
              <a:latin typeface="Arial" pitchFamily="34" charset="0"/>
              <a:cs typeface="Arial" pitchFamily="34" charset="0"/>
            </a:endParaRPr>
          </a:p>
          <a:p>
            <a:pPr marL="342900" indent="-342900" algn="just" eaLnBrk="0" fontAlgn="base" hangingPunct="0">
              <a:spcBef>
                <a:spcPct val="0"/>
              </a:spcBef>
              <a:spcAft>
                <a:spcPct val="0"/>
              </a:spcAft>
              <a:buFont typeface="+mj-lt"/>
              <a:buAutoNum type="arabicPeriod"/>
            </a:pPr>
            <a:r>
              <a:rPr lang="en-GB" sz="1800">
                <a:effectLst/>
                <a:latin typeface="Calibri" panose="020F0502020204030204" pitchFamily="34" charset="0"/>
                <a:ea typeface="Times New Roman" panose="02020603050405020304" pitchFamily="18" charset="0"/>
              </a:rPr>
              <a:t>Si has terminado antes de tres pomodoros, vuelve al paso 2 y repite hasta terminar los tres pomodoros.</a:t>
            </a:r>
            <a:endParaRPr lang="es-ES" sz="1800">
              <a:effectLst/>
              <a:latin typeface="Times New Roman" panose="02020603050405020304" pitchFamily="18" charset="0"/>
              <a:ea typeface="Times New Roman" panose="02020603050405020304" pitchFamily="18" charset="0"/>
            </a:endParaRPr>
          </a:p>
          <a:p>
            <a:pPr marL="342900" lvl="0" indent="-342900" algn="just" eaLnBrk="0" fontAlgn="base" hangingPunct="0">
              <a:spcBef>
                <a:spcPct val="0"/>
              </a:spcBef>
              <a:spcAft>
                <a:spcPct val="0"/>
              </a:spcAft>
              <a:buFont typeface="+mj-lt"/>
              <a:buAutoNum type="arabicPeriod"/>
            </a:pPr>
            <a:r>
              <a:rPr lang="en-GB" sz="1800">
                <a:effectLst/>
                <a:latin typeface="Calibri" panose="020F0502020204030204" pitchFamily="34" charset="0"/>
                <a:ea typeface="Times New Roman" panose="02020603050405020304" pitchFamily="18" charset="0"/>
              </a:rPr>
              <a:t>Una vez terminados los tres pomodoros, realiza el cuarto pomodoro y, a continuación, tómate un descanso largo (normalmente de 20 a 30 minutos). Una vez terminado el descanso largo, vuelve al paso 2. A efectos de la técnica, un pomodoro es un intervalo de tiempo de trabajo. Para más información</a:t>
            </a:r>
            <a:r>
              <a:rPr lang="en-GB">
                <a:latin typeface="Calibri" pitchFamily="34" charset="0"/>
                <a:cs typeface="Calibri" pitchFamily="34" charset="0"/>
              </a:rPr>
              <a:t>, por favor, visita: </a:t>
            </a:r>
            <a:r>
              <a:rPr lang="en-GB" sz="1400" b="1" dirty="0">
                <a:latin typeface="Calibri" pitchFamily="34" charset="0"/>
                <a:cs typeface="Calibri" pitchFamily="34" charset="0"/>
                <a:hlinkClick r:id="rId3"/>
              </a:rPr>
              <a:t>https://en.wikipedia.org/wiki/Pomodoro_Technique</a:t>
            </a:r>
            <a:endParaRPr lang="en-GB" sz="1400" dirty="0">
              <a:latin typeface="Arial" pitchFamily="34" charset="0"/>
              <a:cs typeface="Arial" pitchFamily="34" charset="0"/>
            </a:endParaRPr>
          </a:p>
          <a:p>
            <a:pPr lvl="0" algn="just" eaLnBrk="0" fontAlgn="base" hangingPunct="0">
              <a:spcBef>
                <a:spcPct val="0"/>
              </a:spcBef>
              <a:spcAft>
                <a:spcPct val="0"/>
              </a:spcAft>
            </a:pPr>
            <a:endParaRPr lang="en-US" dirty="0">
              <a:cs typeface="Arial" pitchFamily="34" charset="0"/>
            </a:endParaRPr>
          </a:p>
        </p:txBody>
      </p:sp>
      <p:sp>
        <p:nvSpPr>
          <p:cNvPr id="2052" name="Rectangle 4"/>
          <p:cNvSpPr>
            <a:spLocks noChangeArrowheads="1"/>
          </p:cNvSpPr>
          <p:nvPr/>
        </p:nvSpPr>
        <p:spPr bwMode="auto">
          <a:xfrm>
            <a:off x="13106400" y="3282434"/>
            <a:ext cx="4343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1" i="0" u="none" strike="noStrike" cap="none" normalizeH="0" baseline="0">
                <a:ln>
                  <a:noFill/>
                </a:ln>
                <a:solidFill>
                  <a:srgbClr val="7030A0"/>
                </a:solidFill>
                <a:effectLst/>
                <a:latin typeface="Calibri" pitchFamily="34" charset="0"/>
                <a:ea typeface="Times New Roman" pitchFamily="18" charset="0"/>
                <a:cs typeface="Calibri" pitchFamily="34" charset="0"/>
              </a:rPr>
              <a:t>NUESTRO CONSEJO ES QUE ADAPTES ESTA TÉCNICA A TUS NECESIDADES:</a:t>
            </a:r>
            <a:endParaRPr kumimoji="0" lang="en-GB" sz="2400" b="0" i="0" u="none" strike="noStrike" cap="none" normalizeH="0" baseline="0" dirty="0">
              <a:ln>
                <a:noFill/>
              </a:ln>
              <a:solidFill>
                <a:srgbClr val="7030A0"/>
              </a:solidFill>
              <a:effectLst/>
              <a:latin typeface="Arial" pitchFamily="34" charset="0"/>
              <a:cs typeface="Arial" pitchFamily="34" charset="0"/>
            </a:endParaRPr>
          </a:p>
        </p:txBody>
      </p:sp>
      <p:pic>
        <p:nvPicPr>
          <p:cNvPr id="2053" name="Picture 5" descr="C:\Users\Noi\Desktop\wide\1.png"/>
          <p:cNvPicPr>
            <a:picLocks noChangeAspect="1" noChangeArrowheads="1"/>
          </p:cNvPicPr>
          <p:nvPr/>
        </p:nvPicPr>
        <p:blipFill>
          <a:blip r:embed="rId4"/>
          <a:srcRect/>
          <a:stretch>
            <a:fillRect/>
          </a:stretch>
        </p:blipFill>
        <p:spPr bwMode="auto">
          <a:xfrm>
            <a:off x="1295400" y="3086100"/>
            <a:ext cx="1745095" cy="1616982"/>
          </a:xfrm>
          <a:prstGeom prst="rect">
            <a:avLst/>
          </a:prstGeom>
          <a:noFill/>
        </p:spPr>
      </p:pic>
      <p:pic>
        <p:nvPicPr>
          <p:cNvPr id="2054" name="Picture 6" descr="C:\Users\Noi\Desktop\wide\POMODORO.png"/>
          <p:cNvPicPr>
            <a:picLocks noChangeAspect="1" noChangeArrowheads="1"/>
          </p:cNvPicPr>
          <p:nvPr/>
        </p:nvPicPr>
        <p:blipFill>
          <a:blip r:embed="rId5">
            <a:clrChange>
              <a:clrFrom>
                <a:srgbClr val="F8F8F8"/>
              </a:clrFrom>
              <a:clrTo>
                <a:srgbClr val="F8F8F8">
                  <a:alpha val="0"/>
                </a:srgbClr>
              </a:clrTo>
            </a:clrChange>
          </a:blip>
          <a:srcRect l="23958" t="24446" r="23578" b="17666"/>
          <a:stretch>
            <a:fillRect/>
          </a:stretch>
        </p:blipFill>
        <p:spPr bwMode="auto">
          <a:xfrm>
            <a:off x="8839200" y="2400300"/>
            <a:ext cx="3886200" cy="3216164"/>
          </a:xfrm>
          <a:prstGeom prst="rect">
            <a:avLst/>
          </a:prstGeom>
          <a:noFill/>
        </p:spPr>
      </p:pic>
      <p:pic>
        <p:nvPicPr>
          <p:cNvPr id="11" name="Picture 6" descr="C:\Users\Noi\Desktop\wide\POMODORO.png"/>
          <p:cNvPicPr>
            <a:picLocks noChangeAspect="1" noChangeArrowheads="1"/>
          </p:cNvPicPr>
          <p:nvPr/>
        </p:nvPicPr>
        <p:blipFill>
          <a:blip r:embed="rId6" cstate="print"/>
          <a:srcRect l="23958" t="24446" r="23578" b="17666"/>
          <a:stretch>
            <a:fillRect/>
          </a:stretch>
        </p:blipFill>
        <p:spPr bwMode="auto">
          <a:xfrm>
            <a:off x="8839202" y="6286499"/>
            <a:ext cx="800100" cy="662152"/>
          </a:xfrm>
          <a:prstGeom prst="rect">
            <a:avLst/>
          </a:prstGeom>
          <a:noFill/>
        </p:spPr>
      </p:pic>
      <p:pic>
        <p:nvPicPr>
          <p:cNvPr id="12" name="Picture 6" descr="C:\Users\Noi\Desktop\wide\POMODORO.png"/>
          <p:cNvPicPr>
            <a:picLocks noChangeAspect="1" noChangeArrowheads="1"/>
          </p:cNvPicPr>
          <p:nvPr/>
        </p:nvPicPr>
        <p:blipFill>
          <a:blip r:embed="rId6" cstate="print"/>
          <a:srcRect l="23958" t="24446" r="23578" b="17666"/>
          <a:stretch>
            <a:fillRect/>
          </a:stretch>
        </p:blipFill>
        <p:spPr bwMode="auto">
          <a:xfrm>
            <a:off x="9753602" y="6286499"/>
            <a:ext cx="800100" cy="662152"/>
          </a:xfrm>
          <a:prstGeom prst="rect">
            <a:avLst/>
          </a:prstGeom>
          <a:noFill/>
        </p:spPr>
      </p:pic>
      <p:pic>
        <p:nvPicPr>
          <p:cNvPr id="13" name="Picture 6" descr="C:\Users\Noi\Desktop\wide\POMODORO.png"/>
          <p:cNvPicPr>
            <a:picLocks noChangeAspect="1" noChangeArrowheads="1"/>
          </p:cNvPicPr>
          <p:nvPr/>
        </p:nvPicPr>
        <p:blipFill>
          <a:blip r:embed="rId6" cstate="print"/>
          <a:srcRect l="23958" t="24446" r="23578" b="17666"/>
          <a:stretch>
            <a:fillRect/>
          </a:stretch>
        </p:blipFill>
        <p:spPr bwMode="auto">
          <a:xfrm>
            <a:off x="8839202" y="7124699"/>
            <a:ext cx="800100" cy="662152"/>
          </a:xfrm>
          <a:prstGeom prst="rect">
            <a:avLst/>
          </a:prstGeom>
          <a:noFill/>
        </p:spPr>
      </p:pic>
      <p:pic>
        <p:nvPicPr>
          <p:cNvPr id="14" name="Picture 6" descr="C:\Users\Noi\Desktop\wide\POMODORO.png"/>
          <p:cNvPicPr>
            <a:picLocks noChangeAspect="1" noChangeArrowheads="1"/>
          </p:cNvPicPr>
          <p:nvPr/>
        </p:nvPicPr>
        <p:blipFill>
          <a:blip r:embed="rId6" cstate="print"/>
          <a:srcRect l="23958" t="24446" r="23578" b="17666"/>
          <a:stretch>
            <a:fillRect/>
          </a:stretch>
        </p:blipFill>
        <p:spPr bwMode="auto">
          <a:xfrm>
            <a:off x="9753602" y="7124699"/>
            <a:ext cx="800100" cy="662152"/>
          </a:xfrm>
          <a:prstGeom prst="rect">
            <a:avLst/>
          </a:prstGeom>
          <a:noFill/>
        </p:spPr>
      </p:pic>
      <p:sp>
        <p:nvSpPr>
          <p:cNvPr id="44" name="Rectangle 43"/>
          <p:cNvSpPr/>
          <p:nvPr/>
        </p:nvSpPr>
        <p:spPr>
          <a:xfrm rot="14071522">
            <a:off x="91557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6" name="Rectangle 45"/>
          <p:cNvSpPr/>
          <p:nvPr/>
        </p:nvSpPr>
        <p:spPr>
          <a:xfrm rot="14071522">
            <a:off x="101463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7" name="Rectangle 46"/>
          <p:cNvSpPr/>
          <p:nvPr/>
        </p:nvSpPr>
        <p:spPr>
          <a:xfrm rot="14071522">
            <a:off x="9308192" y="7054530"/>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8" name="Rectangle 47"/>
          <p:cNvSpPr/>
          <p:nvPr/>
        </p:nvSpPr>
        <p:spPr>
          <a:xfrm rot="14071522">
            <a:off x="10298792" y="70545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0" name="Picture 69" descr="cana.png"/>
          <p:cNvPicPr>
            <a:picLocks noChangeAspect="1"/>
          </p:cNvPicPr>
          <p:nvPr/>
        </p:nvPicPr>
        <p:blipFill>
          <a:blip r:embed="rId2" cstate="print"/>
          <a:stretch>
            <a:fillRect/>
          </a:stretch>
        </p:blipFill>
        <p:spPr>
          <a:xfrm>
            <a:off x="13411202" y="6591299"/>
            <a:ext cx="949212" cy="914400"/>
          </a:xfrm>
          <a:prstGeom prst="rect">
            <a:avLst/>
          </a:prstGeom>
        </p:spPr>
      </p:pic>
      <p:pic>
        <p:nvPicPr>
          <p:cNvPr id="71" name="Picture 6" descr="C:\Users\Noi\Desktop\wide\POMODORO.png"/>
          <p:cNvPicPr>
            <a:picLocks noChangeAspect="1" noChangeArrowheads="1"/>
          </p:cNvPicPr>
          <p:nvPr/>
        </p:nvPicPr>
        <p:blipFill>
          <a:blip r:embed="rId6" cstate="print"/>
          <a:srcRect l="23958" t="24446" r="23578" b="17666"/>
          <a:stretch>
            <a:fillRect/>
          </a:stretch>
        </p:blipFill>
        <p:spPr bwMode="auto">
          <a:xfrm>
            <a:off x="11582402" y="6286499"/>
            <a:ext cx="800100" cy="662152"/>
          </a:xfrm>
          <a:prstGeom prst="rect">
            <a:avLst/>
          </a:prstGeom>
          <a:noFill/>
        </p:spPr>
      </p:pic>
      <p:pic>
        <p:nvPicPr>
          <p:cNvPr id="72" name="Picture 6" descr="C:\Users\Noi\Desktop\wide\POMODORO.png"/>
          <p:cNvPicPr>
            <a:picLocks noChangeAspect="1" noChangeArrowheads="1"/>
          </p:cNvPicPr>
          <p:nvPr/>
        </p:nvPicPr>
        <p:blipFill>
          <a:blip r:embed="rId6" cstate="print"/>
          <a:srcRect l="23958" t="24446" r="23578" b="17666"/>
          <a:stretch>
            <a:fillRect/>
          </a:stretch>
        </p:blipFill>
        <p:spPr bwMode="auto">
          <a:xfrm>
            <a:off x="12496802" y="6286499"/>
            <a:ext cx="800100" cy="662152"/>
          </a:xfrm>
          <a:prstGeom prst="rect">
            <a:avLst/>
          </a:prstGeom>
          <a:noFill/>
        </p:spPr>
      </p:pic>
      <p:pic>
        <p:nvPicPr>
          <p:cNvPr id="73" name="Picture 6" descr="C:\Users\Noi\Desktop\wide\POMODORO.png"/>
          <p:cNvPicPr>
            <a:picLocks noChangeAspect="1" noChangeArrowheads="1"/>
          </p:cNvPicPr>
          <p:nvPr/>
        </p:nvPicPr>
        <p:blipFill>
          <a:blip r:embed="rId6" cstate="print"/>
          <a:srcRect l="23958" t="24446" r="23578" b="17666"/>
          <a:stretch>
            <a:fillRect/>
          </a:stretch>
        </p:blipFill>
        <p:spPr bwMode="auto">
          <a:xfrm>
            <a:off x="11582402" y="7124699"/>
            <a:ext cx="800100" cy="662152"/>
          </a:xfrm>
          <a:prstGeom prst="rect">
            <a:avLst/>
          </a:prstGeom>
          <a:noFill/>
        </p:spPr>
      </p:pic>
      <p:pic>
        <p:nvPicPr>
          <p:cNvPr id="74" name="Picture 6" descr="C:\Users\Noi\Desktop\wide\POMODORO.png"/>
          <p:cNvPicPr>
            <a:picLocks noChangeAspect="1" noChangeArrowheads="1"/>
          </p:cNvPicPr>
          <p:nvPr/>
        </p:nvPicPr>
        <p:blipFill>
          <a:blip r:embed="rId6" cstate="print"/>
          <a:srcRect l="23958" t="24446" r="23578" b="17666"/>
          <a:stretch>
            <a:fillRect/>
          </a:stretch>
        </p:blipFill>
        <p:spPr bwMode="auto">
          <a:xfrm>
            <a:off x="12496802" y="7124699"/>
            <a:ext cx="800100" cy="662152"/>
          </a:xfrm>
          <a:prstGeom prst="rect">
            <a:avLst/>
          </a:prstGeom>
          <a:noFill/>
        </p:spPr>
      </p:pic>
      <p:sp>
        <p:nvSpPr>
          <p:cNvPr id="75" name="Rectangle 74"/>
          <p:cNvSpPr/>
          <p:nvPr/>
        </p:nvSpPr>
        <p:spPr>
          <a:xfrm rot="14071522">
            <a:off x="118989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6" name="Rectangle 75"/>
          <p:cNvSpPr/>
          <p:nvPr/>
        </p:nvSpPr>
        <p:spPr>
          <a:xfrm rot="14071522">
            <a:off x="128895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7" name="Picture 76" descr="cana.png"/>
          <p:cNvPicPr>
            <a:picLocks noChangeAspect="1"/>
          </p:cNvPicPr>
          <p:nvPr/>
        </p:nvPicPr>
        <p:blipFill>
          <a:blip r:embed="rId2" cstate="print"/>
          <a:stretch>
            <a:fillRect/>
          </a:stretch>
        </p:blipFill>
        <p:spPr>
          <a:xfrm>
            <a:off x="16154402" y="6591299"/>
            <a:ext cx="949212" cy="914400"/>
          </a:xfrm>
          <a:prstGeom prst="rect">
            <a:avLst/>
          </a:prstGeom>
        </p:spPr>
      </p:pic>
      <p:pic>
        <p:nvPicPr>
          <p:cNvPr id="78" name="Picture 6" descr="C:\Users\Noi\Desktop\wide\POMODORO.png"/>
          <p:cNvPicPr>
            <a:picLocks noChangeAspect="1" noChangeArrowheads="1"/>
          </p:cNvPicPr>
          <p:nvPr/>
        </p:nvPicPr>
        <p:blipFill>
          <a:blip r:embed="rId6" cstate="print"/>
          <a:srcRect l="23958" t="24446" r="23578" b="17666"/>
          <a:stretch>
            <a:fillRect/>
          </a:stretch>
        </p:blipFill>
        <p:spPr bwMode="auto">
          <a:xfrm>
            <a:off x="14325602" y="6286499"/>
            <a:ext cx="800100" cy="662152"/>
          </a:xfrm>
          <a:prstGeom prst="rect">
            <a:avLst/>
          </a:prstGeom>
          <a:noFill/>
        </p:spPr>
      </p:pic>
      <p:pic>
        <p:nvPicPr>
          <p:cNvPr id="79" name="Picture 6" descr="C:\Users\Noi\Desktop\wide\POMODORO.png"/>
          <p:cNvPicPr>
            <a:picLocks noChangeAspect="1" noChangeArrowheads="1"/>
          </p:cNvPicPr>
          <p:nvPr/>
        </p:nvPicPr>
        <p:blipFill>
          <a:blip r:embed="rId6" cstate="print"/>
          <a:srcRect l="23958" t="24446" r="23578" b="17666"/>
          <a:stretch>
            <a:fillRect/>
          </a:stretch>
        </p:blipFill>
        <p:spPr bwMode="auto">
          <a:xfrm>
            <a:off x="15240002" y="6286499"/>
            <a:ext cx="800100" cy="662152"/>
          </a:xfrm>
          <a:prstGeom prst="rect">
            <a:avLst/>
          </a:prstGeom>
          <a:noFill/>
        </p:spPr>
      </p:pic>
      <p:pic>
        <p:nvPicPr>
          <p:cNvPr id="80" name="Picture 6" descr="C:\Users\Noi\Desktop\wide\POMODORO.png"/>
          <p:cNvPicPr>
            <a:picLocks noChangeAspect="1" noChangeArrowheads="1"/>
          </p:cNvPicPr>
          <p:nvPr/>
        </p:nvPicPr>
        <p:blipFill>
          <a:blip r:embed="rId6" cstate="print"/>
          <a:srcRect l="23958" t="24446" r="23578" b="17666"/>
          <a:stretch>
            <a:fillRect/>
          </a:stretch>
        </p:blipFill>
        <p:spPr bwMode="auto">
          <a:xfrm>
            <a:off x="14325602" y="7124699"/>
            <a:ext cx="800100" cy="662152"/>
          </a:xfrm>
          <a:prstGeom prst="rect">
            <a:avLst/>
          </a:prstGeom>
          <a:noFill/>
        </p:spPr>
      </p:pic>
      <p:pic>
        <p:nvPicPr>
          <p:cNvPr id="81" name="Picture 6" descr="C:\Users\Noi\Desktop\wide\POMODORO.png"/>
          <p:cNvPicPr>
            <a:picLocks noChangeAspect="1" noChangeArrowheads="1"/>
          </p:cNvPicPr>
          <p:nvPr/>
        </p:nvPicPr>
        <p:blipFill>
          <a:blip r:embed="rId6" cstate="print"/>
          <a:srcRect l="23958" t="24446" r="23578" b="17666"/>
          <a:stretch>
            <a:fillRect/>
          </a:stretch>
        </p:blipFill>
        <p:spPr bwMode="auto">
          <a:xfrm>
            <a:off x="15240002" y="7124699"/>
            <a:ext cx="800100" cy="662152"/>
          </a:xfrm>
          <a:prstGeom prst="rect">
            <a:avLst/>
          </a:prstGeom>
          <a:noFill/>
        </p:spPr>
      </p:pic>
      <p:sp>
        <p:nvSpPr>
          <p:cNvPr id="82" name="Rectangle 81"/>
          <p:cNvSpPr/>
          <p:nvPr/>
        </p:nvSpPr>
        <p:spPr>
          <a:xfrm rot="14071522">
            <a:off x="146421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3" name="Rectangle 82"/>
          <p:cNvSpPr/>
          <p:nvPr/>
        </p:nvSpPr>
        <p:spPr>
          <a:xfrm rot="14071522">
            <a:off x="156327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1" name="Rectangle 90"/>
          <p:cNvSpPr/>
          <p:nvPr/>
        </p:nvSpPr>
        <p:spPr>
          <a:xfrm rot="14124973">
            <a:off x="13067648" y="7078152"/>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2" name="Rectangle 91"/>
          <p:cNvSpPr/>
          <p:nvPr/>
        </p:nvSpPr>
        <p:spPr>
          <a:xfrm rot="14124973">
            <a:off x="12000849" y="7078150"/>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3" name="Rectangle 92"/>
          <p:cNvSpPr/>
          <p:nvPr/>
        </p:nvSpPr>
        <p:spPr>
          <a:xfrm rot="14124973">
            <a:off x="14744050" y="7078151"/>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4" name="Rectangle 93"/>
          <p:cNvSpPr/>
          <p:nvPr/>
        </p:nvSpPr>
        <p:spPr>
          <a:xfrm rot="14124973">
            <a:off x="15734649" y="7078151"/>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66800" y="2081600"/>
            <a:ext cx="8458200"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a:ln>
                  <a:noFill/>
                </a:ln>
                <a:solidFill>
                  <a:srgbClr val="7030A0"/>
                </a:solidFill>
                <a:effectLst/>
                <a:ea typeface="Times New Roman" pitchFamily="18" charset="0"/>
                <a:cs typeface="Calibri" pitchFamily="34" charset="0"/>
              </a:rPr>
              <a:t>2.2.2 Registro de producción</a:t>
            </a:r>
            <a:endParaRPr kumimoji="0" lang="es-ES" sz="2000" b="0"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a:ln>
                  <a:noFill/>
                </a:ln>
                <a:solidFill>
                  <a:schemeClr val="tx1"/>
                </a:solidFill>
                <a:effectLst/>
                <a:ea typeface="Times New Roman" pitchFamily="18" charset="0"/>
                <a:cs typeface="Calibri" pitchFamily="34" charset="0"/>
              </a:rPr>
              <a:t>	</a:t>
            </a:r>
            <a:r>
              <a:rPr kumimoji="0" lang="es-ES" b="0" i="0" u="none" strike="noStrike" cap="none" normalizeH="0" baseline="0" dirty="0">
                <a:ln>
                  <a:noFill/>
                </a:ln>
                <a:solidFill>
                  <a:schemeClr val="tx1"/>
                </a:solidFill>
                <a:effectLst/>
                <a:ea typeface="Times New Roman" pitchFamily="18" charset="0"/>
                <a:cs typeface="Calibri" pitchFamily="34" charset="0"/>
              </a:rPr>
              <a:t>Puedes escribir en un cuaderno especial todo el proceso tecnológico de producción, en caso de que produzcas bienes.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a:ln>
                <a:noFill/>
              </a:ln>
              <a:solidFill>
                <a:schemeClr val="tx1"/>
              </a:solidFill>
              <a:effectLst/>
              <a:ea typeface="Times New Roman" pitchFamily="18" charset="0"/>
              <a:cs typeface="Calibri" pitchFamily="34" charset="0"/>
            </a:endParaRPr>
          </a:p>
          <a:p>
            <a:pPr lvl="0" algn="just" eaLnBrk="0" fontAlgn="base" hangingPunct="0">
              <a:spcBef>
                <a:spcPct val="0"/>
              </a:spcBef>
              <a:spcAft>
                <a:spcPct val="0"/>
              </a:spcAft>
            </a:pPr>
            <a:r>
              <a:rPr lang="es-ES" b="1" dirty="0">
                <a:ea typeface="Times New Roman" pitchFamily="18" charset="0"/>
                <a:cs typeface="Calibri" pitchFamily="34" charset="0"/>
              </a:rPr>
              <a:t>Este método es el ciclo</a:t>
            </a:r>
            <a:r>
              <a:rPr kumimoji="0" lang="es-ES" b="1" i="0" u="none" strike="noStrike" cap="none" normalizeH="0" baseline="0" dirty="0">
                <a:ln>
                  <a:noFill/>
                </a:ln>
                <a:solidFill>
                  <a:schemeClr val="tx1"/>
                </a:solidFill>
                <a:effectLst/>
                <a:ea typeface="Times New Roman" pitchFamily="18" charset="0"/>
                <a:cs typeface="Calibri" pitchFamily="34" charset="0"/>
              </a:rPr>
              <a:t> PDCA</a:t>
            </a:r>
            <a:endParaRPr lang="es-ES" dirty="0">
              <a:ea typeface="Times New Roman" pitchFamily="18" charset="0"/>
              <a:cs typeface="Calibri" pitchFamily="34" charset="0"/>
            </a:endParaRPr>
          </a:p>
          <a:p>
            <a:pPr lvl="0" algn="just" eaLnBrk="0" fontAlgn="base" hangingPunct="0">
              <a:spcBef>
                <a:spcPct val="0"/>
              </a:spcBef>
              <a:spcAft>
                <a:spcPct val="0"/>
              </a:spcAft>
            </a:pPr>
            <a:r>
              <a:rPr lang="es-ES" dirty="0">
                <a:ea typeface="Times New Roman" pitchFamily="18" charset="0"/>
                <a:cs typeface="Calibri" pitchFamily="34" charset="0"/>
              </a:rPr>
              <a:t>El ciclo Planificar - Hacer - Comprobar - Actuar es un modelo de cuatro fases (o cuatro "pasos") para la estrategia de control de la calidad y la mejora continua de la calidad:</a:t>
            </a:r>
            <a:endParaRPr lang="es-ES" dirty="0">
              <a:cs typeface="Arial" pitchFamily="34" charset="0"/>
            </a:endParaRPr>
          </a:p>
          <a:p>
            <a:pPr marL="342900" lvl="0" indent="-342900" algn="just" eaLnBrk="0" fontAlgn="base" hangingPunct="0">
              <a:spcBef>
                <a:spcPct val="0"/>
              </a:spcBef>
              <a:spcAft>
                <a:spcPct val="0"/>
              </a:spcAft>
              <a:buAutoNum type="arabicPeriod"/>
            </a:pPr>
            <a:r>
              <a:rPr lang="es-ES" b="1" dirty="0">
                <a:ea typeface="Times New Roman" pitchFamily="18" charset="0"/>
                <a:cs typeface="Calibri" pitchFamily="34" charset="0"/>
              </a:rPr>
              <a:t>Fase de planificación: Planificar (P).</a:t>
            </a:r>
            <a:r>
              <a:rPr lang="es-ES" dirty="0">
                <a:ea typeface="Times New Roman" pitchFamily="18" charset="0"/>
                <a:cs typeface="Calibri" pitchFamily="34" charset="0"/>
              </a:rPr>
              <a:t> </a:t>
            </a:r>
            <a:r>
              <a:rPr lang="es-ES" sz="1800" dirty="0">
                <a:effectLst/>
                <a:latin typeface="Calibri" panose="020F0502020204030204" pitchFamily="34" charset="0"/>
                <a:ea typeface="Times New Roman" panose="02020603050405020304" pitchFamily="18" charset="0"/>
              </a:rPr>
              <a:t>En esta fase se toman decisiones sobre los objetivos que deben alcanzarse y sobre los procesos necesarios para lograr los resultados/productos, </a:t>
            </a:r>
          </a:p>
          <a:p>
            <a:pPr marL="342900" lvl="0" indent="-342900" algn="just" eaLnBrk="0" fontAlgn="base" hangingPunct="0">
              <a:spcBef>
                <a:spcPct val="0"/>
              </a:spcBef>
              <a:spcAft>
                <a:spcPct val="0"/>
              </a:spcAft>
              <a:buAutoNum type="arabicPeriod"/>
            </a:pPr>
            <a:r>
              <a:rPr lang="es-ES" b="1" dirty="0">
                <a:latin typeface="Calibri" panose="020F0502020204030204" pitchFamily="34" charset="0"/>
                <a:ea typeface="Times New Roman" panose="02020603050405020304" pitchFamily="18" charset="0"/>
                <a:cs typeface="Calibri" pitchFamily="34" charset="0"/>
              </a:rPr>
              <a:t>Fase de ejecución</a:t>
            </a:r>
            <a:r>
              <a:rPr lang="es-ES" b="1" dirty="0">
                <a:ea typeface="Times New Roman" pitchFamily="18" charset="0"/>
                <a:cs typeface="Calibri" pitchFamily="34" charset="0"/>
              </a:rPr>
              <a:t>: Hacer (D).</a:t>
            </a:r>
            <a:r>
              <a:rPr lang="es-ES" dirty="0">
                <a:ea typeface="Times New Roman" pitchFamily="18" charset="0"/>
                <a:cs typeface="Calibri" pitchFamily="34" charset="0"/>
              </a:rPr>
              <a:t> El plan de producción o de mejora elaborado durante la fase de planificación (P) se pondrá a prueba, preferiblemente a pequeña escala.</a:t>
            </a:r>
          </a:p>
          <a:p>
            <a:pPr marL="342900" lvl="0" indent="-342900" algn="just" eaLnBrk="0" fontAlgn="base" hangingPunct="0">
              <a:spcBef>
                <a:spcPct val="0"/>
              </a:spcBef>
              <a:spcAft>
                <a:spcPct val="0"/>
              </a:spcAft>
              <a:buAutoNum type="arabicPeriod"/>
            </a:pPr>
            <a:r>
              <a:rPr lang="es-ES" b="1" dirty="0">
                <a:ea typeface="Times New Roman" pitchFamily="18" charset="0"/>
                <a:cs typeface="Calibri" pitchFamily="34" charset="0"/>
              </a:rPr>
              <a:t>Comprobación (C) o fase de estudio: verificación.</a:t>
            </a:r>
            <a:r>
              <a:rPr lang="es-ES" dirty="0">
                <a:ea typeface="Times New Roman" pitchFamily="18" charset="0"/>
                <a:cs typeface="Calibri" pitchFamily="34" charset="0"/>
              </a:rPr>
              <a:t> Preguntas que pueden plantearse en esta fase ¿Qué se puede aprender de la comparación del diseño del producto/servicio con lo que se esperaba, con las previsiones realizadas? ¿Qué ha fallado?</a:t>
            </a:r>
          </a:p>
          <a:p>
            <a:pPr marL="342900" lvl="0" indent="-342900" algn="just" eaLnBrk="0" fontAlgn="base" hangingPunct="0">
              <a:spcBef>
                <a:spcPct val="0"/>
              </a:spcBef>
              <a:spcAft>
                <a:spcPct val="0"/>
              </a:spcAft>
              <a:buAutoNum type="arabicPeriod"/>
            </a:pPr>
            <a:r>
              <a:rPr lang="es-ES" b="1" dirty="0">
                <a:ea typeface="Times New Roman" pitchFamily="18" charset="0"/>
                <a:cs typeface="Calibri" pitchFamily="34" charset="0"/>
              </a:rPr>
              <a:t>Fase de acción: Actuar (A).</a:t>
            </a:r>
            <a:r>
              <a:rPr lang="es-ES" dirty="0">
                <a:ea typeface="Times New Roman" pitchFamily="18" charset="0"/>
                <a:cs typeface="Calibri" pitchFamily="34" charset="0"/>
              </a:rPr>
              <a:t> Si los resultados de la fase de verificación no muestran mejoras significativas en el cumplimiento de los requisitos del cliente, se establecerán medidas para una acción correctiva y se iniciará otro ciclo PDCA. A veces puede ser necesario reconsiderar todo el proceso tecnológico de producción, establecer otros procedimientos, estrategias para tener el éxito esperado.</a:t>
            </a:r>
            <a:endParaRPr lang="es-ES" dirty="0">
              <a:cs typeface="Arial" pitchFamily="34" charset="0"/>
            </a:endParaRPr>
          </a:p>
        </p:txBody>
      </p:sp>
      <p:sp>
        <p:nvSpPr>
          <p:cNvPr id="3" name="TextBox 8">
            <a:extLst>
              <a:ext uri="{FF2B5EF4-FFF2-40B4-BE49-F238E27FC236}">
                <a16:creationId xmlns:a16="http://schemas.microsoft.com/office/drawing/2014/main" id="{B457E1F9-B71E-20E0-77A5-08EF52153978}"/>
              </a:ext>
            </a:extLst>
          </p:cNvPr>
          <p:cNvSpPr txBox="1"/>
          <p:nvPr/>
        </p:nvSpPr>
        <p:spPr>
          <a:xfrm>
            <a:off x="304800" y="190500"/>
            <a:ext cx="15240000" cy="707886"/>
          </a:xfrm>
          <a:prstGeom prst="rect">
            <a:avLst/>
          </a:prstGeom>
          <a:noFill/>
        </p:spPr>
        <p:txBody>
          <a:bodyPr wrap="square" lIns="108000" rIns="108000" rtlCol="0">
            <a:spAutoFit/>
          </a:bodyPr>
          <a:lstStyle/>
          <a:p>
            <a:r>
              <a:rPr lang="en-US" altLang="ko-KR" sz="3200" b="1">
                <a:solidFill>
                  <a:srgbClr val="FD4FB4"/>
                </a:solidFill>
                <a:ea typeface="Microsoft Sans Serif" panose="020B0604020202020204" pitchFamily="34" charset="0"/>
                <a:cs typeface="Microsoft Sans Serif" panose="020B0604020202020204" pitchFamily="34" charset="0"/>
              </a:rPr>
              <a:t>Unidad </a:t>
            </a:r>
            <a:r>
              <a:rPr lang="en-US" altLang="ko-KR" sz="3200" b="1" dirty="0">
                <a:solidFill>
                  <a:srgbClr val="FD4FB4"/>
                </a:solidFill>
                <a:ea typeface="Microsoft Sans Serif" panose="020B0604020202020204" pitchFamily="34" charset="0"/>
                <a:cs typeface="Microsoft Sans Serif" panose="020B0604020202020204" pitchFamily="34" charset="0"/>
              </a:rPr>
              <a:t>2</a:t>
            </a:r>
            <a:r>
              <a:rPr lang="en-US" altLang="ko-KR" sz="3200" b="1">
                <a:solidFill>
                  <a:srgbClr val="FD4FB4"/>
                </a:solidFill>
                <a:ea typeface="Microsoft Sans Serif" panose="020B0604020202020204" pitchFamily="34" charset="0"/>
                <a:cs typeface="Microsoft Sans Serif" panose="020B0604020202020204" pitchFamily="34" charset="0"/>
              </a:rPr>
              <a:t>: </a:t>
            </a:r>
            <a:r>
              <a:rPr lang="es-ES" altLang="ko-KR" sz="3200" b="1">
                <a:solidFill>
                  <a:srgbClr val="FD4FB4"/>
                </a:solidFill>
                <a:ea typeface="Microsoft Sans Serif" panose="020B0604020202020204" pitchFamily="34" charset="0"/>
                <a:cs typeface="Microsoft Sans Serif" panose="020B0604020202020204" pitchFamily="34" charset="0"/>
              </a:rPr>
              <a:t>Consejos para tener éxito con un negocio desde casa: "Haz lo que te gusta</a:t>
            </a:r>
            <a:r>
              <a:rPr lang="es-ES" altLang="ko-KR" sz="4000" b="1">
                <a:solidFill>
                  <a:srgbClr val="FD4FB4"/>
                </a:solidFill>
                <a:ea typeface="Microsoft Sans Serif" panose="020B0604020202020204" pitchFamily="34" charset="0"/>
                <a:cs typeface="Microsoft Sans Serif" panose="020B0604020202020204" pitchFamily="34" charset="0"/>
              </a:rPr>
              <a:t>"</a:t>
            </a:r>
            <a:endParaRPr lang="ko-KR" altLang="en-US" sz="3200" b="1" dirty="0">
              <a:solidFill>
                <a:srgbClr val="FD4FB4"/>
              </a:solidFill>
              <a:cs typeface="Microsoft Sans Serif" panose="020B0604020202020204" pitchFamily="34" charset="0"/>
            </a:endParaRPr>
          </a:p>
        </p:txBody>
      </p:sp>
      <p:sp>
        <p:nvSpPr>
          <p:cNvPr id="4" name="TextBox 7">
            <a:extLst>
              <a:ext uri="{FF2B5EF4-FFF2-40B4-BE49-F238E27FC236}">
                <a16:creationId xmlns:a16="http://schemas.microsoft.com/office/drawing/2014/main" id="{908DF9CA-52FE-B5E9-55D1-0AA3A4015ACA}"/>
              </a:ext>
            </a:extLst>
          </p:cNvPr>
          <p:cNvSpPr txBox="1"/>
          <p:nvPr/>
        </p:nvSpPr>
        <p:spPr>
          <a:xfrm>
            <a:off x="1066800" y="1104900"/>
            <a:ext cx="9677399" cy="461666"/>
          </a:xfrm>
          <a:prstGeom prst="rect">
            <a:avLst/>
          </a:prstGeom>
          <a:noFill/>
        </p:spPr>
        <p:txBody>
          <a:bodyPr wrap="square" rtlCol="0">
            <a:spAutoFit/>
          </a:bodyPr>
          <a:lstStyle/>
          <a:p>
            <a:r>
              <a:rPr lang="en-US" altLang="ko-KR" sz="2400" b="1" dirty="0" err="1">
                <a:solidFill>
                  <a:srgbClr val="FD4FB4"/>
                </a:solidFill>
                <a:ea typeface="Microsoft Sans Serif" panose="020B0604020202020204" pitchFamily="34" charset="0"/>
                <a:cs typeface="Microsoft Sans Serif" panose="020B0604020202020204" pitchFamily="34" charset="0"/>
              </a:rPr>
              <a:t>Sección</a:t>
            </a:r>
            <a:r>
              <a:rPr lang="en-US" altLang="ko-KR" sz="2400" b="1" dirty="0">
                <a:solidFill>
                  <a:srgbClr val="FD4FB4"/>
                </a:solidFill>
                <a:ea typeface="Microsoft Sans Serif" panose="020B0604020202020204" pitchFamily="34" charset="0"/>
                <a:cs typeface="Microsoft Sans Serif" panose="020B0604020202020204" pitchFamily="34" charset="0"/>
              </a:rPr>
              <a:t> 2: </a:t>
            </a:r>
            <a:r>
              <a:rPr lang="en-US" altLang="ko-KR" sz="2400" b="1" dirty="0" err="1">
                <a:solidFill>
                  <a:srgbClr val="FD4FB4"/>
                </a:solidFill>
                <a:ea typeface="Microsoft Sans Serif" panose="020B0604020202020204" pitchFamily="34" charset="0"/>
                <a:cs typeface="Microsoft Sans Serif" panose="020B0604020202020204" pitchFamily="34" charset="0"/>
              </a:rPr>
              <a:t>Convertirse</a:t>
            </a:r>
            <a:r>
              <a:rPr lang="en-US" altLang="ko-KR" sz="2400" b="1" dirty="0">
                <a:solidFill>
                  <a:srgbClr val="FD4FB4"/>
                </a:solidFill>
                <a:ea typeface="Microsoft Sans Serif" panose="020B0604020202020204" pitchFamily="34" charset="0"/>
                <a:cs typeface="Microsoft Sans Serif" panose="020B0604020202020204" pitchFamily="34" charset="0"/>
              </a:rPr>
              <a:t> en </a:t>
            </a:r>
            <a:r>
              <a:rPr lang="en-US" altLang="ko-KR" sz="2400" b="1" dirty="0" err="1">
                <a:solidFill>
                  <a:srgbClr val="FD4FB4"/>
                </a:solidFill>
                <a:ea typeface="Microsoft Sans Serif" panose="020B0604020202020204" pitchFamily="34" charset="0"/>
                <a:cs typeface="Microsoft Sans Serif" panose="020B0604020202020204" pitchFamily="34" charset="0"/>
              </a:rPr>
              <a:t>experta</a:t>
            </a:r>
            <a:endParaRPr lang="en-US" altLang="ko-KR" sz="2400" b="1" dirty="0">
              <a:solidFill>
                <a:srgbClr val="FD4FB4"/>
              </a:solidFill>
              <a:ea typeface="Microsoft Sans Serif" panose="020B0604020202020204" pitchFamily="34" charset="0"/>
              <a:cs typeface="Microsoft Sans Serif" panose="020B0604020202020204" pitchFamily="34" charset="0"/>
            </a:endParaRPr>
          </a:p>
        </p:txBody>
      </p:sp>
      <p:sp>
        <p:nvSpPr>
          <p:cNvPr id="5" name="Rectangle 1"/>
          <p:cNvSpPr>
            <a:spLocks noChangeArrowheads="1"/>
          </p:cNvSpPr>
          <p:nvPr/>
        </p:nvSpPr>
        <p:spPr bwMode="auto">
          <a:xfrm>
            <a:off x="1066800" y="1562100"/>
            <a:ext cx="13563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rgbClr val="AC7BDC"/>
                </a:solidFill>
                <a:effectLst/>
                <a:ea typeface="Times New Roman" pitchFamily="18" charset="0"/>
                <a:cs typeface="Calibri" pitchFamily="34" charset="0"/>
              </a:rPr>
              <a:t>2.2. </a:t>
            </a:r>
            <a:r>
              <a:rPr kumimoji="0" lang="en-GB" sz="2400" b="1" i="0" u="none" strike="noStrike" cap="none" normalizeH="0" baseline="0" dirty="0" err="1">
                <a:ln>
                  <a:noFill/>
                </a:ln>
                <a:solidFill>
                  <a:srgbClr val="AC7BDC"/>
                </a:solidFill>
                <a:effectLst/>
                <a:ea typeface="Times New Roman" pitchFamily="18" charset="0"/>
                <a:cs typeface="Calibri" pitchFamily="34" charset="0"/>
              </a:rPr>
              <a:t>Asumir</a:t>
            </a:r>
            <a:r>
              <a:rPr kumimoji="0" lang="en-GB" sz="2400" b="1" i="0" u="none" strike="noStrike" cap="none" normalizeH="0" baseline="0" dirty="0">
                <a:ln>
                  <a:noFill/>
                </a:ln>
                <a:solidFill>
                  <a:srgbClr val="AC7BDC"/>
                </a:solidFill>
                <a:effectLst/>
                <a:ea typeface="Times New Roman" pitchFamily="18" charset="0"/>
                <a:cs typeface="Calibri" pitchFamily="34" charset="0"/>
              </a:rPr>
              <a:t> </a:t>
            </a:r>
            <a:r>
              <a:rPr kumimoji="0" lang="en-GB" sz="2400" b="1" i="0" u="none" strike="noStrike" cap="none" normalizeH="0" baseline="0" dirty="0" err="1">
                <a:ln>
                  <a:noFill/>
                </a:ln>
                <a:solidFill>
                  <a:srgbClr val="AC7BDC"/>
                </a:solidFill>
                <a:effectLst/>
                <a:ea typeface="Times New Roman" pitchFamily="18" charset="0"/>
                <a:cs typeface="Calibri" pitchFamily="34" charset="0"/>
              </a:rPr>
              <a:t>el</a:t>
            </a:r>
            <a:r>
              <a:rPr kumimoji="0" lang="en-GB" sz="2400" b="1" i="0" u="none" strike="noStrike" cap="none" normalizeH="0" baseline="0" dirty="0">
                <a:ln>
                  <a:noFill/>
                </a:ln>
                <a:solidFill>
                  <a:srgbClr val="AC7BDC"/>
                </a:solidFill>
                <a:effectLst/>
                <a:ea typeface="Times New Roman" pitchFamily="18" charset="0"/>
                <a:cs typeface="Calibri" pitchFamily="34" charset="0"/>
              </a:rPr>
              <a:t> </a:t>
            </a:r>
            <a:r>
              <a:rPr kumimoji="0" lang="en-GB" sz="2400" b="1" i="0" u="none" strike="noStrike" cap="none" normalizeH="0" baseline="0" dirty="0" err="1">
                <a:ln>
                  <a:noFill/>
                </a:ln>
                <a:solidFill>
                  <a:srgbClr val="AC7BDC"/>
                </a:solidFill>
                <a:effectLst/>
                <a:ea typeface="Times New Roman" pitchFamily="18" charset="0"/>
                <a:cs typeface="Calibri" pitchFamily="34" charset="0"/>
              </a:rPr>
              <a:t>rol</a:t>
            </a:r>
            <a:r>
              <a:rPr kumimoji="0" lang="en-GB" sz="2400" b="1" i="0" u="none" strike="noStrike" cap="none" normalizeH="0" baseline="0" dirty="0">
                <a:ln>
                  <a:noFill/>
                </a:ln>
                <a:solidFill>
                  <a:srgbClr val="AC7BDC"/>
                </a:solidFill>
                <a:effectLst/>
                <a:ea typeface="Times New Roman" pitchFamily="18" charset="0"/>
                <a:cs typeface="Calibri" pitchFamily="34" charset="0"/>
              </a:rPr>
              <a:t> de </a:t>
            </a:r>
            <a:r>
              <a:rPr kumimoji="0" lang="en-GB" sz="2400" b="1" i="0" u="none" strike="noStrike" cap="none" normalizeH="0" baseline="0" dirty="0" err="1">
                <a:ln>
                  <a:noFill/>
                </a:ln>
                <a:solidFill>
                  <a:srgbClr val="AC7BDC"/>
                </a:solidFill>
                <a:effectLst/>
                <a:ea typeface="Times New Roman" pitchFamily="18" charset="0"/>
                <a:cs typeface="Calibri" pitchFamily="34" charset="0"/>
              </a:rPr>
              <a:t>una</a:t>
            </a:r>
            <a:r>
              <a:rPr kumimoji="0" lang="en-GB" sz="2400" b="1" i="0" u="none" strike="noStrike" cap="none" normalizeH="0" baseline="0" dirty="0">
                <a:ln>
                  <a:noFill/>
                </a:ln>
                <a:solidFill>
                  <a:srgbClr val="AC7BDC"/>
                </a:solidFill>
                <a:effectLst/>
                <a:ea typeface="Times New Roman" pitchFamily="18" charset="0"/>
                <a:cs typeface="Calibri" pitchFamily="34" charset="0"/>
              </a:rPr>
              <a:t> </a:t>
            </a:r>
            <a:r>
              <a:rPr kumimoji="0" lang="en-GB" sz="2400" b="1" i="0" u="none" strike="noStrike" cap="none" normalizeH="0" baseline="0" dirty="0" err="1">
                <a:ln>
                  <a:noFill/>
                </a:ln>
                <a:solidFill>
                  <a:srgbClr val="AC7BDC"/>
                </a:solidFill>
                <a:effectLst/>
                <a:ea typeface="Times New Roman" pitchFamily="18" charset="0"/>
                <a:cs typeface="Calibri" pitchFamily="34" charset="0"/>
              </a:rPr>
              <a:t>experta</a:t>
            </a:r>
            <a:r>
              <a:rPr kumimoji="0" lang="en-GB" sz="2400" b="1" i="0" u="none" strike="noStrike" cap="none" normalizeH="0" baseline="0" dirty="0">
                <a:ln>
                  <a:noFill/>
                </a:ln>
                <a:solidFill>
                  <a:srgbClr val="AC7BDC"/>
                </a:solidFill>
                <a:effectLst/>
                <a:ea typeface="Times New Roman" pitchFamily="18" charset="0"/>
                <a:cs typeface="Calibri" pitchFamily="34" charset="0"/>
              </a:rPr>
              <a:t>.</a:t>
            </a:r>
            <a:r>
              <a:rPr kumimoji="0" lang="en-GB" sz="2000" b="0" i="0" u="none" strike="noStrike" cap="none" normalizeH="0" baseline="0" dirty="0">
                <a:ln>
                  <a:noFill/>
                </a:ln>
                <a:solidFill>
                  <a:schemeClr val="tx1"/>
                </a:solidFill>
                <a:effectLst/>
                <a:ea typeface="Times New Roman" pitchFamily="18" charset="0"/>
                <a:cs typeface="Calibri" pitchFamily="34" charset="0"/>
              </a:rPr>
              <a:t>	</a:t>
            </a:r>
            <a:endParaRPr kumimoji="0" lang="en-US" sz="2000" b="0" i="0" u="none" strike="noStrike" cap="none" normalizeH="0" baseline="0" dirty="0">
              <a:ln>
                <a:noFill/>
              </a:ln>
              <a:solidFill>
                <a:schemeClr val="tx1"/>
              </a:solidFill>
              <a:effectLst/>
              <a:cs typeface="Arial" pitchFamily="34" charset="0"/>
            </a:endParaRPr>
          </a:p>
        </p:txBody>
      </p:sp>
      <p:sp>
        <p:nvSpPr>
          <p:cNvPr id="6" name="Rectangle 5"/>
          <p:cNvSpPr/>
          <p:nvPr/>
        </p:nvSpPr>
        <p:spPr>
          <a:xfrm>
            <a:off x="1905000" y="8115300"/>
            <a:ext cx="6858000" cy="461665"/>
          </a:xfrm>
          <a:prstGeom prst="rect">
            <a:avLst/>
          </a:prstGeom>
        </p:spPr>
        <p:txBody>
          <a:bodyPr wrap="square">
            <a:spAutoFit/>
          </a:bodyPr>
          <a:lstStyle/>
          <a:p>
            <a:pPr lvl="0" algn="ctr" eaLnBrk="0" fontAlgn="base" hangingPunct="0">
              <a:spcBef>
                <a:spcPct val="0"/>
              </a:spcBef>
              <a:spcAft>
                <a:spcPct val="0"/>
              </a:spcAft>
            </a:pPr>
            <a:r>
              <a:rPr lang="es-ES" sz="2400" b="1">
                <a:solidFill>
                  <a:srgbClr val="AC7BDC"/>
                </a:solidFill>
                <a:ea typeface="Times New Roman" pitchFamily="18" charset="0"/>
                <a:cs typeface="Calibri" pitchFamily="34" charset="0"/>
              </a:rPr>
              <a:t>La gente respeta a los que saben más que ellos.</a:t>
            </a:r>
            <a:endParaRPr lang="en-US" sz="2400" b="1" dirty="0">
              <a:solidFill>
                <a:srgbClr val="AC7BDC"/>
              </a:solidFill>
              <a:cs typeface="Arial" pitchFamily="34" charset="0"/>
            </a:endParaRPr>
          </a:p>
        </p:txBody>
      </p:sp>
      <p:sp>
        <p:nvSpPr>
          <p:cNvPr id="1026" name="Rectangle 2"/>
          <p:cNvSpPr>
            <a:spLocks noChangeArrowheads="1"/>
          </p:cNvSpPr>
          <p:nvPr/>
        </p:nvSpPr>
        <p:spPr bwMode="auto">
          <a:xfrm>
            <a:off x="10363200" y="6667500"/>
            <a:ext cx="6096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GB" sz="2000" b="1" dirty="0">
                <a:ea typeface="Times New Roman" pitchFamily="18" charset="0"/>
                <a:cs typeface="Calibri" pitchFamily="34" charset="0"/>
              </a:rPr>
              <a:t>Se </a:t>
            </a:r>
            <a:r>
              <a:rPr lang="en-GB" sz="2000" b="1" dirty="0" err="1">
                <a:ea typeface="Times New Roman" pitchFamily="18" charset="0"/>
                <a:cs typeface="Calibri" pitchFamily="34" charset="0"/>
              </a:rPr>
              <a:t>utiliza</a:t>
            </a:r>
            <a:r>
              <a:rPr lang="en-GB" sz="2000" b="1" dirty="0">
                <a:ea typeface="Times New Roman" pitchFamily="18" charset="0"/>
                <a:cs typeface="Calibri" pitchFamily="34" charset="0"/>
              </a:rPr>
              <a:t> en las </a:t>
            </a:r>
            <a:r>
              <a:rPr lang="en-GB" sz="2000" b="1" dirty="0" err="1">
                <a:ea typeface="Times New Roman" pitchFamily="18" charset="0"/>
                <a:cs typeface="Calibri" pitchFamily="34" charset="0"/>
              </a:rPr>
              <a:t>siguientes</a:t>
            </a:r>
            <a:r>
              <a:rPr lang="en-GB" sz="2000" b="1" dirty="0">
                <a:ea typeface="Times New Roman" pitchFamily="18" charset="0"/>
                <a:cs typeface="Calibri" pitchFamily="34" charset="0"/>
              </a:rPr>
              <a:t> </a:t>
            </a:r>
            <a:r>
              <a:rPr lang="en-GB" sz="2000" b="1" dirty="0" err="1">
                <a:ea typeface="Times New Roman" pitchFamily="18" charset="0"/>
                <a:cs typeface="Calibri" pitchFamily="34" charset="0"/>
              </a:rPr>
              <a:t>situaciones</a:t>
            </a:r>
            <a:r>
              <a:rPr kumimoji="0" lang="en-GB" sz="2000" b="1" i="0" u="none" strike="noStrike" cap="none" normalizeH="0" baseline="0" dirty="0">
                <a:ln>
                  <a:noFill/>
                </a:ln>
                <a:solidFill>
                  <a:schemeClr val="tx1"/>
                </a:solidFill>
                <a:effectLst/>
                <a:ea typeface="Times New Roman" pitchFamily="18" charset="0"/>
                <a:cs typeface="Calibri" pitchFamily="34" charset="0"/>
              </a:rPr>
              <a:t>:</a:t>
            </a:r>
            <a:endParaRPr kumimoji="0" lang="en-US" sz="2000" b="1" i="0" u="none" strike="noStrike" cap="none" normalizeH="0" baseline="0" dirty="0">
              <a:ln>
                <a:noFill/>
              </a:ln>
              <a:solidFill>
                <a:schemeClr val="tx1"/>
              </a:solidFill>
              <a:effectLst/>
              <a:cs typeface="Arial" pitchFamily="34" charset="0"/>
            </a:endParaRPr>
          </a:p>
          <a:p>
            <a:pPr marL="693738" marR="0" lvl="0" indent="-40640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es-ES"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cuando se desarrolla un modelo nuevo y mejorado de un proceso, producto o servicio</a:t>
            </a: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693738" marR="0" lvl="0" indent="-40640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es-ES"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cuando se define un proceso de trabajo repetitivo</a:t>
            </a: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693738" marR="0" lvl="0" indent="-406400" algn="just"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es-ES"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cuando se implanta cualquier tipo de cambio</a:t>
            </a:r>
            <a:r>
              <a:rPr kumimoji="0" lang="en-GB" sz="20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Diagram 9"/>
          <p:cNvGraphicFramePr/>
          <p:nvPr>
            <p:extLst>
              <p:ext uri="{D42A27DB-BD31-4B8C-83A1-F6EECF244321}">
                <p14:modId xmlns:p14="http://schemas.microsoft.com/office/powerpoint/2010/main" val="3864909918"/>
              </p:ext>
            </p:extLst>
          </p:nvPr>
        </p:nvGraphicFramePr>
        <p:xfrm>
          <a:off x="9525000" y="2171700"/>
          <a:ext cx="6858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5">
            <a:extLst>
              <a:ext uri="{FF2B5EF4-FFF2-40B4-BE49-F238E27FC236}">
                <a16:creationId xmlns:a16="http://schemas.microsoft.com/office/drawing/2014/main" id="{E42D7F93-F08B-64FD-14F1-8F551D663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848100"/>
            <a:ext cx="8940801" cy="5029200"/>
          </a:xfrm>
          <a:prstGeom prst="rect">
            <a:avLst/>
          </a:prstGeom>
        </p:spPr>
      </p:pic>
      <p:sp>
        <p:nvSpPr>
          <p:cNvPr id="35841" name="Rectangle 1"/>
          <p:cNvSpPr>
            <a:spLocks noChangeArrowheads="1"/>
          </p:cNvSpPr>
          <p:nvPr/>
        </p:nvSpPr>
        <p:spPr bwMode="auto">
          <a:xfrm>
            <a:off x="9448800" y="3467101"/>
            <a:ext cx="54864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dirty="0">
                <a:ln>
                  <a:noFill/>
                </a:ln>
                <a:solidFill>
                  <a:srgbClr val="AC7BDC"/>
                </a:solidFill>
                <a:effectLst/>
                <a:ea typeface="Times New Roman" pitchFamily="18" charset="0"/>
                <a:cs typeface="Calibri" pitchFamily="34" charset="0"/>
              </a:rPr>
              <a:t>2.3 Pregúntate si quieres o no hacer crecer tu negocio :</a:t>
            </a:r>
            <a:endParaRPr kumimoji="0" lang="es-ES" sz="2400" b="0" i="0" u="none" strike="noStrike" cap="none" normalizeH="0" baseline="0" dirty="0">
              <a:ln>
                <a:noFill/>
              </a:ln>
              <a:solidFill>
                <a:srgbClr val="AC7BDC"/>
              </a:solidFill>
              <a:effectLst/>
              <a:cs typeface="Arial" pitchFamily="34" charset="0"/>
            </a:endParaRPr>
          </a:p>
          <a:p>
            <a:pPr marL="401638" marR="0" lvl="0" indent="-401638" algn="just" defTabSz="914400" rtl="0" eaLnBrk="0" fontAlgn="base" latinLnBrk="0" hangingPunct="0">
              <a:lnSpc>
                <a:spcPct val="100000"/>
              </a:lnSpc>
              <a:spcBef>
                <a:spcPct val="0"/>
              </a:spcBef>
              <a:spcAft>
                <a:spcPct val="0"/>
              </a:spcAft>
              <a:buClrTx/>
              <a:buSzTx/>
              <a:buFont typeface="Wingdings" pitchFamily="2" charset="2"/>
              <a:buChar char="ü"/>
              <a:tabLst/>
            </a:pPr>
            <a:r>
              <a:rPr lang="es-ES" sz="2000" b="1" dirty="0">
                <a:cs typeface="Calibri" pitchFamily="34" charset="0"/>
              </a:rPr>
              <a:t>Pregunta a tu corazón</a:t>
            </a:r>
            <a:r>
              <a:rPr kumimoji="0" lang="es-ES" sz="2000" b="0" i="0" u="none" strike="noStrike" cap="none" normalizeH="0" baseline="0" dirty="0">
                <a:ln>
                  <a:noFill/>
                </a:ln>
                <a:solidFill>
                  <a:schemeClr val="tx1"/>
                </a:solidFill>
                <a:effectLst/>
                <a:cs typeface="Calibri" pitchFamily="34" charset="0"/>
              </a:rPr>
              <a:t>. </a:t>
            </a:r>
            <a:endParaRPr kumimoji="0" lang="es-ES" sz="2000" b="0" i="0" u="none" strike="noStrike" cap="none" normalizeH="0" baseline="0" dirty="0">
              <a:ln>
                <a:noFill/>
              </a:ln>
              <a:solidFill>
                <a:schemeClr val="tx1"/>
              </a:solidFill>
              <a:effectLst/>
              <a:cs typeface="Arial" pitchFamily="34" charset="0"/>
            </a:endParaRPr>
          </a:p>
          <a:p>
            <a:pPr marL="401638" marR="0" lvl="0" indent="-401638"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chemeClr val="tx1"/>
                </a:solidFill>
                <a:effectLst/>
                <a:cs typeface="Calibri" pitchFamily="34" charset="0"/>
              </a:rPr>
              <a:t>Analiza tu estilo de vida</a:t>
            </a:r>
            <a:r>
              <a:rPr kumimoji="0" lang="es-ES" sz="2000" b="0" i="0" u="none" strike="noStrike" cap="none" normalizeH="0" baseline="0" dirty="0">
                <a:ln>
                  <a:noFill/>
                </a:ln>
                <a:solidFill>
                  <a:schemeClr val="tx1"/>
                </a:solidFill>
                <a:effectLst/>
                <a:cs typeface="Calibri" pitchFamily="34" charset="0"/>
              </a:rPr>
              <a:t>. ¿Tu estilo de vida favorito apoyará o entrará en conflicto con el crecimiento de tu negocio?</a:t>
            </a:r>
            <a:endParaRPr kumimoji="0" lang="es-ES" sz="2000" b="0" i="0" u="none" strike="noStrike" cap="none" normalizeH="0" baseline="0" dirty="0">
              <a:ln>
                <a:noFill/>
              </a:ln>
              <a:solidFill>
                <a:schemeClr val="tx1"/>
              </a:solidFill>
              <a:effectLst/>
              <a:cs typeface="Arial" pitchFamily="34" charset="0"/>
            </a:endParaRPr>
          </a:p>
          <a:p>
            <a:pPr marL="401638" marR="0" lvl="0" indent="-401638"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chemeClr val="tx1"/>
                </a:solidFill>
                <a:effectLst/>
                <a:cs typeface="Calibri" pitchFamily="34" charset="0"/>
              </a:rPr>
              <a:t>¡Resuelve algunos problemas “matemáticos” para llegar más lejos! Comprueba los números</a:t>
            </a:r>
            <a:r>
              <a:rPr kumimoji="0" lang="es-ES" sz="2000" b="0" i="0" u="none" strike="noStrike" cap="none" normalizeH="0" baseline="0" dirty="0">
                <a:ln>
                  <a:noFill/>
                </a:ln>
                <a:solidFill>
                  <a:schemeClr val="tx1"/>
                </a:solidFill>
                <a:effectLst/>
                <a:cs typeface="Calibri" pitchFamily="34" charset="0"/>
              </a:rPr>
              <a:t>. Encarrila tus finanzas o aparca tus planes de crecimiento hasta que los números tengan sentido.</a:t>
            </a:r>
            <a:endParaRPr kumimoji="0" lang="es-ES" sz="2000" b="0" i="0" u="none" strike="noStrike" cap="none" normalizeH="0" baseline="0" dirty="0">
              <a:ln>
                <a:noFill/>
              </a:ln>
              <a:solidFill>
                <a:schemeClr val="tx1"/>
              </a:solidFill>
              <a:effectLst/>
              <a:cs typeface="Arial" pitchFamily="34" charset="0"/>
            </a:endParaRPr>
          </a:p>
          <a:p>
            <a:pPr marL="401638" marR="0" lvl="0" indent="-401638" algn="just" defTabSz="914400" rtl="0" eaLnBrk="0" fontAlgn="base" latinLnBrk="0" hangingPunct="0">
              <a:lnSpc>
                <a:spcPct val="100000"/>
              </a:lnSpc>
              <a:spcBef>
                <a:spcPct val="0"/>
              </a:spcBef>
              <a:spcAft>
                <a:spcPct val="0"/>
              </a:spcAft>
              <a:buClrTx/>
              <a:buSzTx/>
              <a:buFont typeface="Wingdings" pitchFamily="2" charset="2"/>
              <a:buChar char="ü"/>
              <a:tabLst/>
            </a:pPr>
            <a:r>
              <a:rPr lang="es-ES" sz="2000" b="1" dirty="0">
                <a:effectLst/>
                <a:latin typeface="Calibri" panose="020F0502020204030204" pitchFamily="34" charset="0"/>
                <a:ea typeface="Times New Roman" panose="02020603050405020304" pitchFamily="18" charset="0"/>
              </a:rPr>
              <a:t>Pon a prueba tu producto / tu trabajo en el mercado de las redes sociales. </a:t>
            </a:r>
            <a:r>
              <a:rPr lang="es-ES" sz="2000" dirty="0">
                <a:effectLst/>
                <a:latin typeface="Calibri" panose="020F0502020204030204" pitchFamily="34" charset="0"/>
                <a:ea typeface="Times New Roman" panose="02020603050405020304" pitchFamily="18" charset="0"/>
              </a:rPr>
              <a:t>Antes de invertir mucho tiempo, dinero y esfuerzo en hacer crecer tu negocio, asegúrate de que hay suficientes clientes potenciales interesados en comprar tus productos y servicios</a:t>
            </a:r>
            <a:r>
              <a:rPr kumimoji="0" lang="es-ES" sz="2000" b="0" i="0" u="none" strike="noStrike" cap="none" normalizeH="0" baseline="0" dirty="0">
                <a:ln>
                  <a:noFill/>
                </a:ln>
                <a:solidFill>
                  <a:schemeClr val="tx1"/>
                </a:solidFill>
                <a:effectLst/>
                <a:cs typeface="Calibri" pitchFamily="34" charset="0"/>
              </a:rPr>
              <a:t>. </a:t>
            </a:r>
            <a:endParaRPr kumimoji="0" lang="es-ES" sz="2000" b="0" i="0" u="none" strike="noStrike" cap="none" normalizeH="0" baseline="0" dirty="0">
              <a:ln>
                <a:noFill/>
              </a:ln>
              <a:solidFill>
                <a:schemeClr val="tx1"/>
              </a:solidFill>
              <a:effectLst/>
              <a:cs typeface="Arial" pitchFamily="34" charset="0"/>
            </a:endParaRPr>
          </a:p>
        </p:txBody>
      </p:sp>
      <p:sp>
        <p:nvSpPr>
          <p:cNvPr id="7" name="TextBox 8">
            <a:extLst>
              <a:ext uri="{FF2B5EF4-FFF2-40B4-BE49-F238E27FC236}">
                <a16:creationId xmlns:a16="http://schemas.microsoft.com/office/drawing/2014/main" id="{B457E1F9-B71E-20E0-77A5-08EF52153978}"/>
              </a:ext>
            </a:extLst>
          </p:cNvPr>
          <p:cNvSpPr txBox="1"/>
          <p:nvPr/>
        </p:nvSpPr>
        <p:spPr>
          <a:xfrm>
            <a:off x="304800" y="190500"/>
            <a:ext cx="15240000" cy="1446550"/>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Unidad 2: </a:t>
            </a:r>
            <a:r>
              <a:rPr lang="es-ES" altLang="ko-KR" sz="4000" b="1" dirty="0">
                <a:solidFill>
                  <a:srgbClr val="FD4FB4"/>
                </a:solidFill>
                <a:ea typeface="Microsoft Sans Serif" panose="020B0604020202020204" pitchFamily="34" charset="0"/>
                <a:cs typeface="Microsoft Sans Serif" panose="020B0604020202020204" pitchFamily="34" charset="0"/>
              </a:rPr>
              <a:t>Consejos para tener éxito con un negocio desde casa: "Haz lo que te gusta</a:t>
            </a:r>
            <a:r>
              <a:rPr lang="es-ES" altLang="ko-KR" sz="4800" b="1" dirty="0">
                <a:solidFill>
                  <a:srgbClr val="FD4FB4"/>
                </a:solidFill>
                <a:ea typeface="Microsoft Sans Serif" panose="020B0604020202020204" pitchFamily="34" charset="0"/>
                <a:cs typeface="Microsoft Sans Serif" panose="020B0604020202020204" pitchFamily="34" charset="0"/>
              </a:rPr>
              <a:t>"</a:t>
            </a:r>
            <a:endParaRPr lang="ko-KR" altLang="en-US" sz="4000" b="1" dirty="0">
              <a:solidFill>
                <a:srgbClr val="FD4FB4"/>
              </a:solidFill>
              <a:cs typeface="Microsoft Sans Serif" panose="020B0604020202020204" pitchFamily="34" charset="0"/>
            </a:endParaRPr>
          </a:p>
        </p:txBody>
      </p:sp>
      <p:sp>
        <p:nvSpPr>
          <p:cNvPr id="8" name="Rectangle 7"/>
          <p:cNvSpPr/>
          <p:nvPr/>
        </p:nvSpPr>
        <p:spPr>
          <a:xfrm>
            <a:off x="3505200" y="1181100"/>
            <a:ext cx="5486400" cy="3046988"/>
          </a:xfrm>
          <a:prstGeom prst="rect">
            <a:avLst/>
          </a:prstGeom>
        </p:spPr>
        <p:txBody>
          <a:bodyPr wrap="square">
            <a:spAutoFit/>
          </a:bodyPr>
          <a:lstStyle/>
          <a:p>
            <a:pPr lvl="0" algn="just" fontAlgn="base">
              <a:spcBef>
                <a:spcPct val="0"/>
              </a:spcBef>
              <a:spcAft>
                <a:spcPct val="0"/>
              </a:spcAft>
            </a:pPr>
            <a:r>
              <a:rPr lang="en-GB" sz="2400" b="1" dirty="0" err="1">
                <a:solidFill>
                  <a:srgbClr val="FD4FB4"/>
                </a:solidFill>
                <a:ea typeface="Times New Roman" pitchFamily="18" charset="0"/>
                <a:cs typeface="Calibri" pitchFamily="34" charset="0"/>
              </a:rPr>
              <a:t>Sección</a:t>
            </a:r>
            <a:r>
              <a:rPr lang="en-GB" sz="2400" b="1" dirty="0">
                <a:solidFill>
                  <a:srgbClr val="FD4FB4"/>
                </a:solidFill>
                <a:ea typeface="Times New Roman" pitchFamily="18" charset="0"/>
                <a:cs typeface="Calibri" pitchFamily="34" charset="0"/>
              </a:rPr>
              <a:t> 3: </a:t>
            </a:r>
            <a:r>
              <a:rPr lang="en-GB" sz="2400" b="1" dirty="0" err="1">
                <a:solidFill>
                  <a:srgbClr val="FD4FB4"/>
                </a:solidFill>
                <a:ea typeface="Times New Roman" pitchFamily="18" charset="0"/>
                <a:cs typeface="Calibri" pitchFamily="34" charset="0"/>
              </a:rPr>
              <a:t>Crecer</a:t>
            </a:r>
            <a:r>
              <a:rPr lang="en-GB" sz="2400" b="1" dirty="0">
                <a:solidFill>
                  <a:srgbClr val="FD4FB4"/>
                </a:solidFill>
                <a:ea typeface="Times New Roman" pitchFamily="18" charset="0"/>
                <a:cs typeface="Calibri" pitchFamily="34" charset="0"/>
              </a:rPr>
              <a:t> o no </a:t>
            </a:r>
            <a:r>
              <a:rPr lang="en-GB" sz="2400" b="1" dirty="0" err="1">
                <a:solidFill>
                  <a:srgbClr val="FD4FB4"/>
                </a:solidFill>
                <a:ea typeface="Times New Roman" pitchFamily="18" charset="0"/>
                <a:cs typeface="Calibri" pitchFamily="34" charset="0"/>
              </a:rPr>
              <a:t>crecer</a:t>
            </a:r>
            <a:endParaRPr lang="en-GB" sz="2400" b="1" dirty="0">
              <a:solidFill>
                <a:srgbClr val="FD4FB4"/>
              </a:solidFill>
              <a:ea typeface="Times New Roman" pitchFamily="18" charset="0"/>
              <a:cs typeface="Calibri" pitchFamily="34" charset="0"/>
            </a:endParaRPr>
          </a:p>
          <a:p>
            <a:pPr lvl="0" algn="just" fontAlgn="base">
              <a:spcBef>
                <a:spcPct val="0"/>
              </a:spcBef>
              <a:spcAft>
                <a:spcPct val="0"/>
              </a:spcAft>
            </a:pPr>
            <a:r>
              <a:rPr lang="es-ES" sz="2400" dirty="0">
                <a:ea typeface="Times New Roman" pitchFamily="18" charset="0"/>
                <a:cs typeface="Calibri" pitchFamily="34" charset="0"/>
              </a:rPr>
              <a:t>Como eres tú quien tiene que vivir con las consecuencias de la decisión de crecer o no, te interesa examinarte a fondo a ti mismo, a tu empresa y al mercado para asegurarte de que, sea cual sea la decisión que tomes, sea la mejor para ti y para tu empresa.</a:t>
            </a:r>
            <a:endParaRPr lang="en-US" sz="2400" dirty="0">
              <a:solidFill>
                <a:srgbClr val="AC7BDC"/>
              </a:solidFill>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7">
            <a:extLst>
              <a:ext uri="{FF2B5EF4-FFF2-40B4-BE49-F238E27FC236}">
                <a16:creationId xmlns:a16="http://schemas.microsoft.com/office/drawing/2014/main" id="{ADD3ADD3-1B37-5F92-E3C9-F6360420F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829300"/>
            <a:ext cx="5542080" cy="2993997"/>
          </a:xfrm>
          <a:prstGeom prst="rect">
            <a:avLst/>
          </a:prstGeom>
        </p:spPr>
      </p:pic>
      <p:sp>
        <p:nvSpPr>
          <p:cNvPr id="3" name="CuadroTexto 2">
            <a:extLst>
              <a:ext uri="{FF2B5EF4-FFF2-40B4-BE49-F238E27FC236}">
                <a16:creationId xmlns:a16="http://schemas.microsoft.com/office/drawing/2014/main" id="{002AAC77-762E-FF82-BCE0-542021BAB6F1}"/>
              </a:ext>
            </a:extLst>
          </p:cNvPr>
          <p:cNvSpPr txBox="1"/>
          <p:nvPr/>
        </p:nvSpPr>
        <p:spPr>
          <a:xfrm>
            <a:off x="7086600" y="4000500"/>
            <a:ext cx="3581400" cy="707886"/>
          </a:xfrm>
          <a:prstGeom prst="rect">
            <a:avLst/>
          </a:prstGeom>
          <a:noFill/>
        </p:spPr>
        <p:txBody>
          <a:bodyPr wrap="square" rtlCol="0">
            <a:spAutoFit/>
          </a:bodyPr>
          <a:lstStyle/>
          <a:p>
            <a:r>
              <a:rPr lang="es-ES" sz="4000" b="1">
                <a:solidFill>
                  <a:srgbClr val="FD4FB4"/>
                </a:solidFill>
                <a:ea typeface="Microsoft Sans Serif" panose="020B0604020202020204" pitchFamily="34" charset="0"/>
                <a:cs typeface="Microsoft Sans Serif" panose="020B0604020202020204" pitchFamily="34" charset="0"/>
              </a:rPr>
              <a:t>Resumen</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1CC91A97-CB90-F117-8D0D-B57C960E7D29}"/>
              </a:ext>
            </a:extLst>
          </p:cNvPr>
          <p:cNvSpPr txBox="1"/>
          <p:nvPr/>
        </p:nvSpPr>
        <p:spPr>
          <a:xfrm>
            <a:off x="1524000" y="2019300"/>
            <a:ext cx="4800600" cy="954107"/>
          </a:xfrm>
          <a:prstGeom prst="rect">
            <a:avLst/>
          </a:prstGeom>
          <a:noFill/>
        </p:spPr>
        <p:txBody>
          <a:bodyPr wrap="square">
            <a:spAutoFit/>
          </a:bodyPr>
          <a:lstStyle/>
          <a:p>
            <a:pPr algn="just"/>
            <a:r>
              <a:rPr lang="es-ES" altLang="es-ES" sz="2800" b="1">
                <a:solidFill>
                  <a:srgbClr val="AC7BDC"/>
                </a:solidFill>
                <a:ea typeface="Microsoft Sans Serif" panose="020B0604020202020204" pitchFamily="34" charset="0"/>
                <a:cs typeface="Microsoft Sans Serif" panose="020B0604020202020204" pitchFamily="34" charset="0"/>
              </a:rPr>
              <a:t>Un negocio desde casa es un negocio basado en tu hogar</a:t>
            </a:r>
            <a:r>
              <a:rPr lang="en-US" altLang="es-ES" sz="2800" b="1">
                <a:solidFill>
                  <a:srgbClr val="AC7BDC"/>
                </a:solidFill>
                <a:ea typeface="Microsoft Sans Serif" panose="020B0604020202020204" pitchFamily="34" charset="0"/>
                <a:cs typeface="Microsoft Sans Serif" panose="020B0604020202020204" pitchFamily="34" charset="0"/>
              </a:rPr>
              <a:t>. </a:t>
            </a:r>
            <a:endParaRPr lang="ko-KR" altLang="en-US" sz="2800" b="1" dirty="0">
              <a:solidFill>
                <a:srgbClr val="AC7BDC"/>
              </a:solidFill>
              <a:cs typeface="Microsoft Sans Serif" panose="020B0604020202020204" pitchFamily="34" charset="0"/>
            </a:endParaRPr>
          </a:p>
        </p:txBody>
      </p:sp>
      <p:sp>
        <p:nvSpPr>
          <p:cNvPr id="8" name="CuadroTexto 7">
            <a:extLst>
              <a:ext uri="{FF2B5EF4-FFF2-40B4-BE49-F238E27FC236}">
                <a16:creationId xmlns:a16="http://schemas.microsoft.com/office/drawing/2014/main" id="{86FE7853-4900-78CA-5E8A-87A3A6DA723D}"/>
              </a:ext>
            </a:extLst>
          </p:cNvPr>
          <p:cNvSpPr txBox="1"/>
          <p:nvPr/>
        </p:nvSpPr>
        <p:spPr>
          <a:xfrm>
            <a:off x="10744200" y="2171700"/>
            <a:ext cx="6629400" cy="523220"/>
          </a:xfrm>
          <a:prstGeom prst="rect">
            <a:avLst/>
          </a:prstGeom>
          <a:noFill/>
        </p:spPr>
        <p:txBody>
          <a:bodyPr wrap="square">
            <a:spAutoFit/>
          </a:bodyPr>
          <a:lstStyle/>
          <a:p>
            <a:pPr algn="ctr"/>
            <a:r>
              <a:rPr lang="en-US" altLang="ko-KR" sz="2800" b="1" dirty="0">
                <a:solidFill>
                  <a:srgbClr val="AC7BDC"/>
                </a:solidFill>
                <a:cs typeface="Microsoft Sans Serif" panose="020B0604020202020204" pitchFamily="34" charset="0"/>
              </a:rPr>
              <a:t>Tener </a:t>
            </a:r>
            <a:r>
              <a:rPr lang="en-US" altLang="ko-KR" sz="2800" b="1" dirty="0" err="1">
                <a:solidFill>
                  <a:srgbClr val="AC7BDC"/>
                </a:solidFill>
                <a:cs typeface="Microsoft Sans Serif" panose="020B0604020202020204" pitchFamily="34" charset="0"/>
              </a:rPr>
              <a:t>una</a:t>
            </a:r>
            <a:r>
              <a:rPr lang="en-US" altLang="ko-KR" sz="2800" b="1" dirty="0">
                <a:solidFill>
                  <a:srgbClr val="AC7BDC"/>
                </a:solidFill>
                <a:cs typeface="Microsoft Sans Serif" panose="020B0604020202020204" pitchFamily="34" charset="0"/>
              </a:rPr>
              <a:t> </a:t>
            </a:r>
            <a:r>
              <a:rPr lang="en-US" altLang="ko-KR" sz="2800" b="1" dirty="0" err="1">
                <a:solidFill>
                  <a:srgbClr val="AC7BDC"/>
                </a:solidFill>
                <a:cs typeface="Microsoft Sans Serif" panose="020B0604020202020204" pitchFamily="34" charset="0"/>
              </a:rPr>
              <a:t>actitud</a:t>
            </a:r>
            <a:r>
              <a:rPr lang="en-US" altLang="ko-KR" sz="2800" b="1" dirty="0">
                <a:solidFill>
                  <a:srgbClr val="AC7BDC"/>
                </a:solidFill>
                <a:cs typeface="Microsoft Sans Serif" panose="020B0604020202020204" pitchFamily="34" charset="0"/>
              </a:rPr>
              <a:t> </a:t>
            </a:r>
            <a:r>
              <a:rPr lang="en-US" altLang="ko-KR" sz="2800" b="1" dirty="0" err="1">
                <a:solidFill>
                  <a:srgbClr val="AC7BDC"/>
                </a:solidFill>
                <a:cs typeface="Microsoft Sans Serif" panose="020B0604020202020204" pitchFamily="34" charset="0"/>
              </a:rPr>
              <a:t>seria</a:t>
            </a:r>
            <a:r>
              <a:rPr lang="en-US" altLang="ko-KR" sz="2800" b="1" dirty="0">
                <a:solidFill>
                  <a:srgbClr val="AC7BDC"/>
                </a:solidFill>
                <a:cs typeface="Microsoft Sans Serif" panose="020B0604020202020204" pitchFamily="34" charset="0"/>
              </a:rPr>
              <a:t> ante </a:t>
            </a:r>
            <a:r>
              <a:rPr lang="en-US" altLang="ko-KR" sz="2800" b="1" dirty="0" err="1">
                <a:solidFill>
                  <a:srgbClr val="AC7BDC"/>
                </a:solidFill>
                <a:cs typeface="Microsoft Sans Serif" panose="020B0604020202020204" pitchFamily="34" charset="0"/>
              </a:rPr>
              <a:t>los</a:t>
            </a:r>
            <a:r>
              <a:rPr lang="en-US" altLang="ko-KR" sz="2800" b="1" dirty="0">
                <a:solidFill>
                  <a:srgbClr val="AC7BDC"/>
                </a:solidFill>
                <a:cs typeface="Microsoft Sans Serif" panose="020B0604020202020204" pitchFamily="34" charset="0"/>
              </a:rPr>
              <a:t> </a:t>
            </a:r>
            <a:r>
              <a:rPr lang="en-US" altLang="ko-KR" sz="2800" b="1" dirty="0" err="1">
                <a:solidFill>
                  <a:srgbClr val="AC7BDC"/>
                </a:solidFill>
                <a:cs typeface="Microsoft Sans Serif" panose="020B0604020202020204" pitchFamily="34" charset="0"/>
              </a:rPr>
              <a:t>negocios</a:t>
            </a:r>
            <a:endParaRPr lang="ko-KR" altLang="en-US" sz="2800" b="1" dirty="0">
              <a:solidFill>
                <a:srgbClr val="AC7BDC"/>
              </a:solidFill>
              <a:cs typeface="Microsoft Sans Serif" panose="020B0604020202020204" pitchFamily="34" charset="0"/>
            </a:endParaRPr>
          </a:p>
        </p:txBody>
      </p:sp>
      <p:sp>
        <p:nvSpPr>
          <p:cNvPr id="9" name="TextBox 10">
            <a:extLst>
              <a:ext uri="{FF2B5EF4-FFF2-40B4-BE49-F238E27FC236}">
                <a16:creationId xmlns:a16="http://schemas.microsoft.com/office/drawing/2014/main" id="{DEF5E362-01C4-B4BE-88F3-CA9399EF137C}"/>
              </a:ext>
            </a:extLst>
          </p:cNvPr>
          <p:cNvSpPr txBox="1"/>
          <p:nvPr/>
        </p:nvSpPr>
        <p:spPr>
          <a:xfrm>
            <a:off x="10972800" y="2797433"/>
            <a:ext cx="6553200" cy="14773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fontAlgn="base">
              <a:spcBef>
                <a:spcPct val="0"/>
              </a:spcBef>
              <a:spcAft>
                <a:spcPct val="0"/>
              </a:spcAft>
            </a:pPr>
            <a:r>
              <a:rPr lang="es-ES" dirty="0">
                <a:latin typeface="Calibri" pitchFamily="34" charset="0"/>
                <a:ea typeface="Times New Roman" pitchFamily="18" charset="0"/>
                <a:cs typeface="Calibri" pitchFamily="34" charset="0"/>
              </a:rPr>
              <a:t>	Todos soñamos con el trabajo que haríamos si tuviéramos la oportunidad de hacerlo. ¿Y si pudieras hacer lo que realmente te gusta? ¿No sería fantástico?  Lo es, y es exactamente la oportunidad que consigues montando tu propio negocio. Sólo tienes que tener</a:t>
            </a:r>
          </a:p>
          <a:p>
            <a:pPr algn="just" fontAlgn="base">
              <a:spcBef>
                <a:spcPct val="0"/>
              </a:spcBef>
              <a:spcAft>
                <a:spcPct val="0"/>
              </a:spcAft>
            </a:pPr>
            <a:r>
              <a:rPr lang="es-ES" dirty="0">
                <a:latin typeface="Calibri" pitchFamily="34" charset="0"/>
                <a:ea typeface="Times New Roman" pitchFamily="18" charset="0"/>
                <a:cs typeface="Calibri" pitchFamily="34" charset="0"/>
              </a:rPr>
              <a:t>una actitud empresarial seria.</a:t>
            </a:r>
            <a:endParaRPr lang="ko-KR" altLang="en-US" sz="1200" dirty="0">
              <a:cs typeface="Microsoft Sans Serif" panose="020B0604020202020204" pitchFamily="34" charset="0"/>
            </a:endParaRPr>
          </a:p>
        </p:txBody>
      </p:sp>
      <p:sp>
        <p:nvSpPr>
          <p:cNvPr id="10" name="CuadroTexto 9">
            <a:extLst>
              <a:ext uri="{FF2B5EF4-FFF2-40B4-BE49-F238E27FC236}">
                <a16:creationId xmlns:a16="http://schemas.microsoft.com/office/drawing/2014/main" id="{65EBEB16-F347-8C9F-F501-E6D723B8C5F5}"/>
              </a:ext>
            </a:extLst>
          </p:cNvPr>
          <p:cNvSpPr txBox="1"/>
          <p:nvPr/>
        </p:nvSpPr>
        <p:spPr>
          <a:xfrm>
            <a:off x="10868024" y="5067300"/>
            <a:ext cx="6810376" cy="954107"/>
          </a:xfrm>
          <a:prstGeom prst="rect">
            <a:avLst/>
          </a:prstGeom>
          <a:noFill/>
        </p:spPr>
        <p:txBody>
          <a:bodyPr wrap="square">
            <a:spAutoFit/>
          </a:bodyPr>
          <a:lstStyle/>
          <a:p>
            <a:pPr algn="ctr"/>
            <a:r>
              <a:rPr lang="en-GB" sz="2800" b="1" dirty="0">
                <a:solidFill>
                  <a:srgbClr val="AC7BDC"/>
                </a:solidFill>
              </a:rPr>
              <a:t>Para ser </a:t>
            </a:r>
            <a:r>
              <a:rPr lang="en-GB" sz="2800" b="1" dirty="0" err="1">
                <a:solidFill>
                  <a:srgbClr val="AC7BDC"/>
                </a:solidFill>
              </a:rPr>
              <a:t>más</a:t>
            </a:r>
            <a:r>
              <a:rPr lang="en-GB" sz="2800" b="1" dirty="0">
                <a:solidFill>
                  <a:srgbClr val="AC7BDC"/>
                </a:solidFill>
              </a:rPr>
              <a:t> </a:t>
            </a:r>
            <a:r>
              <a:rPr lang="en-GB" sz="2800" b="1" dirty="0" err="1">
                <a:solidFill>
                  <a:srgbClr val="AC7BDC"/>
                </a:solidFill>
              </a:rPr>
              <a:t>eficiente</a:t>
            </a:r>
            <a:r>
              <a:rPr lang="en-GB" sz="2800" b="1" dirty="0">
                <a:solidFill>
                  <a:srgbClr val="AC7BDC"/>
                </a:solidFill>
              </a:rPr>
              <a:t>,</a:t>
            </a:r>
          </a:p>
          <a:p>
            <a:pPr algn="ctr"/>
            <a:r>
              <a:rPr lang="en-GB" sz="2800" b="1" dirty="0">
                <a:solidFill>
                  <a:srgbClr val="AC7BDC"/>
                </a:solidFill>
              </a:rPr>
              <a:t> </a:t>
            </a:r>
            <a:r>
              <a:rPr lang="en-GB" sz="2800" b="1" dirty="0" err="1">
                <a:solidFill>
                  <a:srgbClr val="AC7BDC"/>
                </a:solidFill>
              </a:rPr>
              <a:t>crea</a:t>
            </a:r>
            <a:r>
              <a:rPr lang="en-GB" sz="2800" b="1" dirty="0">
                <a:solidFill>
                  <a:srgbClr val="AC7BDC"/>
                </a:solidFill>
              </a:rPr>
              <a:t> </a:t>
            </a:r>
            <a:r>
              <a:rPr lang="en-GB" sz="2800" b="1" dirty="0" err="1">
                <a:solidFill>
                  <a:srgbClr val="AC7BDC"/>
                </a:solidFill>
              </a:rPr>
              <a:t>rutinas</a:t>
            </a:r>
            <a:r>
              <a:rPr lang="en-GB" sz="2800" b="1" dirty="0">
                <a:solidFill>
                  <a:srgbClr val="AC7BDC"/>
                </a:solidFill>
              </a:rPr>
              <a:t> </a:t>
            </a:r>
            <a:r>
              <a:rPr lang="en-GB" sz="2800" b="1" dirty="0" err="1">
                <a:solidFill>
                  <a:srgbClr val="AC7BDC"/>
                </a:solidFill>
              </a:rPr>
              <a:t>positivas</a:t>
            </a:r>
            <a:r>
              <a:rPr lang="en-GB" sz="2800" b="1" dirty="0">
                <a:solidFill>
                  <a:srgbClr val="AC7BDC"/>
                </a:solidFill>
              </a:rPr>
              <a:t> de </a:t>
            </a:r>
            <a:r>
              <a:rPr lang="en-GB" sz="2800" b="1" dirty="0" err="1">
                <a:solidFill>
                  <a:srgbClr val="AC7BDC"/>
                </a:solidFill>
              </a:rPr>
              <a:t>trabajo</a:t>
            </a:r>
            <a:r>
              <a:rPr lang="en-GB" sz="2800" b="1" dirty="0">
                <a:solidFill>
                  <a:srgbClr val="AC7BDC"/>
                </a:solidFill>
              </a:rPr>
              <a:t> </a:t>
            </a:r>
          </a:p>
        </p:txBody>
      </p:sp>
      <p:sp>
        <p:nvSpPr>
          <p:cNvPr id="11" name="TextBox 10">
            <a:extLst>
              <a:ext uri="{FF2B5EF4-FFF2-40B4-BE49-F238E27FC236}">
                <a16:creationId xmlns:a16="http://schemas.microsoft.com/office/drawing/2014/main" id="{CB356ED3-F44A-4965-B161-BE99BCFC0302}"/>
              </a:ext>
            </a:extLst>
          </p:cNvPr>
          <p:cNvSpPr txBox="1"/>
          <p:nvPr/>
        </p:nvSpPr>
        <p:spPr>
          <a:xfrm>
            <a:off x="11544300" y="6469082"/>
            <a:ext cx="6096000"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s-ES" b="1" dirty="0"/>
              <a:t>Las rutinas son algo bueno.	</a:t>
            </a:r>
          </a:p>
          <a:p>
            <a:pPr algn="just"/>
            <a:r>
              <a:rPr lang="es-ES" dirty="0"/>
              <a:t>Te ayudan a centrarte en las cosas más importantes. </a:t>
            </a:r>
          </a:p>
          <a:p>
            <a:pPr algn="just"/>
            <a:r>
              <a:rPr lang="es-ES" dirty="0"/>
              <a:t>Proporcionan la estructura y la continuidad en las que tú -y tus clientes- confían para hacer negocios con eficiencia y eficacia</a:t>
            </a:r>
            <a:endParaRPr lang="ko-KR" altLang="en-US" dirty="0">
              <a:cs typeface="Microsoft Sans Serif" panose="020B0604020202020204" pitchFamily="34" charset="0"/>
            </a:endParaRPr>
          </a:p>
        </p:txBody>
      </p:sp>
      <p:pic>
        <p:nvPicPr>
          <p:cNvPr id="12" name="object 5">
            <a:extLst>
              <a:ext uri="{FF2B5EF4-FFF2-40B4-BE49-F238E27FC236}">
                <a16:creationId xmlns:a16="http://schemas.microsoft.com/office/drawing/2014/main" id="{3C4D9A21-5CF5-0958-90F8-C96F352FB0A0}"/>
              </a:ext>
            </a:extLst>
          </p:cNvPr>
          <p:cNvPicPr/>
          <p:nvPr/>
        </p:nvPicPr>
        <p:blipFill>
          <a:blip r:embed="rId3" cstate="print"/>
          <a:stretch>
            <a:fillRect/>
          </a:stretch>
        </p:blipFill>
        <p:spPr>
          <a:xfrm>
            <a:off x="533400" y="1866900"/>
            <a:ext cx="885824" cy="809624"/>
          </a:xfrm>
          <a:prstGeom prst="rect">
            <a:avLst/>
          </a:prstGeom>
        </p:spPr>
      </p:pic>
      <p:pic>
        <p:nvPicPr>
          <p:cNvPr id="13" name="object 5">
            <a:extLst>
              <a:ext uri="{FF2B5EF4-FFF2-40B4-BE49-F238E27FC236}">
                <a16:creationId xmlns:a16="http://schemas.microsoft.com/office/drawing/2014/main" id="{3AE924DD-2FF9-8063-9000-8EE79949F80D}"/>
              </a:ext>
            </a:extLst>
          </p:cNvPr>
          <p:cNvPicPr/>
          <p:nvPr/>
        </p:nvPicPr>
        <p:blipFill>
          <a:blip r:embed="rId3" cstate="print"/>
          <a:stretch>
            <a:fillRect/>
          </a:stretch>
        </p:blipFill>
        <p:spPr>
          <a:xfrm>
            <a:off x="533400" y="5067300"/>
            <a:ext cx="885824" cy="885824"/>
          </a:xfrm>
          <a:prstGeom prst="rect">
            <a:avLst/>
          </a:prstGeom>
        </p:spPr>
      </p:pic>
      <p:pic>
        <p:nvPicPr>
          <p:cNvPr id="14" name="object 5">
            <a:extLst>
              <a:ext uri="{FF2B5EF4-FFF2-40B4-BE49-F238E27FC236}">
                <a16:creationId xmlns:a16="http://schemas.microsoft.com/office/drawing/2014/main" id="{221CE9C6-11FD-A90A-52AD-868B77C11C2C}"/>
              </a:ext>
            </a:extLst>
          </p:cNvPr>
          <p:cNvPicPr/>
          <p:nvPr/>
        </p:nvPicPr>
        <p:blipFill>
          <a:blip r:embed="rId3" cstate="print"/>
          <a:stretch>
            <a:fillRect/>
          </a:stretch>
        </p:blipFill>
        <p:spPr>
          <a:xfrm>
            <a:off x="9982200" y="2095500"/>
            <a:ext cx="885824" cy="809624"/>
          </a:xfrm>
          <a:prstGeom prst="rect">
            <a:avLst/>
          </a:prstGeom>
        </p:spPr>
      </p:pic>
      <p:pic>
        <p:nvPicPr>
          <p:cNvPr id="15" name="object 5">
            <a:extLst>
              <a:ext uri="{FF2B5EF4-FFF2-40B4-BE49-F238E27FC236}">
                <a16:creationId xmlns:a16="http://schemas.microsoft.com/office/drawing/2014/main" id="{8EEC15A1-5572-D5F6-E029-D4DA9E599DC7}"/>
              </a:ext>
            </a:extLst>
          </p:cNvPr>
          <p:cNvPicPr/>
          <p:nvPr/>
        </p:nvPicPr>
        <p:blipFill>
          <a:blip r:embed="rId3" cstate="print"/>
          <a:stretch>
            <a:fillRect/>
          </a:stretch>
        </p:blipFill>
        <p:spPr>
          <a:xfrm>
            <a:off x="9296400" y="4610100"/>
            <a:ext cx="1828800" cy="1752600"/>
          </a:xfrm>
          <a:prstGeom prst="rect">
            <a:avLst/>
          </a:prstGeom>
        </p:spPr>
      </p:pic>
      <p:sp>
        <p:nvSpPr>
          <p:cNvPr id="17" name="Rectangle 16"/>
          <p:cNvSpPr/>
          <p:nvPr/>
        </p:nvSpPr>
        <p:spPr>
          <a:xfrm>
            <a:off x="1524000" y="2933700"/>
            <a:ext cx="4876800" cy="1754326"/>
          </a:xfrm>
          <a:prstGeom prst="rect">
            <a:avLst/>
          </a:prstGeom>
        </p:spPr>
        <p:txBody>
          <a:bodyPr wrap="square">
            <a:spAutoFit/>
          </a:bodyPr>
          <a:lstStyle/>
          <a:p>
            <a:pPr algn="just"/>
            <a:r>
              <a:rPr lang="es-ES" dirty="0"/>
              <a:t>	Si estás cansada de trabajar por cuenta ajena o de que enjaulen tu creatividad; si estás llena de grandes ideas, ideas que sabes que te llevarán al éxito; si tienes la oportunidad de ponerlas en práctica; si anhelas algo mejor, pues hay algo mejor: un negocio desde casa.</a:t>
            </a:r>
            <a:endParaRPr lang="en-GB" dirty="0"/>
          </a:p>
        </p:txBody>
      </p:sp>
      <p:sp>
        <p:nvSpPr>
          <p:cNvPr id="18" name="Rectangle 17"/>
          <p:cNvSpPr/>
          <p:nvPr/>
        </p:nvSpPr>
        <p:spPr>
          <a:xfrm>
            <a:off x="1447800" y="5219700"/>
            <a:ext cx="5029200" cy="954107"/>
          </a:xfrm>
          <a:prstGeom prst="rect">
            <a:avLst/>
          </a:prstGeom>
        </p:spPr>
        <p:txBody>
          <a:bodyPr wrap="square">
            <a:spAutoFit/>
          </a:bodyPr>
          <a:lstStyle/>
          <a:p>
            <a:pPr lvl="0" algn="just"/>
            <a:r>
              <a:rPr lang="en-US" sz="2800" b="1">
                <a:solidFill>
                  <a:srgbClr val="AC7BDC"/>
                </a:solidFill>
              </a:rPr>
              <a:t>Los planes no son importantes, pero la planficación lo es todo</a:t>
            </a:r>
            <a:endParaRPr lang="en-US" sz="2800" b="1" dirty="0">
              <a:solidFill>
                <a:srgbClr val="AC7BDC"/>
              </a:solidFill>
            </a:endParaRPr>
          </a:p>
        </p:txBody>
      </p:sp>
      <p:sp>
        <p:nvSpPr>
          <p:cNvPr id="19" name="Rectangle 18"/>
          <p:cNvSpPr/>
          <p:nvPr/>
        </p:nvSpPr>
        <p:spPr>
          <a:xfrm>
            <a:off x="1447800" y="6286500"/>
            <a:ext cx="4953000" cy="1477328"/>
          </a:xfrm>
          <a:prstGeom prst="rect">
            <a:avLst/>
          </a:prstGeom>
        </p:spPr>
        <p:txBody>
          <a:bodyPr wrap="square">
            <a:spAutoFit/>
          </a:bodyPr>
          <a:lstStyle/>
          <a:p>
            <a:pPr algn="just"/>
            <a:r>
              <a:rPr lang="en-US" b="1"/>
              <a:t>	</a:t>
            </a:r>
            <a:r>
              <a:rPr lang="es-ES"/>
              <a:t> Como en cualquier empresa, hay que tener una meta y unos objetivos claros y una planificación realista para alcanzarlos. Para ello no necesitas documentos complejos y complicados, mantén las cosas sencillas.</a:t>
            </a:r>
            <a:endParaRPr lang="en-US" dirty="0"/>
          </a:p>
        </p:txBody>
      </p:sp>
    </p:spTree>
    <p:extLst>
      <p:ext uri="{BB962C8B-B14F-4D97-AF65-F5344CB8AC3E}">
        <p14:creationId xmlns:p14="http://schemas.microsoft.com/office/powerpoint/2010/main" val="289953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EB6FBD-A5B4-4090-B420-A3A58C350B90}"/>
              </a:ext>
            </a:extLst>
          </p:cNvPr>
          <p:cNvSpPr txBox="1"/>
          <p:nvPr/>
        </p:nvSpPr>
        <p:spPr>
          <a:xfrm>
            <a:off x="6438900" y="52959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Gracias!</a:t>
            </a:r>
            <a:endParaRPr kumimoji="0" lang="en-US" sz="8000" b="1" i="0" u="none" strike="noStrike" kern="1200" cap="none" spc="0" normalizeH="0" baseline="0" dirty="0">
              <a:ln>
                <a:noFill/>
              </a:ln>
              <a:solidFill>
                <a:srgbClr val="FD4FB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5A34285-6C07-DC1D-80A6-98EE623AEFA4}"/>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en-US" sz="4400" b="1" spc="-65">
                <a:ea typeface="Microsoft Sans Serif" panose="020B0604020202020204" pitchFamily="34" charset="0"/>
                <a:cs typeface="Microsoft Sans Serif" panose="020B0604020202020204" pitchFamily="34" charset="0"/>
              </a:rPr>
              <a:t>Socio: </a:t>
            </a:r>
            <a:r>
              <a:rPr lang="en-US" sz="4400" b="1" spc="-65" dirty="0">
                <a:ea typeface="Microsoft Sans Serif" panose="020B0604020202020204" pitchFamily="34" charset="0"/>
                <a:cs typeface="Microsoft Sans Serif" panose="020B0604020202020204" pitchFamily="34" charset="0"/>
              </a:rPr>
              <a:t>ADDE</a:t>
            </a:r>
            <a:endParaRPr lang="en-US" sz="4400" spc="-65" dirty="0">
              <a:ea typeface="Microsoft Sans Serif" panose="020B0604020202020204" pitchFamily="34" charset="0"/>
              <a:cs typeface="Microsoft Sans Serif" panose="020B060402020202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9926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1816CB-AA50-BD0E-12E4-C12F7AA3F7E1}"/>
              </a:ext>
            </a:extLst>
          </p:cNvPr>
          <p:cNvSpPr txBox="1"/>
          <p:nvPr/>
        </p:nvSpPr>
        <p:spPr>
          <a:xfrm>
            <a:off x="1524000" y="1503549"/>
            <a:ext cx="9462656" cy="707886"/>
          </a:xfrm>
          <a:prstGeom prst="rect">
            <a:avLst/>
          </a:prstGeom>
          <a:noFill/>
        </p:spPr>
        <p:txBody>
          <a:bodyPr wrap="square" rtlCol="0">
            <a:spAutoFit/>
          </a:bodyPr>
          <a:lstStyle/>
          <a:p>
            <a:r>
              <a:rPr lang="en-GB" sz="4000" b="1">
                <a:solidFill>
                  <a:srgbClr val="FD4FB4"/>
                </a:solidFill>
                <a:ea typeface="Microsoft Sans Serif" panose="020B0604020202020204" pitchFamily="34" charset="0"/>
                <a:cs typeface="Microsoft Sans Serif" panose="020B0604020202020204" pitchFamily="34" charset="0"/>
              </a:rPr>
              <a:t>Objetivos y metas</a:t>
            </a:r>
            <a:endParaRPr lang="en-GB" sz="4000" b="1" dirty="0">
              <a:solidFill>
                <a:srgbClr val="FD4FB4"/>
              </a:solidFill>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DAB24A19-41FB-B060-0BAE-CCCC40AE4D04}"/>
              </a:ext>
            </a:extLst>
          </p:cNvPr>
          <p:cNvSpPr txBox="1"/>
          <p:nvPr/>
        </p:nvSpPr>
        <p:spPr>
          <a:xfrm>
            <a:off x="1524000" y="2262365"/>
            <a:ext cx="10040186" cy="523220"/>
          </a:xfrm>
          <a:prstGeom prst="rect">
            <a:avLst/>
          </a:prstGeom>
          <a:noFill/>
        </p:spPr>
        <p:txBody>
          <a:bodyPr wrap="square" rtlCol="0">
            <a:spAutoFit/>
          </a:bodyPr>
          <a:lstStyle/>
          <a:p>
            <a:pPr algn="just"/>
            <a:r>
              <a:rPr lang="en-GB" sz="2800">
                <a:effectLst/>
                <a:ea typeface="Microsoft Sans Serif" panose="020B0604020202020204" pitchFamily="34" charset="0"/>
                <a:cs typeface="Microsoft Sans Serif" panose="020B0604020202020204" pitchFamily="34" charset="0"/>
              </a:rPr>
              <a:t>Al final de este modulo serás capaz de:</a:t>
            </a:r>
            <a:endParaRPr lang="en-GB" sz="2800" dirty="0">
              <a:effectLst/>
              <a:ea typeface="Microsoft Sans Serif" panose="020B0604020202020204" pitchFamily="34" charset="0"/>
              <a:cs typeface="Microsoft Sans Serif" panose="020B0604020202020204" pitchFamily="34" charset="0"/>
            </a:endParaRPr>
          </a:p>
        </p:txBody>
      </p:sp>
      <p:grpSp>
        <p:nvGrpSpPr>
          <p:cNvPr id="4" name="Group 3">
            <a:extLst>
              <a:ext uri="{FF2B5EF4-FFF2-40B4-BE49-F238E27FC236}">
                <a16:creationId xmlns:a16="http://schemas.microsoft.com/office/drawing/2014/main" id="{381E9682-09FC-3C43-A1AB-E4E4CC2D81B8}"/>
              </a:ext>
            </a:extLst>
          </p:cNvPr>
          <p:cNvGrpSpPr/>
          <p:nvPr/>
        </p:nvGrpSpPr>
        <p:grpSpPr>
          <a:xfrm>
            <a:off x="2133600" y="2933700"/>
            <a:ext cx="5124927" cy="1629554"/>
            <a:chOff x="6420992" y="1321255"/>
            <a:chExt cx="5124927" cy="1629554"/>
          </a:xfrm>
        </p:grpSpPr>
        <p:sp>
          <p:nvSpPr>
            <p:cNvPr id="5" name="TextBox 7">
              <a:extLst>
                <a:ext uri="{FF2B5EF4-FFF2-40B4-BE49-F238E27FC236}">
                  <a16:creationId xmlns:a16="http://schemas.microsoft.com/office/drawing/2014/main" id="{548EFC15-3084-BDDD-6E8D-F01E3D99CC11}"/>
                </a:ext>
              </a:extLst>
            </p:cNvPr>
            <p:cNvSpPr txBox="1"/>
            <p:nvPr/>
          </p:nvSpPr>
          <p:spPr>
            <a:xfrm>
              <a:off x="6420994" y="1750480"/>
              <a:ext cx="5124925" cy="1200329"/>
            </a:xfrm>
            <a:prstGeom prst="rect">
              <a:avLst/>
            </a:prstGeom>
            <a:noFill/>
          </p:spPr>
          <p:txBody>
            <a:bodyPr wrap="square" rtlCol="0">
              <a:spAutoFit/>
            </a:bodyPr>
            <a:lstStyle/>
            <a:p>
              <a:r>
                <a:rPr lang="en-GB" sz="2400"/>
                <a:t>Planearlo, </a:t>
              </a:r>
              <a:r>
                <a:rPr lang="es-ES" sz="2400"/>
                <a:t>hacerlo crecer y convertirlo en una empresa de éxito, afrontando todos los retos</a:t>
              </a:r>
              <a:endParaRPr lang="en-US" altLang="ko-KR" sz="2400" dirty="0">
                <a:ea typeface="Microsoft Sans Serif" panose="020B0604020202020204" pitchFamily="34" charset="0"/>
                <a:cs typeface="Microsoft Sans Serif" panose="020B0604020202020204" pitchFamily="34" charset="0"/>
              </a:endParaRPr>
            </a:p>
          </p:txBody>
        </p:sp>
        <p:sp>
          <p:nvSpPr>
            <p:cNvPr id="6" name="TextBox 8">
              <a:extLst>
                <a:ext uri="{FF2B5EF4-FFF2-40B4-BE49-F238E27FC236}">
                  <a16:creationId xmlns:a16="http://schemas.microsoft.com/office/drawing/2014/main" id="{55E089A1-1F8C-461F-FDEB-F6FE8F5419E0}"/>
                </a:ext>
              </a:extLst>
            </p:cNvPr>
            <p:cNvSpPr txBox="1"/>
            <p:nvPr/>
          </p:nvSpPr>
          <p:spPr>
            <a:xfrm>
              <a:off x="6420992" y="1321255"/>
              <a:ext cx="5124925" cy="523220"/>
            </a:xfrm>
            <a:prstGeom prst="rect">
              <a:avLst/>
            </a:prstGeom>
            <a:noFill/>
          </p:spPr>
          <p:txBody>
            <a:bodyPr wrap="square" lIns="108000" rIns="108000" rtlCol="0">
              <a:spAutoFit/>
            </a:bodyPr>
            <a:lstStyle/>
            <a:p>
              <a:r>
                <a:rPr lang="en-GB" altLang="ko-KR" sz="2800" b="1">
                  <a:solidFill>
                    <a:srgbClr val="AC7BDC"/>
                  </a:solidFill>
                  <a:cs typeface="Microsoft Sans Serif" panose="020B0604020202020204" pitchFamily="34" charset="0"/>
                </a:rPr>
                <a:t>Empezar un negocio desde casa</a:t>
              </a:r>
              <a:endParaRPr lang="ko-KR" altLang="en-US" sz="2800" b="1" dirty="0">
                <a:solidFill>
                  <a:srgbClr val="AC7BDC"/>
                </a:solidFill>
                <a:cs typeface="Microsoft Sans Serif" panose="020B0604020202020204" pitchFamily="34" charset="0"/>
              </a:endParaRPr>
            </a:p>
          </p:txBody>
        </p:sp>
      </p:grpSp>
      <p:grpSp>
        <p:nvGrpSpPr>
          <p:cNvPr id="7" name="Group 3">
            <a:extLst>
              <a:ext uri="{FF2B5EF4-FFF2-40B4-BE49-F238E27FC236}">
                <a16:creationId xmlns:a16="http://schemas.microsoft.com/office/drawing/2014/main" id="{AD9EE554-EB6F-38B3-BCE7-14B839C76A9D}"/>
              </a:ext>
            </a:extLst>
          </p:cNvPr>
          <p:cNvGrpSpPr/>
          <p:nvPr/>
        </p:nvGrpSpPr>
        <p:grpSpPr>
          <a:xfrm>
            <a:off x="2077525" y="4610100"/>
            <a:ext cx="6685475" cy="2533952"/>
            <a:chOff x="6377643" y="1336374"/>
            <a:chExt cx="5168275" cy="2533952"/>
          </a:xfrm>
        </p:grpSpPr>
        <p:sp>
          <p:nvSpPr>
            <p:cNvPr id="8" name="TextBox 7">
              <a:extLst>
                <a:ext uri="{FF2B5EF4-FFF2-40B4-BE49-F238E27FC236}">
                  <a16:creationId xmlns:a16="http://schemas.microsoft.com/office/drawing/2014/main" id="{2747B981-D2F4-A88C-FDA2-E9AC1B8491D3}"/>
                </a:ext>
              </a:extLst>
            </p:cNvPr>
            <p:cNvSpPr txBox="1"/>
            <p:nvPr/>
          </p:nvSpPr>
          <p:spPr>
            <a:xfrm>
              <a:off x="6377643" y="2300666"/>
              <a:ext cx="5124925" cy="1569660"/>
            </a:xfrm>
            <a:prstGeom prst="rect">
              <a:avLst/>
            </a:prstGeom>
            <a:noFill/>
          </p:spPr>
          <p:txBody>
            <a:bodyPr wrap="square" rtlCol="0">
              <a:spAutoFit/>
            </a:bodyPr>
            <a:lstStyle/>
            <a:p>
              <a:pPr algn="just"/>
              <a:r>
                <a:rPr lang="es-ES" sz="2400"/>
                <a:t>También nos centraremos en las actitudes y acciones que ayudarán a los principales beneficiarios a tener una imagen clara de un negocio desde casa, con ventajas e inconvenientes</a:t>
              </a:r>
              <a:endParaRPr lang="en-US" altLang="ko-KR" sz="2400" dirty="0">
                <a:ea typeface="Microsoft Sans Serif" panose="020B0604020202020204" pitchFamily="34" charset="0"/>
                <a:cs typeface="Microsoft Sans Serif" panose="020B0604020202020204" pitchFamily="34" charset="0"/>
              </a:endParaRPr>
            </a:p>
          </p:txBody>
        </p:sp>
        <p:sp>
          <p:nvSpPr>
            <p:cNvPr id="9" name="TextBox 8">
              <a:extLst>
                <a:ext uri="{FF2B5EF4-FFF2-40B4-BE49-F238E27FC236}">
                  <a16:creationId xmlns:a16="http://schemas.microsoft.com/office/drawing/2014/main" id="{6CAD2012-C327-5815-4FAA-1CACB3D4207F}"/>
                </a:ext>
              </a:extLst>
            </p:cNvPr>
            <p:cNvSpPr txBox="1"/>
            <p:nvPr/>
          </p:nvSpPr>
          <p:spPr>
            <a:xfrm>
              <a:off x="6420993" y="1336374"/>
              <a:ext cx="5124925" cy="954107"/>
            </a:xfrm>
            <a:prstGeom prst="rect">
              <a:avLst/>
            </a:prstGeom>
            <a:noFill/>
          </p:spPr>
          <p:txBody>
            <a:bodyPr wrap="square" lIns="108000" rIns="108000" rtlCol="0">
              <a:spAutoFit/>
            </a:bodyPr>
            <a:lstStyle/>
            <a:p>
              <a:r>
                <a:rPr lang="en-GB" sz="2800" b="1">
                  <a:solidFill>
                    <a:srgbClr val="AC7BDC"/>
                  </a:solidFill>
                </a:rPr>
                <a:t>Desarrollar un comportamiento serio ante tu neogico</a:t>
              </a:r>
              <a:endParaRPr lang="ko-KR" altLang="en-US" sz="2800" b="1" dirty="0">
                <a:solidFill>
                  <a:srgbClr val="AC7BDC"/>
                </a:solidFill>
                <a:cs typeface="Microsoft Sans Serif" panose="020B0604020202020204" pitchFamily="34" charset="0"/>
              </a:endParaRPr>
            </a:p>
          </p:txBody>
        </p:sp>
      </p:grpSp>
      <p:grpSp>
        <p:nvGrpSpPr>
          <p:cNvPr id="10" name="Group 3">
            <a:extLst>
              <a:ext uri="{FF2B5EF4-FFF2-40B4-BE49-F238E27FC236}">
                <a16:creationId xmlns:a16="http://schemas.microsoft.com/office/drawing/2014/main" id="{58B55858-4B42-6D8D-907F-07C5F5203570}"/>
              </a:ext>
            </a:extLst>
          </p:cNvPr>
          <p:cNvGrpSpPr/>
          <p:nvPr/>
        </p:nvGrpSpPr>
        <p:grpSpPr>
          <a:xfrm>
            <a:off x="2057726" y="7144052"/>
            <a:ext cx="7243927" cy="1368624"/>
            <a:chOff x="6421227" y="1703164"/>
            <a:chExt cx="5182972" cy="1368624"/>
          </a:xfrm>
        </p:grpSpPr>
        <p:sp>
          <p:nvSpPr>
            <p:cNvPr id="11" name="TextBox 7">
              <a:extLst>
                <a:ext uri="{FF2B5EF4-FFF2-40B4-BE49-F238E27FC236}">
                  <a16:creationId xmlns:a16="http://schemas.microsoft.com/office/drawing/2014/main" id="{E9FF2039-1F88-9C9E-74F1-B8ED25B62600}"/>
                </a:ext>
              </a:extLst>
            </p:cNvPr>
            <p:cNvSpPr txBox="1"/>
            <p:nvPr/>
          </p:nvSpPr>
          <p:spPr>
            <a:xfrm>
              <a:off x="6479274" y="2240791"/>
              <a:ext cx="5124925" cy="830997"/>
            </a:xfrm>
            <a:prstGeom prst="rect">
              <a:avLst/>
            </a:prstGeom>
            <a:noFill/>
          </p:spPr>
          <p:txBody>
            <a:bodyPr wrap="square" rtlCol="0">
              <a:spAutoFit/>
            </a:bodyPr>
            <a:lstStyle/>
            <a:p>
              <a:pPr algn="just"/>
              <a:r>
                <a:rPr lang="es-ES" sz="2400">
                  <a:ea typeface="Times New Roman" pitchFamily="18" charset="0"/>
                  <a:cs typeface="Calibri" pitchFamily="34" charset="0"/>
                </a:rPr>
                <a:t>Al especializarte, asumirás el papel de presunta experta, aunque acabes de iniciar tu actividad.</a:t>
              </a:r>
              <a:endParaRPr lang="en-US" altLang="ko-KR" sz="2400" dirty="0">
                <a:ea typeface="Microsoft Sans Serif" panose="020B0604020202020204" pitchFamily="34" charset="0"/>
                <a:cs typeface="Microsoft Sans Serif" panose="020B0604020202020204" pitchFamily="34" charset="0"/>
              </a:endParaRPr>
            </a:p>
          </p:txBody>
        </p:sp>
        <p:sp>
          <p:nvSpPr>
            <p:cNvPr id="12" name="TextBox 8">
              <a:extLst>
                <a:ext uri="{FF2B5EF4-FFF2-40B4-BE49-F238E27FC236}">
                  <a16:creationId xmlns:a16="http://schemas.microsoft.com/office/drawing/2014/main" id="{2B21E46A-7A55-6C32-B19D-8427E1ECEFA4}"/>
                </a:ext>
              </a:extLst>
            </p:cNvPr>
            <p:cNvSpPr txBox="1"/>
            <p:nvPr/>
          </p:nvSpPr>
          <p:spPr>
            <a:xfrm>
              <a:off x="6421227" y="1703164"/>
              <a:ext cx="5124925" cy="523220"/>
            </a:xfrm>
            <a:prstGeom prst="rect">
              <a:avLst/>
            </a:prstGeom>
            <a:noFill/>
          </p:spPr>
          <p:txBody>
            <a:bodyPr wrap="square" lIns="108000" rIns="108000" rtlCol="0">
              <a:spAutoFit/>
            </a:bodyPr>
            <a:lstStyle/>
            <a:p>
              <a:r>
                <a:rPr lang="en-GB" altLang="ko-KR" sz="2800" b="1">
                  <a:solidFill>
                    <a:srgbClr val="AC7BDC"/>
                  </a:solidFill>
                  <a:cs typeface="Microsoft Sans Serif" panose="020B0604020202020204" pitchFamily="34" charset="0"/>
                </a:rPr>
                <a:t>Convertirse en experto</a:t>
              </a:r>
              <a:endParaRPr lang="ko-KR" altLang="en-US" sz="2800" b="1" dirty="0">
                <a:solidFill>
                  <a:srgbClr val="AC7BDC"/>
                </a:solidFill>
                <a:cs typeface="Microsoft Sans Serif" panose="020B0604020202020204" pitchFamily="34" charset="0"/>
              </a:endParaRPr>
            </a:p>
          </p:txBody>
        </p:sp>
      </p:grpSp>
      <p:pic>
        <p:nvPicPr>
          <p:cNvPr id="13" name="object 5">
            <a:extLst>
              <a:ext uri="{FF2B5EF4-FFF2-40B4-BE49-F238E27FC236}">
                <a16:creationId xmlns:a16="http://schemas.microsoft.com/office/drawing/2014/main" id="{DE27B7A9-8C33-5618-9027-8F353D592D55}"/>
              </a:ext>
            </a:extLst>
          </p:cNvPr>
          <p:cNvPicPr/>
          <p:nvPr/>
        </p:nvPicPr>
        <p:blipFill>
          <a:blip r:embed="rId2" cstate="print"/>
          <a:stretch>
            <a:fillRect/>
          </a:stretch>
        </p:blipFill>
        <p:spPr>
          <a:xfrm>
            <a:off x="1447800" y="2933700"/>
            <a:ext cx="581024" cy="581024"/>
          </a:xfrm>
          <a:prstGeom prst="rect">
            <a:avLst/>
          </a:prstGeom>
        </p:spPr>
      </p:pic>
      <p:pic>
        <p:nvPicPr>
          <p:cNvPr id="14" name="object 5">
            <a:extLst>
              <a:ext uri="{FF2B5EF4-FFF2-40B4-BE49-F238E27FC236}">
                <a16:creationId xmlns:a16="http://schemas.microsoft.com/office/drawing/2014/main" id="{EFE0C309-3940-1EC6-1321-C787CCD04D6A}"/>
              </a:ext>
            </a:extLst>
          </p:cNvPr>
          <p:cNvPicPr/>
          <p:nvPr/>
        </p:nvPicPr>
        <p:blipFill>
          <a:blip r:embed="rId2" cstate="print"/>
          <a:stretch>
            <a:fillRect/>
          </a:stretch>
        </p:blipFill>
        <p:spPr>
          <a:xfrm>
            <a:off x="1447800" y="4610100"/>
            <a:ext cx="581024" cy="581024"/>
          </a:xfrm>
          <a:prstGeom prst="rect">
            <a:avLst/>
          </a:prstGeom>
        </p:spPr>
      </p:pic>
      <p:pic>
        <p:nvPicPr>
          <p:cNvPr id="15" name="object 5">
            <a:extLst>
              <a:ext uri="{FF2B5EF4-FFF2-40B4-BE49-F238E27FC236}">
                <a16:creationId xmlns:a16="http://schemas.microsoft.com/office/drawing/2014/main" id="{F6C15DCA-854C-9007-1DEE-22BDDD173121}"/>
              </a:ext>
            </a:extLst>
          </p:cNvPr>
          <p:cNvPicPr/>
          <p:nvPr/>
        </p:nvPicPr>
        <p:blipFill>
          <a:blip r:embed="rId2" cstate="print"/>
          <a:stretch>
            <a:fillRect/>
          </a:stretch>
        </p:blipFill>
        <p:spPr>
          <a:xfrm>
            <a:off x="1366345" y="7212041"/>
            <a:ext cx="581024" cy="581024"/>
          </a:xfrm>
          <a:prstGeom prst="rect">
            <a:avLst/>
          </a:prstGeom>
        </p:spPr>
      </p:pic>
      <p:pic>
        <p:nvPicPr>
          <p:cNvPr id="16" name="Imagen 15">
            <a:extLst>
              <a:ext uri="{FF2B5EF4-FFF2-40B4-BE49-F238E27FC236}">
                <a16:creationId xmlns:a16="http://schemas.microsoft.com/office/drawing/2014/main" id="{CC5A7B45-8421-96FC-6E4F-BAEEAF6550D2}"/>
              </a:ext>
            </a:extLst>
          </p:cNvPr>
          <p:cNvPicPr>
            <a:picLocks noChangeAspect="1"/>
          </p:cNvPicPr>
          <p:nvPr/>
        </p:nvPicPr>
        <p:blipFill rotWithShape="1">
          <a:blip r:embed="rId3">
            <a:extLst>
              <a:ext uri="{28A0092B-C50C-407E-A947-70E740481C1C}">
                <a14:useLocalDpi xmlns:a14="http://schemas.microsoft.com/office/drawing/2010/main" val="0"/>
              </a:ext>
            </a:extLst>
          </a:blip>
          <a:srcRect r="11434"/>
          <a:stretch/>
        </p:blipFill>
        <p:spPr>
          <a:xfrm>
            <a:off x="8610600" y="3910763"/>
            <a:ext cx="8853025" cy="5042737"/>
          </a:xfrm>
          <a:prstGeom prst="rect">
            <a:avLst/>
          </a:prstGeom>
        </p:spPr>
      </p:pic>
    </p:spTree>
    <p:extLst>
      <p:ext uri="{BB962C8B-B14F-4D97-AF65-F5344CB8AC3E}">
        <p14:creationId xmlns:p14="http://schemas.microsoft.com/office/powerpoint/2010/main" val="396229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46532C-EF31-45B2-96AF-1DC3F84F508E}"/>
              </a:ext>
            </a:extLst>
          </p:cNvPr>
          <p:cNvSpPr txBox="1"/>
          <p:nvPr/>
        </p:nvSpPr>
        <p:spPr>
          <a:xfrm>
            <a:off x="533400" y="495300"/>
            <a:ext cx="9462656" cy="707886"/>
          </a:xfrm>
          <a:prstGeom prst="rect">
            <a:avLst/>
          </a:prstGeom>
          <a:noFill/>
        </p:spPr>
        <p:txBody>
          <a:bodyPr wrap="square" rtlCol="0">
            <a:spAutoFit/>
          </a:bodyPr>
          <a:lstStyle/>
          <a:p>
            <a:r>
              <a:rPr lang="en-GB" sz="4000" b="1" dirty="0">
                <a:solidFill>
                  <a:srgbClr val="FD4FB4"/>
                </a:solidFill>
                <a:ea typeface="Microsoft Sans Serif" panose="020B0604020202020204" pitchFamily="34" charset="0"/>
                <a:cs typeface="Microsoft Sans Serif" panose="020B0604020202020204" pitchFamily="34" charset="0"/>
              </a:rPr>
              <a:t>Index</a:t>
            </a:r>
          </a:p>
        </p:txBody>
      </p:sp>
      <p:grpSp>
        <p:nvGrpSpPr>
          <p:cNvPr id="3" name="Group 3">
            <a:extLst>
              <a:ext uri="{FF2B5EF4-FFF2-40B4-BE49-F238E27FC236}">
                <a16:creationId xmlns:a16="http://schemas.microsoft.com/office/drawing/2014/main" id="{BBB80934-02DF-D745-E7E2-18A7CD9FFA1A}"/>
              </a:ext>
            </a:extLst>
          </p:cNvPr>
          <p:cNvGrpSpPr/>
          <p:nvPr/>
        </p:nvGrpSpPr>
        <p:grpSpPr>
          <a:xfrm>
            <a:off x="3048000" y="4533900"/>
            <a:ext cx="12725401" cy="1810074"/>
            <a:chOff x="6390121" y="1386956"/>
            <a:chExt cx="5155798" cy="1810074"/>
          </a:xfrm>
        </p:grpSpPr>
        <p:sp>
          <p:nvSpPr>
            <p:cNvPr id="6" name="TextBox 7">
              <a:extLst>
                <a:ext uri="{FF2B5EF4-FFF2-40B4-BE49-F238E27FC236}">
                  <a16:creationId xmlns:a16="http://schemas.microsoft.com/office/drawing/2014/main" id="{238801E5-F271-CED4-7560-4088DC248F5E}"/>
                </a:ext>
              </a:extLst>
            </p:cNvPr>
            <p:cNvSpPr txBox="1"/>
            <p:nvPr/>
          </p:nvSpPr>
          <p:spPr>
            <a:xfrm>
              <a:off x="6420994" y="1750480"/>
              <a:ext cx="5124925" cy="1446550"/>
            </a:xfrm>
            <a:prstGeom prst="rect">
              <a:avLst/>
            </a:prstGeom>
            <a:noFill/>
          </p:spPr>
          <p:txBody>
            <a:bodyPr wrap="square" rtlCol="0">
              <a:spAutoFit/>
            </a:bodyPr>
            <a:lstStyle/>
            <a:p>
              <a:r>
                <a:rPr lang="en-US" altLang="ko-KR" sz="2400">
                  <a:ea typeface="Microsoft Sans Serif" panose="020B0604020202020204" pitchFamily="34" charset="0"/>
                  <a:cs typeface="Microsoft Sans Serif" panose="020B0604020202020204" pitchFamily="34" charset="0"/>
                </a:rPr>
                <a:t>Sección </a:t>
              </a:r>
              <a:r>
                <a:rPr lang="en-US" altLang="ko-KR" sz="2400" dirty="0">
                  <a:ea typeface="Microsoft Sans Serif" panose="020B0604020202020204" pitchFamily="34" charset="0"/>
                  <a:cs typeface="Microsoft Sans Serif" panose="020B0604020202020204" pitchFamily="34" charset="0"/>
                </a:rPr>
                <a:t>1</a:t>
              </a:r>
              <a:r>
                <a:rPr lang="en-US" altLang="ko-KR" sz="2400">
                  <a:ea typeface="Microsoft Sans Serif" panose="020B0604020202020204" pitchFamily="34" charset="0"/>
                  <a:cs typeface="Microsoft Sans Serif" panose="020B0604020202020204" pitchFamily="34" charset="0"/>
                </a:rPr>
                <a:t>: </a:t>
              </a:r>
              <a:r>
                <a:rPr lang="en-GB" altLang="ko-KR" sz="2400" b="1">
                  <a:ea typeface="Calibri" panose="020F0502020204030204" pitchFamily="34" charset="0"/>
                  <a:cs typeface="Microsoft Sans Serif" panose="020B0604020202020204" pitchFamily="34" charset="0"/>
                </a:rPr>
                <a:t>¿Qué es un negocio desde casa</a:t>
              </a:r>
              <a:r>
                <a:rPr lang="en-GB" sz="2400" b="1">
                  <a:ea typeface="Calibri" panose="020F0502020204030204" pitchFamily="34" charset="0"/>
                </a:rPr>
                <a:t>? </a:t>
              </a:r>
              <a:r>
                <a:rPr lang="en-US" altLang="ko-KR" sz="3200">
                  <a:ea typeface="Microsoft Sans Serif" panose="020B0604020202020204" pitchFamily="34" charset="0"/>
                  <a:cs typeface="Microsoft Sans Serif" panose="020B0604020202020204" pitchFamily="34" charset="0"/>
                </a:rPr>
                <a:t> </a:t>
              </a:r>
              <a:endParaRPr lang="en-US" altLang="ko-KR" sz="2400" dirty="0">
                <a:ea typeface="Microsoft Sans Serif" panose="020B0604020202020204" pitchFamily="34" charset="0"/>
                <a:cs typeface="Microsoft Sans Serif" panose="020B0604020202020204" pitchFamily="34" charset="0"/>
              </a:endParaRPr>
            </a:p>
            <a:p>
              <a:r>
                <a:rPr lang="en-US" altLang="ko-KR" sz="2400">
                  <a:ea typeface="Microsoft Sans Serif" panose="020B0604020202020204" pitchFamily="34" charset="0"/>
                  <a:cs typeface="Microsoft Sans Serif" panose="020B0604020202020204" pitchFamily="34" charset="0"/>
                </a:rPr>
                <a:t>Sección </a:t>
              </a:r>
              <a:r>
                <a:rPr lang="en-US" altLang="ko-KR" sz="2400" dirty="0">
                  <a:ea typeface="Microsoft Sans Serif" panose="020B0604020202020204" pitchFamily="34" charset="0"/>
                  <a:cs typeface="Microsoft Sans Serif" panose="020B0604020202020204" pitchFamily="34" charset="0"/>
                </a:rPr>
                <a:t>2</a:t>
              </a:r>
              <a:r>
                <a:rPr lang="en-US" altLang="ko-KR" sz="2400">
                  <a:ea typeface="Microsoft Sans Serif" panose="020B0604020202020204" pitchFamily="34" charset="0"/>
                  <a:cs typeface="Microsoft Sans Serif" panose="020B0604020202020204" pitchFamily="34" charset="0"/>
                </a:rPr>
                <a:t>: </a:t>
              </a:r>
              <a:r>
                <a:rPr lang="en-GB" altLang="ko-KR" sz="2400" b="1">
                  <a:ea typeface="Calibri" panose="020F0502020204030204" pitchFamily="34" charset="0"/>
                  <a:cs typeface="Microsoft Sans Serif" panose="020B0604020202020204" pitchFamily="34" charset="0"/>
                </a:rPr>
                <a:t>Ventajas e inconvenientes de un negocio desde casa</a:t>
              </a:r>
              <a:endParaRPr lang="en-US" altLang="ko-KR" sz="2400" dirty="0">
                <a:ea typeface="Microsoft Sans Serif" panose="020B0604020202020204" pitchFamily="34" charset="0"/>
                <a:cs typeface="Microsoft Sans Serif" panose="020B0604020202020204" pitchFamily="34" charset="0"/>
              </a:endParaRPr>
            </a:p>
            <a:p>
              <a:r>
                <a:rPr lang="en-US" altLang="ko-KR" sz="2400">
                  <a:ea typeface="Microsoft Sans Serif" panose="020B0604020202020204" pitchFamily="34" charset="0"/>
                  <a:cs typeface="Microsoft Sans Serif" panose="020B0604020202020204" pitchFamily="34" charset="0"/>
                </a:rPr>
                <a:t>Sección </a:t>
              </a:r>
              <a:r>
                <a:rPr lang="en-US" altLang="ko-KR" sz="2400" dirty="0">
                  <a:ea typeface="Microsoft Sans Serif" panose="020B0604020202020204" pitchFamily="34" charset="0"/>
                  <a:cs typeface="Microsoft Sans Serif" panose="020B0604020202020204" pitchFamily="34" charset="0"/>
                </a:rPr>
                <a:t>3</a:t>
              </a:r>
              <a:r>
                <a:rPr lang="en-US" altLang="ko-KR" sz="2400">
                  <a:ea typeface="Microsoft Sans Serif" panose="020B0604020202020204" pitchFamily="34" charset="0"/>
                  <a:cs typeface="Microsoft Sans Serif" panose="020B0604020202020204" pitchFamily="34" charset="0"/>
                </a:rPr>
                <a:t>: </a:t>
              </a:r>
              <a:r>
                <a:rPr lang="en-US" altLang="ko-KR" sz="2400" b="1">
                  <a:ea typeface="Microsoft Sans Serif" panose="020B0604020202020204" pitchFamily="34" charset="0"/>
                  <a:cs typeface="Microsoft Sans Serif" panose="020B0604020202020204" pitchFamily="34" charset="0"/>
                </a:rPr>
                <a:t>Lo que necesito saber antes de empezar un negocio desde casa</a:t>
              </a:r>
              <a:r>
                <a:rPr lang="en-US" sz="2400" b="1">
                  <a:ea typeface="Times New Roman" panose="02020603050405020304" pitchFamily="18" charset="0"/>
                </a:rPr>
                <a:t>: Planificar mi negocio</a:t>
              </a:r>
              <a:r>
                <a:rPr lang="en-US" altLang="ko-KR" sz="3200">
                  <a:ea typeface="Microsoft Sans Serif" panose="020B0604020202020204" pitchFamily="34" charset="0"/>
                  <a:cs typeface="Microsoft Sans Serif" panose="020B0604020202020204" pitchFamily="34" charset="0"/>
                </a:rPr>
                <a:t> </a:t>
              </a:r>
              <a:endParaRPr lang="en-US" altLang="ko-KR" sz="2400" dirty="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B457E1F9-B71E-20E0-77A5-08EF52153978}"/>
                </a:ext>
              </a:extLst>
            </p:cNvPr>
            <p:cNvSpPr txBox="1"/>
            <p:nvPr/>
          </p:nvSpPr>
          <p:spPr>
            <a:xfrm>
              <a:off x="6390121" y="1386956"/>
              <a:ext cx="5124925" cy="523220"/>
            </a:xfrm>
            <a:prstGeom prst="rect">
              <a:avLst/>
            </a:prstGeom>
            <a:noFill/>
          </p:spPr>
          <p:txBody>
            <a:bodyPr wrap="square" lIns="108000" rIns="108000" rtlCol="0">
              <a:spAutoFit/>
            </a:bodyPr>
            <a:lstStyle/>
            <a:p>
              <a:r>
                <a:rPr lang="en-US" altLang="ko-KR" sz="2800" b="1">
                  <a:solidFill>
                    <a:srgbClr val="AC7BDC"/>
                  </a:solidFill>
                  <a:ea typeface="Microsoft Sans Serif" panose="020B0604020202020204" pitchFamily="34" charset="0"/>
                  <a:cs typeface="Microsoft Sans Serif" panose="020B0604020202020204" pitchFamily="34" charset="0"/>
                </a:rPr>
                <a:t>Unidad </a:t>
              </a:r>
              <a:r>
                <a:rPr lang="en-US" altLang="ko-KR" sz="2800" b="1" dirty="0">
                  <a:solidFill>
                    <a:srgbClr val="AC7BDC"/>
                  </a:solidFill>
                  <a:ea typeface="Microsoft Sans Serif" panose="020B0604020202020204" pitchFamily="34" charset="0"/>
                  <a:cs typeface="Microsoft Sans Serif" panose="020B0604020202020204" pitchFamily="34" charset="0"/>
                </a:rPr>
                <a:t>1</a:t>
              </a:r>
              <a:r>
                <a:rPr lang="en-US" altLang="ko-KR" sz="2800" b="1">
                  <a:solidFill>
                    <a:srgbClr val="AC7BDC"/>
                  </a:solidFill>
                  <a:ea typeface="Microsoft Sans Serif" panose="020B0604020202020204" pitchFamily="34" charset="0"/>
                  <a:cs typeface="Microsoft Sans Serif" panose="020B0604020202020204" pitchFamily="34" charset="0"/>
                </a:rPr>
                <a:t>: </a:t>
              </a:r>
              <a:r>
                <a:rPr lang="en-US" altLang="ko-KR" sz="2800" b="1">
                  <a:solidFill>
                    <a:srgbClr val="AC7BDC"/>
                  </a:solidFill>
                  <a:latin typeface="Calibri" pitchFamily="34" charset="0"/>
                  <a:ea typeface="Microsoft Sans Serif" panose="020B0604020202020204" pitchFamily="34" charset="0"/>
                  <a:cs typeface="Calibri" pitchFamily="34" charset="0"/>
                </a:rPr>
                <a:t>El comienzo de un negocio desde casa</a:t>
              </a:r>
              <a:endParaRPr lang="ko-KR" altLang="en-US" sz="2800" b="1" dirty="0">
                <a:solidFill>
                  <a:srgbClr val="AC7BDC"/>
                </a:solidFill>
                <a:cs typeface="Microsoft Sans Serif" panose="020B0604020202020204" pitchFamily="34" charset="0"/>
              </a:endParaRPr>
            </a:p>
          </p:txBody>
        </p:sp>
      </p:grpSp>
      <p:grpSp>
        <p:nvGrpSpPr>
          <p:cNvPr id="5" name="Group 3">
            <a:extLst>
              <a:ext uri="{FF2B5EF4-FFF2-40B4-BE49-F238E27FC236}">
                <a16:creationId xmlns:a16="http://schemas.microsoft.com/office/drawing/2014/main" id="{B0887605-223E-8E95-D1AB-528AAE792794}"/>
              </a:ext>
            </a:extLst>
          </p:cNvPr>
          <p:cNvGrpSpPr/>
          <p:nvPr/>
        </p:nvGrpSpPr>
        <p:grpSpPr>
          <a:xfrm>
            <a:off x="3048001" y="6362700"/>
            <a:ext cx="12877799" cy="1727217"/>
            <a:chOff x="6417601" y="1062892"/>
            <a:chExt cx="5447247" cy="2254022"/>
          </a:xfrm>
        </p:grpSpPr>
        <p:sp>
          <p:nvSpPr>
            <p:cNvPr id="9" name="TextBox 7">
              <a:extLst>
                <a:ext uri="{FF2B5EF4-FFF2-40B4-BE49-F238E27FC236}">
                  <a16:creationId xmlns:a16="http://schemas.microsoft.com/office/drawing/2014/main" id="{908DF9CA-52FE-B5E9-55D1-0AA3A4015ACA}"/>
                </a:ext>
              </a:extLst>
            </p:cNvPr>
            <p:cNvSpPr txBox="1"/>
            <p:nvPr/>
          </p:nvSpPr>
          <p:spPr>
            <a:xfrm>
              <a:off x="6420994" y="1750481"/>
              <a:ext cx="5124925" cy="1566433"/>
            </a:xfrm>
            <a:prstGeom prst="rect">
              <a:avLst/>
            </a:prstGeom>
            <a:noFill/>
          </p:spPr>
          <p:txBody>
            <a:bodyPr wrap="square" rtlCol="0">
              <a:spAutoFit/>
            </a:bodyPr>
            <a:lstStyle/>
            <a:p>
              <a:r>
                <a:rPr lang="en-US" altLang="ko-KR" sz="2400">
                  <a:ea typeface="Microsoft Sans Serif" panose="020B0604020202020204" pitchFamily="34" charset="0"/>
                  <a:cs typeface="Microsoft Sans Serif" panose="020B0604020202020204" pitchFamily="34" charset="0"/>
                </a:rPr>
                <a:t>Sección </a:t>
              </a:r>
              <a:r>
                <a:rPr lang="en-US" altLang="ko-KR" sz="2400" dirty="0">
                  <a:ea typeface="Microsoft Sans Serif" panose="020B0604020202020204" pitchFamily="34" charset="0"/>
                  <a:cs typeface="Microsoft Sans Serif" panose="020B0604020202020204" pitchFamily="34" charset="0"/>
                </a:rPr>
                <a:t>1</a:t>
              </a:r>
              <a:r>
                <a:rPr lang="en-US" altLang="ko-KR" sz="2400">
                  <a:ea typeface="Microsoft Sans Serif" panose="020B0604020202020204" pitchFamily="34" charset="0"/>
                  <a:cs typeface="Microsoft Sans Serif" panose="020B0604020202020204" pitchFamily="34" charset="0"/>
                </a:rPr>
                <a:t>: </a:t>
              </a:r>
              <a:r>
                <a:rPr lang="en-US" altLang="ko-KR" sz="2400" b="1">
                  <a:ea typeface="Microsoft Sans Serif" panose="020B0604020202020204" pitchFamily="34" charset="0"/>
                  <a:cs typeface="Microsoft Sans Serif" panose="020B0604020202020204" pitchFamily="34" charset="0"/>
                </a:rPr>
                <a:t>Tener una actitud seria en los negocios</a:t>
              </a:r>
              <a:endParaRPr lang="en-US" altLang="ko-KR" sz="2400" dirty="0">
                <a:ea typeface="Microsoft Sans Serif" panose="020B0604020202020204" pitchFamily="34" charset="0"/>
                <a:cs typeface="Microsoft Sans Serif" panose="020B0604020202020204" pitchFamily="34" charset="0"/>
              </a:endParaRPr>
            </a:p>
            <a:p>
              <a:r>
                <a:rPr lang="en-US" altLang="ko-KR" sz="2400">
                  <a:ea typeface="Microsoft Sans Serif" panose="020B0604020202020204" pitchFamily="34" charset="0"/>
                  <a:cs typeface="Microsoft Sans Serif" panose="020B0604020202020204" pitchFamily="34" charset="0"/>
                </a:rPr>
                <a:t>Sección </a:t>
              </a:r>
              <a:r>
                <a:rPr lang="en-US" altLang="ko-KR" sz="2400" dirty="0">
                  <a:ea typeface="Microsoft Sans Serif" panose="020B0604020202020204" pitchFamily="34" charset="0"/>
                  <a:cs typeface="Microsoft Sans Serif" panose="020B0604020202020204" pitchFamily="34" charset="0"/>
                </a:rPr>
                <a:t>2</a:t>
              </a:r>
              <a:r>
                <a:rPr lang="en-US" altLang="ko-KR" sz="2400">
                  <a:ea typeface="Microsoft Sans Serif" panose="020B0604020202020204" pitchFamily="34" charset="0"/>
                  <a:cs typeface="Microsoft Sans Serif" panose="020B0604020202020204" pitchFamily="34" charset="0"/>
                </a:rPr>
                <a:t>: </a:t>
              </a:r>
              <a:r>
                <a:rPr lang="en-US" altLang="ko-KR" sz="2400" b="1">
                  <a:ea typeface="Microsoft Sans Serif" panose="020B0604020202020204" pitchFamily="34" charset="0"/>
                  <a:cs typeface="Microsoft Sans Serif" panose="020B0604020202020204" pitchFamily="34" charset="0"/>
                </a:rPr>
                <a:t>Convertirse en una experta</a:t>
              </a:r>
              <a:endParaRPr lang="en-US" altLang="ko-KR" sz="2400" dirty="0">
                <a:ea typeface="Microsoft Sans Serif" panose="020B0604020202020204" pitchFamily="34" charset="0"/>
                <a:cs typeface="Microsoft Sans Serif" panose="020B0604020202020204" pitchFamily="34" charset="0"/>
              </a:endParaRPr>
            </a:p>
            <a:p>
              <a:r>
                <a:rPr lang="en-US" altLang="ko-KR" sz="2400">
                  <a:ea typeface="Microsoft Sans Serif" panose="020B0604020202020204" pitchFamily="34" charset="0"/>
                  <a:cs typeface="Microsoft Sans Serif" panose="020B0604020202020204" pitchFamily="34" charset="0"/>
                </a:rPr>
                <a:t>Sección </a:t>
              </a:r>
              <a:r>
                <a:rPr lang="en-US" altLang="ko-KR" sz="2400" dirty="0">
                  <a:ea typeface="Microsoft Sans Serif" panose="020B0604020202020204" pitchFamily="34" charset="0"/>
                  <a:cs typeface="Microsoft Sans Serif" panose="020B0604020202020204" pitchFamily="34" charset="0"/>
                </a:rPr>
                <a:t>3</a:t>
              </a:r>
              <a:r>
                <a:rPr lang="en-US" altLang="ko-KR" sz="2400">
                  <a:ea typeface="Microsoft Sans Serif" panose="020B0604020202020204" pitchFamily="34" charset="0"/>
                  <a:cs typeface="Microsoft Sans Serif" panose="020B0604020202020204" pitchFamily="34" charset="0"/>
                </a:rPr>
                <a:t>: </a:t>
              </a:r>
              <a:r>
                <a:rPr lang="en-US" altLang="ko-KR" sz="2400" b="1">
                  <a:ea typeface="Microsoft Sans Serif" panose="020B0604020202020204" pitchFamily="34" charset="0"/>
                  <a:cs typeface="Microsoft Sans Serif" panose="020B0604020202020204" pitchFamily="34" charset="0"/>
                </a:rPr>
                <a:t>Crecer o no crecer</a:t>
              </a:r>
              <a:endParaRPr lang="en-US" altLang="ko-KR" sz="2400" dirty="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6F4D7496-8DEE-0BFB-FAF5-3762F71A6D90}"/>
                </a:ext>
              </a:extLst>
            </p:cNvPr>
            <p:cNvSpPr txBox="1"/>
            <p:nvPr/>
          </p:nvSpPr>
          <p:spPr>
            <a:xfrm>
              <a:off x="6417601" y="1062892"/>
              <a:ext cx="5447247" cy="682803"/>
            </a:xfrm>
            <a:prstGeom prst="rect">
              <a:avLst/>
            </a:prstGeom>
            <a:noFill/>
          </p:spPr>
          <p:txBody>
            <a:bodyPr wrap="square" lIns="108000" rIns="108000" rtlCol="0">
              <a:spAutoFit/>
            </a:bodyPr>
            <a:lstStyle/>
            <a:p>
              <a:r>
                <a:rPr lang="en-US" altLang="ko-KR" sz="2800" b="1">
                  <a:solidFill>
                    <a:srgbClr val="AC7BDC"/>
                  </a:solidFill>
                  <a:ea typeface="Microsoft Sans Serif" panose="020B0604020202020204" pitchFamily="34" charset="0"/>
                  <a:cs typeface="Microsoft Sans Serif" panose="020B0604020202020204" pitchFamily="34" charset="0"/>
                </a:rPr>
                <a:t>Unidad </a:t>
              </a:r>
              <a:r>
                <a:rPr lang="en-US" altLang="ko-KR" sz="2800" b="1" dirty="0">
                  <a:solidFill>
                    <a:srgbClr val="AC7BDC"/>
                  </a:solidFill>
                  <a:ea typeface="Microsoft Sans Serif" panose="020B0604020202020204" pitchFamily="34" charset="0"/>
                  <a:cs typeface="Microsoft Sans Serif" panose="020B0604020202020204" pitchFamily="34" charset="0"/>
                </a:rPr>
                <a:t>2</a:t>
              </a:r>
              <a:r>
                <a:rPr lang="en-US" altLang="ko-KR" sz="2800" b="1">
                  <a:solidFill>
                    <a:srgbClr val="AC7BDC"/>
                  </a:solidFill>
                  <a:ea typeface="Microsoft Sans Serif" panose="020B0604020202020204" pitchFamily="34" charset="0"/>
                  <a:cs typeface="Microsoft Sans Serif" panose="020B0604020202020204" pitchFamily="34" charset="0"/>
                </a:rPr>
                <a:t>: Consejos para tener éxito con un negocio desde casa</a:t>
              </a:r>
              <a:r>
                <a:rPr lang="en-US" sz="2800" b="1">
                  <a:solidFill>
                    <a:srgbClr val="AC7BDC"/>
                  </a:solidFill>
                  <a:ea typeface="Times New Roman" panose="02020603050405020304" pitchFamily="18" charset="0"/>
                </a:rPr>
                <a:t>: “Haz lo que te gusta”</a:t>
              </a:r>
              <a:r>
                <a:rPr lang="en-US" altLang="ko-KR" sz="2800" b="1">
                  <a:solidFill>
                    <a:srgbClr val="AC7BDC"/>
                  </a:solidFill>
                  <a:ea typeface="Microsoft Sans Serif" panose="020B0604020202020204" pitchFamily="34" charset="0"/>
                  <a:cs typeface="Microsoft Sans Serif" panose="020B0604020202020204" pitchFamily="34" charset="0"/>
                </a:rPr>
                <a:t> </a:t>
              </a:r>
              <a:endParaRPr lang="ko-KR" altLang="en-US" sz="2800" b="1" dirty="0">
                <a:solidFill>
                  <a:srgbClr val="AC7BDC"/>
                </a:solidFill>
                <a:cs typeface="Microsoft Sans Serif" panose="020B0604020202020204" pitchFamily="34" charset="0"/>
              </a:endParaRPr>
            </a:p>
          </p:txBody>
        </p:sp>
      </p:grpSp>
      <p:pic>
        <p:nvPicPr>
          <p:cNvPr id="14" name="object 5">
            <a:extLst>
              <a:ext uri="{FF2B5EF4-FFF2-40B4-BE49-F238E27FC236}">
                <a16:creationId xmlns:a16="http://schemas.microsoft.com/office/drawing/2014/main" id="{932F596B-40B6-6263-5610-0B274C7763A4}"/>
              </a:ext>
            </a:extLst>
          </p:cNvPr>
          <p:cNvPicPr/>
          <p:nvPr/>
        </p:nvPicPr>
        <p:blipFill>
          <a:blip r:embed="rId2" cstate="print"/>
          <a:stretch>
            <a:fillRect/>
          </a:stretch>
        </p:blipFill>
        <p:spPr>
          <a:xfrm>
            <a:off x="2514601" y="4457700"/>
            <a:ext cx="581024" cy="581024"/>
          </a:xfrm>
          <a:prstGeom prst="rect">
            <a:avLst/>
          </a:prstGeom>
        </p:spPr>
      </p:pic>
      <p:pic>
        <p:nvPicPr>
          <p:cNvPr id="15"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2514601" y="6286500"/>
            <a:ext cx="581024" cy="581024"/>
          </a:xfrm>
          <a:prstGeom prst="rect">
            <a:avLst/>
          </a:prstGeom>
        </p:spPr>
      </p:pic>
      <p:sp>
        <p:nvSpPr>
          <p:cNvPr id="2" name="CuadroTexto 1">
            <a:extLst>
              <a:ext uri="{FF2B5EF4-FFF2-40B4-BE49-F238E27FC236}">
                <a16:creationId xmlns:a16="http://schemas.microsoft.com/office/drawing/2014/main" id="{80845C21-681F-8282-34D9-C942AD22DAB9}"/>
              </a:ext>
            </a:extLst>
          </p:cNvPr>
          <p:cNvSpPr txBox="1"/>
          <p:nvPr/>
        </p:nvSpPr>
        <p:spPr>
          <a:xfrm>
            <a:off x="1143000" y="1333500"/>
            <a:ext cx="13639800" cy="3016210"/>
          </a:xfrm>
          <a:prstGeom prst="rect">
            <a:avLst/>
          </a:prstGeom>
          <a:noFill/>
        </p:spPr>
        <p:txBody>
          <a:bodyPr wrap="square" rtlCol="0">
            <a:spAutoFit/>
          </a:bodyPr>
          <a:lstStyle/>
          <a:p>
            <a:pPr algn="ctr"/>
            <a:r>
              <a:rPr lang="en-US" sz="4000" b="1" spc="-65">
                <a:solidFill>
                  <a:srgbClr val="FD4FB4"/>
                </a:solidFill>
                <a:ea typeface="Microsoft Sans Serif" panose="020B0604020202020204" pitchFamily="34" charset="0"/>
                <a:cs typeface="Microsoft Sans Serif" panose="020B0604020202020204" pitchFamily="34" charset="0"/>
              </a:rPr>
              <a:t>Mi negocio desde casa</a:t>
            </a:r>
            <a:endParaRPr lang="en-US" sz="4000" b="1" spc="-65" dirty="0">
              <a:solidFill>
                <a:srgbClr val="FD4FB4"/>
              </a:solidFill>
              <a:ea typeface="Microsoft Sans Serif" panose="020B0604020202020204" pitchFamily="34" charset="0"/>
              <a:cs typeface="Microsoft Sans Serif" panose="020B0604020202020204" pitchFamily="34" charset="0"/>
            </a:endParaRPr>
          </a:p>
          <a:p>
            <a:pPr algn="ctr"/>
            <a:endParaRPr lang="en-US" sz="4000" b="1" spc="-65" dirty="0">
              <a:solidFill>
                <a:srgbClr val="FD4FB4"/>
              </a:solidFill>
              <a:ea typeface="Microsoft Sans Serif" panose="020B0604020202020204" pitchFamily="34" charset="0"/>
              <a:cs typeface="Microsoft Sans Serif" panose="020B0604020202020204" pitchFamily="34" charset="0"/>
            </a:endParaRPr>
          </a:p>
          <a:p>
            <a:pPr algn="just">
              <a:buFont typeface="Arial" pitchFamily="34" charset="0"/>
              <a:buChar char="•"/>
            </a:pPr>
            <a:r>
              <a:rPr lang="es-ES" sz="2200" b="1"/>
              <a:t>En este curso nos centraremos en cómo empezar un negocio desde casa, planificarlo, hacerlo crecer y convertirlo en un negocio de éxito, afrontando todos los retos que te vas a encontrar durante un viaje tan sorprendente.</a:t>
            </a:r>
            <a:endParaRPr lang="en-US" sz="2200" b="1"/>
          </a:p>
          <a:p>
            <a:pPr algn="just">
              <a:buFont typeface="Arial" pitchFamily="34" charset="0"/>
              <a:buChar char="•"/>
            </a:pPr>
            <a:r>
              <a:rPr lang="es-ES" sz="2200" b="1"/>
              <a:t>También nos centraremos en las actitudes y acciones que ayudarán a las principales beneficiarias a tener una imagen clara de un negocio desde casa, con ventajas e inconvenientes, y a desarrollar un comportamiento empresarial serio, así como a convertirse en expertas en sus ámbitos.</a:t>
            </a:r>
            <a:endParaRPr lang="en-GB"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8593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5">
            <a:extLst>
              <a:ext uri="{FF2B5EF4-FFF2-40B4-BE49-F238E27FC236}">
                <a16:creationId xmlns:a16="http://schemas.microsoft.com/office/drawing/2014/main" id="{B9450382-7C2E-E6B5-A19E-D3F7075DF91B}"/>
              </a:ext>
            </a:extLst>
          </p:cNvPr>
          <p:cNvPicPr>
            <a:picLocks noChangeAspect="1"/>
          </p:cNvPicPr>
          <p:nvPr/>
        </p:nvPicPr>
        <p:blipFill rotWithShape="1">
          <a:blip r:embed="rId2">
            <a:extLst>
              <a:ext uri="{28A0092B-C50C-407E-A947-70E740481C1C}">
                <a14:useLocalDpi xmlns:a14="http://schemas.microsoft.com/office/drawing/2010/main" val="0"/>
              </a:ext>
            </a:extLst>
          </a:blip>
          <a:srcRect l="8527" t="5169" r="11887" b="7665"/>
          <a:stretch/>
        </p:blipFill>
        <p:spPr>
          <a:xfrm>
            <a:off x="1142999" y="6210300"/>
            <a:ext cx="4313583" cy="2362200"/>
          </a:xfrm>
          <a:prstGeom prst="rect">
            <a:avLst/>
          </a:prstGeom>
        </p:spPr>
      </p:pic>
      <p:sp>
        <p:nvSpPr>
          <p:cNvPr id="5" name="CuadroTexto 4">
            <a:extLst>
              <a:ext uri="{FF2B5EF4-FFF2-40B4-BE49-F238E27FC236}">
                <a16:creationId xmlns:a16="http://schemas.microsoft.com/office/drawing/2014/main" id="{EE20EFF1-C6C2-3834-DE67-E15FC62BC881}"/>
              </a:ext>
            </a:extLst>
          </p:cNvPr>
          <p:cNvSpPr txBox="1"/>
          <p:nvPr/>
        </p:nvSpPr>
        <p:spPr>
          <a:xfrm>
            <a:off x="2667000" y="2095500"/>
            <a:ext cx="13030200" cy="7048083"/>
          </a:xfrm>
          <a:prstGeom prst="rect">
            <a:avLst/>
          </a:prstGeom>
          <a:noFill/>
        </p:spPr>
        <p:txBody>
          <a:bodyPr wrap="square" rtlCol="0">
            <a:spAutoFit/>
          </a:bodyPr>
          <a:lstStyle/>
          <a:p>
            <a:pPr marL="514350" indent="-514350" algn="just">
              <a:defRPr/>
            </a:pPr>
            <a:r>
              <a:rPr lang="en-US" altLang="es-ES" sz="2400">
                <a:ea typeface="Microsoft Sans Serif" panose="020B0604020202020204" pitchFamily="34" charset="0"/>
                <a:cs typeface="Microsoft Sans Serif" panose="020B0604020202020204" pitchFamily="34" charset="0"/>
              </a:rPr>
              <a:t>	Un negocio desde casa es un negocio que se desarrolla en tu domicilio. </a:t>
            </a:r>
            <a:endParaRPr lang="en-US" altLang="es-ES" sz="2400" dirty="0">
              <a:ea typeface="Microsoft Sans Serif" panose="020B0604020202020204" pitchFamily="34" charset="0"/>
              <a:cs typeface="Microsoft Sans Serif" panose="020B0604020202020204" pitchFamily="34" charset="0"/>
            </a:endParaRPr>
          </a:p>
          <a:p>
            <a:pPr marL="514350" indent="-514350" algn="just">
              <a:defRPr/>
            </a:pPr>
            <a:r>
              <a:rPr lang="en-US" altLang="es-ES" sz="2400">
                <a:ea typeface="Microsoft Sans Serif" panose="020B0604020202020204" pitchFamily="34" charset="0"/>
                <a:cs typeface="Microsoft Sans Serif" panose="020B0604020202020204" pitchFamily="34" charset="0"/>
              </a:rPr>
              <a:t>	Hay </a:t>
            </a:r>
            <a:r>
              <a:rPr lang="en-US" altLang="es-ES" sz="2400" b="1">
                <a:ea typeface="Microsoft Sans Serif" panose="020B0604020202020204" pitchFamily="34" charset="0"/>
                <a:cs typeface="Microsoft Sans Serif" panose="020B0604020202020204" pitchFamily="34" charset="0"/>
              </a:rPr>
              <a:t>dos grandes tipos de negocio desde casa</a:t>
            </a:r>
            <a:r>
              <a:rPr lang="en-US" altLang="es-ES" sz="2400">
                <a:ea typeface="Microsoft Sans Serif" panose="020B0604020202020204" pitchFamily="34" charset="0"/>
                <a:cs typeface="Microsoft Sans Serif" panose="020B0604020202020204" pitchFamily="34" charset="0"/>
              </a:rPr>
              <a:t>:</a:t>
            </a:r>
            <a:endParaRPr lang="en-US" altLang="es-ES" sz="2400" dirty="0">
              <a:ea typeface="Microsoft Sans Serif" panose="020B0604020202020204" pitchFamily="34" charset="0"/>
              <a:cs typeface="Microsoft Sans Serif" panose="020B0604020202020204" pitchFamily="34" charset="0"/>
            </a:endParaRPr>
          </a:p>
          <a:p>
            <a:pPr marL="514350" indent="-514350" algn="just">
              <a:defRPr/>
            </a:pPr>
            <a:endParaRPr lang="en-US" altLang="es-ES" sz="2400" b="1" dirty="0">
              <a:ea typeface="Microsoft Sans Serif" panose="020B0604020202020204" pitchFamily="34" charset="0"/>
              <a:cs typeface="Microsoft Sans Serif" panose="020B0604020202020204" pitchFamily="34" charset="0"/>
            </a:endParaRPr>
          </a:p>
          <a:p>
            <a:pPr marL="1835150" indent="-514350" algn="just">
              <a:buFont typeface="Wingdings" pitchFamily="2" charset="2"/>
              <a:buChar char="Ø"/>
              <a:defRPr/>
            </a:pPr>
            <a:r>
              <a:rPr lang="en-US" altLang="es-ES" sz="2000" b="1">
                <a:ea typeface="Microsoft Sans Serif" panose="020B0604020202020204" pitchFamily="34" charset="0"/>
                <a:cs typeface="Microsoft Sans Serif" panose="020B0604020202020204" pitchFamily="34" charset="0"/>
              </a:rPr>
              <a:t>Negocios que empiezan desde cero:</a:t>
            </a:r>
            <a:r>
              <a:rPr lang="en-US" altLang="es-ES" sz="2000" b="1">
                <a:solidFill>
                  <a:srgbClr val="FD4FB4"/>
                </a:solidFill>
                <a:ea typeface="Microsoft Sans Serif" panose="020B0604020202020204" pitchFamily="34" charset="0"/>
                <a:cs typeface="Microsoft Sans Serif" panose="020B0604020202020204" pitchFamily="34" charset="0"/>
              </a:rPr>
              <a:t> </a:t>
            </a:r>
            <a:r>
              <a:rPr lang="es-ES" altLang="es-ES" sz="2000" b="1">
                <a:solidFill>
                  <a:srgbClr val="7030A0"/>
                </a:solidFill>
                <a:ea typeface="Microsoft Sans Serif" panose="020B0604020202020204" pitchFamily="34" charset="0"/>
                <a:cs typeface="Microsoft Sans Serif" panose="020B0604020202020204" pitchFamily="34" charset="0"/>
              </a:rPr>
              <a:t>La ventaja de un negocio que empiezas desde cero es que puede ajustarse a tus preferencias y a los mercados existentes y emergentes, por lo que ofrece una gran variedad de posibilidades.</a:t>
            </a:r>
          </a:p>
          <a:p>
            <a:pPr marL="1835150" indent="-514350" algn="just">
              <a:buFont typeface="Wingdings" pitchFamily="2" charset="2"/>
              <a:buChar char="Ø"/>
              <a:defRPr/>
            </a:pPr>
            <a:r>
              <a:rPr lang="en-US" altLang="es-ES" sz="2000" b="1">
                <a:ea typeface="Microsoft Sans Serif" panose="020B0604020202020204" pitchFamily="34" charset="0"/>
                <a:cs typeface="Microsoft Sans Serif" panose="020B0604020202020204" pitchFamily="34" charset="0"/>
              </a:rPr>
              <a:t>Negocios que puedes comprar</a:t>
            </a:r>
            <a:r>
              <a:rPr lang="en-US" altLang="es-ES" sz="2000">
                <a:ea typeface="Microsoft Sans Serif" panose="020B0604020202020204" pitchFamily="34" charset="0"/>
                <a:cs typeface="Microsoft Sans Serif" panose="020B0604020202020204" pitchFamily="34" charset="0"/>
              </a:rPr>
              <a:t>:</a:t>
            </a:r>
            <a:endParaRPr lang="en-US" altLang="es-ES" sz="2000" dirty="0">
              <a:ea typeface="Microsoft Sans Serif" panose="020B0604020202020204" pitchFamily="34" charset="0"/>
              <a:cs typeface="Microsoft Sans Serif" panose="020B0604020202020204" pitchFamily="34" charset="0"/>
            </a:endParaRPr>
          </a:p>
          <a:p>
            <a:pPr marL="3365500" lvl="0" indent="-679450" algn="just" defTabSz="1319213">
              <a:defRPr/>
            </a:pPr>
            <a:r>
              <a:rPr lang="en-US" altLang="es-ES" sz="2000" b="1">
                <a:ea typeface="Microsoft Sans Serif" panose="020B0604020202020204" pitchFamily="34" charset="0"/>
                <a:cs typeface="Microsoft Sans Serif" panose="020B0604020202020204" pitchFamily="34" charset="0"/>
              </a:rPr>
              <a:t>1.1.1 franquicia</a:t>
            </a:r>
            <a:endParaRPr lang="en-US" altLang="es-ES" sz="2000" b="1" dirty="0">
              <a:ea typeface="Microsoft Sans Serif" panose="020B0604020202020204" pitchFamily="34" charset="0"/>
              <a:cs typeface="Microsoft Sans Serif" panose="020B0604020202020204" pitchFamily="34" charset="0"/>
            </a:endParaRPr>
          </a:p>
          <a:p>
            <a:pPr marL="3365500" lvl="0" indent="-679450" algn="just" defTabSz="1319213">
              <a:defRPr/>
            </a:pPr>
            <a:r>
              <a:rPr lang="en-GB" sz="2000"/>
              <a:t>	</a:t>
            </a:r>
            <a:r>
              <a:rPr lang="es-ES" sz="2000"/>
              <a:t> Una </a:t>
            </a:r>
            <a:r>
              <a:rPr lang="es-ES" sz="2000" i="1"/>
              <a:t>franquicia</a:t>
            </a:r>
            <a:r>
              <a:rPr lang="es-ES" sz="2000"/>
              <a:t> es un acuerdo por el que una empresa concede a otra el derecho a distribuir sus productos o servicios.</a:t>
            </a:r>
            <a:endParaRPr lang="en-GB" sz="2000" dirty="0"/>
          </a:p>
          <a:p>
            <a:pPr marL="3365500" indent="-679450" algn="just"/>
            <a:r>
              <a:rPr lang="en-US" altLang="es-ES" sz="2000" b="1">
                <a:ea typeface="Microsoft Sans Serif" panose="020B0604020202020204" pitchFamily="34" charset="0"/>
                <a:cs typeface="Microsoft Sans Serif" panose="020B0604020202020204" pitchFamily="34" charset="0"/>
              </a:rPr>
              <a:t>1.1.2 venta directas</a:t>
            </a:r>
            <a:r>
              <a:rPr lang="en-GB" sz="2000" b="1" i="1"/>
              <a:t> </a:t>
            </a:r>
            <a:endParaRPr lang="en-GB" sz="2000" b="1" i="1" dirty="0"/>
          </a:p>
          <a:p>
            <a:pPr marL="3365500" indent="-679450" algn="just"/>
            <a:r>
              <a:rPr lang="en-GB" sz="2000" i="1"/>
              <a:t>	</a:t>
            </a:r>
            <a:r>
              <a:rPr lang="es-ES" sz="2000"/>
              <a:t>La </a:t>
            </a:r>
            <a:r>
              <a:rPr lang="es-ES" sz="2000" i="1"/>
              <a:t>venta directa </a:t>
            </a:r>
            <a:r>
              <a:rPr lang="es-ES" sz="2000"/>
              <a:t>consiste en vender productos o servicios de consumo de persona a persona, lejos de un punto de venta fijo. Hay dos tipos principales de oportunidades de venta directa:</a:t>
            </a:r>
            <a:endParaRPr lang="en-US" sz="2000" dirty="0"/>
          </a:p>
          <a:p>
            <a:pPr marL="4059238" indent="-679450" algn="just" defTabSz="1252538"/>
            <a:r>
              <a:rPr lang="en-GB" sz="2000" b="1"/>
              <a:t>Marketing de un solo nivel </a:t>
            </a:r>
            <a:r>
              <a:rPr lang="es-ES" sz="2000"/>
              <a:t>es ganar dinero comprando productos a una empresa matriz y vendiéndolos directamente a los clientes.</a:t>
            </a:r>
            <a:endParaRPr lang="en-US" sz="2000"/>
          </a:p>
          <a:p>
            <a:pPr marL="4059238" indent="-679450" algn="just" defTabSz="1252538"/>
            <a:r>
              <a:rPr lang="en-GB" sz="2000" b="1"/>
              <a:t>El marketing multi nivel </a:t>
            </a:r>
            <a:r>
              <a:rPr lang="es-ES" sz="2000"/>
              <a:t>consiste en ganar dinero a través del marketing de un solo nivel y patrocinando a nuevos vendedores directos</a:t>
            </a:r>
            <a:r>
              <a:rPr lang="en-GB" sz="2000"/>
              <a:t>.</a:t>
            </a:r>
          </a:p>
          <a:p>
            <a:pPr marL="3365500" lvl="0" indent="-679450" algn="just" defTabSz="1319213">
              <a:defRPr/>
            </a:pPr>
            <a:r>
              <a:rPr lang="en-US" altLang="es-ES" sz="2000" b="1">
                <a:solidFill>
                  <a:prstClr val="black"/>
                </a:solidFill>
                <a:ea typeface="Microsoft Sans Serif" panose="020B0604020202020204" pitchFamily="34" charset="0"/>
                <a:cs typeface="Microsoft Sans Serif" panose="020B0604020202020204" pitchFamily="34" charset="0"/>
              </a:rPr>
              <a:t>1.1.3 Oportunidades de negocio</a:t>
            </a:r>
            <a:r>
              <a:rPr lang="en-GB" sz="2000"/>
              <a:t> </a:t>
            </a:r>
            <a:endParaRPr lang="en-GB" sz="2000" dirty="0"/>
          </a:p>
          <a:p>
            <a:pPr marL="3365500" lvl="0" indent="-679450" algn="just" defTabSz="1319213">
              <a:defRPr/>
            </a:pPr>
            <a:r>
              <a:rPr lang="en-GB" sz="2000"/>
              <a:t>	</a:t>
            </a:r>
            <a:r>
              <a:rPr lang="es-ES" sz="2000"/>
              <a:t> Una </a:t>
            </a:r>
            <a:r>
              <a:rPr lang="es-ES" sz="2000" i="1"/>
              <a:t>oportunidad de negocio </a:t>
            </a:r>
            <a:r>
              <a:rPr lang="es-ES" sz="2000"/>
              <a:t>es una idea, producto, sistema o servicio que otra persona desarrolla y ofrece para vender a otros con el fin de ayudarles a poner en marcha su propio negocio similar.</a:t>
            </a:r>
            <a:endParaRPr lang="en-US" altLang="es-ES" sz="2800" dirty="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CFED815D-C4D8-BE58-1B7D-19147DA9B42C}"/>
              </a:ext>
            </a:extLst>
          </p:cNvPr>
          <p:cNvSpPr txBox="1"/>
          <p:nvPr/>
        </p:nvSpPr>
        <p:spPr>
          <a:xfrm>
            <a:off x="304800" y="571500"/>
            <a:ext cx="13643812" cy="707886"/>
          </a:xfrm>
          <a:prstGeom prst="rect">
            <a:avLst/>
          </a:prstGeom>
          <a:noFill/>
        </p:spPr>
        <p:txBody>
          <a:bodyPr wrap="square" rtlCol="0">
            <a:spAutoFit/>
          </a:bodyPr>
          <a:lstStyle/>
          <a:p>
            <a:r>
              <a:rPr lang="en-US" sz="4000" b="1">
                <a:solidFill>
                  <a:srgbClr val="FD4FB4"/>
                </a:solidFill>
                <a:ea typeface="Microsoft Sans Serif" panose="020B0604020202020204" pitchFamily="34" charset="0"/>
                <a:cs typeface="Microsoft Sans Serif" panose="020B0604020202020204" pitchFamily="34" charset="0"/>
              </a:rPr>
              <a:t>Unidad </a:t>
            </a:r>
            <a:r>
              <a:rPr lang="ro-RO" sz="4000" b="1">
                <a:solidFill>
                  <a:srgbClr val="FD4FB4"/>
                </a:solidFill>
                <a:ea typeface="Microsoft Sans Serif" panose="020B0604020202020204" pitchFamily="34" charset="0"/>
                <a:cs typeface="Microsoft Sans Serif" panose="020B0604020202020204" pitchFamily="34" charset="0"/>
              </a:rPr>
              <a:t> </a:t>
            </a:r>
            <a:r>
              <a:rPr lang="ro-RO" sz="4000" b="1" dirty="0">
                <a:solidFill>
                  <a:srgbClr val="FD4FB4"/>
                </a:solidFill>
                <a:ea typeface="Microsoft Sans Serif" panose="020B0604020202020204" pitchFamily="34" charset="0"/>
                <a:cs typeface="Microsoft Sans Serif" panose="020B0604020202020204" pitchFamily="34" charset="0"/>
              </a:rPr>
              <a:t>1</a:t>
            </a:r>
            <a:r>
              <a:rPr lang="en-US" sz="4000" b="1">
                <a:solidFill>
                  <a:srgbClr val="FD4FB4"/>
                </a:solidFill>
                <a:ea typeface="Microsoft Sans Serif" panose="020B0604020202020204" pitchFamily="34" charset="0"/>
                <a:cs typeface="Microsoft Sans Serif" panose="020B0604020202020204" pitchFamily="34" charset="0"/>
              </a:rPr>
              <a:t>:  El comienzo de un negocio desde casa</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6" name="Rectangle 5"/>
          <p:cNvSpPr/>
          <p:nvPr/>
        </p:nvSpPr>
        <p:spPr>
          <a:xfrm>
            <a:off x="457200" y="1409700"/>
            <a:ext cx="5920210" cy="461665"/>
          </a:xfrm>
          <a:prstGeom prst="rect">
            <a:avLst/>
          </a:prstGeom>
        </p:spPr>
        <p:txBody>
          <a:bodyPr wrap="none">
            <a:spAutoFit/>
          </a:bodyPr>
          <a:lstStyle/>
          <a:p>
            <a:pPr>
              <a:defRPr/>
            </a:pPr>
            <a:r>
              <a:rPr lang="en-US" altLang="es-ES" sz="2400" b="1">
                <a:solidFill>
                  <a:srgbClr val="FD4FB4"/>
                </a:solidFill>
                <a:ea typeface="Microsoft Sans Serif" panose="020B0604020202020204" pitchFamily="34" charset="0"/>
                <a:cs typeface="Microsoft Sans Serif" panose="020B0604020202020204" pitchFamily="34" charset="0"/>
              </a:rPr>
              <a:t>Sección </a:t>
            </a:r>
            <a:r>
              <a:rPr lang="en-US" altLang="es-ES" sz="2400" b="1" dirty="0">
                <a:solidFill>
                  <a:srgbClr val="FD4FB4"/>
                </a:solidFill>
                <a:ea typeface="Microsoft Sans Serif" panose="020B0604020202020204" pitchFamily="34" charset="0"/>
                <a:cs typeface="Microsoft Sans Serif" panose="020B0604020202020204" pitchFamily="34" charset="0"/>
              </a:rPr>
              <a:t>1.1</a:t>
            </a:r>
            <a:r>
              <a:rPr lang="en-US" altLang="es-ES" sz="2400" b="1">
                <a:solidFill>
                  <a:srgbClr val="FD4FB4"/>
                </a:solidFill>
                <a:ea typeface="Microsoft Sans Serif" panose="020B0604020202020204" pitchFamily="34" charset="0"/>
                <a:cs typeface="Microsoft Sans Serif" panose="020B0604020202020204" pitchFamily="34" charset="0"/>
              </a:rPr>
              <a:t>: ¿Qué es un negocio desde casa? </a:t>
            </a:r>
            <a:endParaRPr lang="en-US" altLang="es-ES" sz="24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8664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0" y="2857500"/>
            <a:ext cx="5943600" cy="6207661"/>
          </a:xfrm>
          <a:prstGeom prst="rect">
            <a:avLst/>
          </a:prstGeom>
          <a:ln w="28575">
            <a:solidFill>
              <a:schemeClr val="accent4">
                <a:lumMod val="40000"/>
                <a:lumOff val="60000"/>
              </a:schemeClr>
            </a:solidFill>
          </a:ln>
        </p:spPr>
        <p:txBody>
          <a:bodyPr wrap="square">
            <a:spAutoFit/>
          </a:bodyPr>
          <a:lstStyle/>
          <a:p>
            <a:pPr marL="290513" algn="just">
              <a:lnSpc>
                <a:spcPct val="107000"/>
              </a:lnSpc>
              <a:spcAft>
                <a:spcPts val="800"/>
              </a:spcAft>
            </a:pPr>
            <a:r>
              <a:rPr lang="en-US" sz="2400" b="1" dirty="0">
                <a:ea typeface="Times New Roman"/>
              </a:rPr>
              <a:t>2.2 INCONVENIENTES</a:t>
            </a: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50000"/>
              </a:lnSpc>
            </a:pPr>
            <a:r>
              <a:rPr lang="en-US" sz="2000" b="1" dirty="0">
                <a:ea typeface="Times New Roman"/>
              </a:rPr>
              <a:t>2.2.1 </a:t>
            </a:r>
            <a:r>
              <a:rPr lang="en-US" sz="2000" b="1" dirty="0" err="1">
                <a:ea typeface="Times New Roman"/>
              </a:rPr>
              <a:t>Mayores</a:t>
            </a:r>
            <a:r>
              <a:rPr lang="en-US" sz="2000" b="1" dirty="0">
                <a:ea typeface="Times New Roman"/>
              </a:rPr>
              <a:t> </a:t>
            </a:r>
            <a:r>
              <a:rPr lang="en-US" sz="2000" b="1" dirty="0" err="1">
                <a:ea typeface="Times New Roman"/>
              </a:rPr>
              <a:t>niveles</a:t>
            </a:r>
            <a:r>
              <a:rPr lang="en-US" sz="2000" b="1" dirty="0">
                <a:ea typeface="Times New Roman"/>
              </a:rPr>
              <a:t> de </a:t>
            </a:r>
            <a:r>
              <a:rPr lang="en-US" sz="2000" b="1" dirty="0" err="1">
                <a:ea typeface="Times New Roman"/>
              </a:rPr>
              <a:t>estrés</a:t>
            </a:r>
            <a:r>
              <a:rPr lang="en-US" sz="2000" b="1" dirty="0">
                <a:ea typeface="Times New Roman"/>
              </a:rPr>
              <a:t> </a:t>
            </a:r>
            <a:r>
              <a:rPr lang="en-US" sz="2000" b="1" dirty="0" err="1">
                <a:ea typeface="Times New Roman"/>
              </a:rPr>
              <a:t>debido</a:t>
            </a:r>
            <a:r>
              <a:rPr lang="en-US" sz="2000" b="1" dirty="0">
                <a:ea typeface="Times New Roman"/>
              </a:rPr>
              <a:t> a la </a:t>
            </a:r>
            <a:r>
              <a:rPr lang="en-US" sz="2000" b="1" dirty="0" err="1">
                <a:ea typeface="Times New Roman"/>
              </a:rPr>
              <a:t>incapacidad</a:t>
            </a:r>
            <a:r>
              <a:rPr lang="en-US" sz="2000" b="1" dirty="0">
                <a:ea typeface="Times New Roman"/>
              </a:rPr>
              <a:t> de </a:t>
            </a:r>
            <a:r>
              <a:rPr lang="en-US" sz="2000" b="1" dirty="0" err="1">
                <a:ea typeface="Times New Roman"/>
              </a:rPr>
              <a:t>encontrar</a:t>
            </a:r>
            <a:r>
              <a:rPr lang="en-US" sz="2000" b="1" dirty="0">
                <a:ea typeface="Times New Roman"/>
              </a:rPr>
              <a:t> un </a:t>
            </a:r>
            <a:r>
              <a:rPr lang="en-US" sz="2000" b="1" dirty="0" err="1">
                <a:ea typeface="Times New Roman"/>
              </a:rPr>
              <a:t>equilibrio</a:t>
            </a:r>
            <a:r>
              <a:rPr lang="en-US" sz="2000" b="1" dirty="0">
                <a:ea typeface="Times New Roman"/>
              </a:rPr>
              <a:t> entre </a:t>
            </a:r>
            <a:r>
              <a:rPr lang="en-US" sz="2000" b="1" dirty="0" err="1">
                <a:ea typeface="Times New Roman"/>
              </a:rPr>
              <a:t>los</a:t>
            </a:r>
            <a:r>
              <a:rPr lang="en-US" sz="2000" b="1" dirty="0">
                <a:ea typeface="Times New Roman"/>
              </a:rPr>
              <a:t> </a:t>
            </a:r>
            <a:r>
              <a:rPr lang="en-US" sz="2000" b="1" dirty="0" err="1">
                <a:ea typeface="Times New Roman"/>
              </a:rPr>
              <a:t>negocios</a:t>
            </a:r>
            <a:r>
              <a:rPr lang="en-US" sz="2000" b="1" dirty="0">
                <a:ea typeface="Times New Roman"/>
              </a:rPr>
              <a:t> y la </a:t>
            </a:r>
            <a:r>
              <a:rPr lang="en-US" sz="2000" b="1" dirty="0" err="1">
                <a:ea typeface="Times New Roman"/>
              </a:rPr>
              <a:t>familia</a:t>
            </a:r>
            <a:r>
              <a:rPr lang="en-US" sz="2000" b="1" dirty="0">
                <a:ea typeface="Times New Roman"/>
              </a:rPr>
              <a:t>.</a:t>
            </a:r>
            <a:endParaRPr lang="en-US" sz="2000" dirty="0">
              <a:latin typeface="Times New Roman"/>
              <a:ea typeface="Times New Roman"/>
            </a:endParaRPr>
          </a:p>
          <a:p>
            <a:pPr marL="290513" algn="just">
              <a:lnSpc>
                <a:spcPct val="150000"/>
              </a:lnSpc>
              <a:spcAft>
                <a:spcPts val="800"/>
              </a:spcAft>
            </a:pPr>
            <a:r>
              <a:rPr lang="en-US" sz="2000" b="1" dirty="0">
                <a:ea typeface="Times New Roman"/>
              </a:rPr>
              <a:t>2.2.2 Un </a:t>
            </a:r>
            <a:r>
              <a:rPr lang="en-US" sz="2000" b="1" dirty="0" err="1">
                <a:ea typeface="Times New Roman"/>
              </a:rPr>
              <a:t>negocio</a:t>
            </a:r>
            <a:r>
              <a:rPr lang="en-US" sz="2000" b="1" dirty="0">
                <a:ea typeface="Times New Roman"/>
              </a:rPr>
              <a:t> </a:t>
            </a:r>
            <a:r>
              <a:rPr lang="en-US" sz="2000" b="1" dirty="0" err="1">
                <a:ea typeface="Times New Roman"/>
              </a:rPr>
              <a:t>desde</a:t>
            </a:r>
            <a:r>
              <a:rPr lang="en-US" sz="2000" b="1" dirty="0">
                <a:ea typeface="Times New Roman"/>
              </a:rPr>
              <a:t> casa es (</a:t>
            </a:r>
            <a:r>
              <a:rPr lang="en-US" sz="2000" b="1" dirty="0" err="1">
                <a:ea typeface="Times New Roman"/>
              </a:rPr>
              <a:t>normalmente</a:t>
            </a:r>
            <a:r>
              <a:rPr lang="en-US" sz="2000" b="1" dirty="0">
                <a:ea typeface="Times New Roman"/>
              </a:rPr>
              <a:t>) un </a:t>
            </a:r>
            <a:r>
              <a:rPr lang="en-US" sz="2000" b="1" dirty="0" err="1">
                <a:ea typeface="Times New Roman"/>
              </a:rPr>
              <a:t>negocio</a:t>
            </a:r>
            <a:r>
              <a:rPr lang="en-US" sz="2000" b="1" dirty="0">
                <a:ea typeface="Times New Roman"/>
              </a:rPr>
              <a:t> </a:t>
            </a:r>
            <a:r>
              <a:rPr lang="en-US" sz="2000" b="1" dirty="0" err="1">
                <a:ea typeface="Times New Roman"/>
              </a:rPr>
              <a:t>muy</a:t>
            </a:r>
            <a:r>
              <a:rPr lang="en-US" sz="2000" b="1" dirty="0">
                <a:ea typeface="Times New Roman"/>
              </a:rPr>
              <a:t> </a:t>
            </a:r>
            <a:r>
              <a:rPr lang="en-US" sz="2000" b="1" dirty="0" err="1">
                <a:ea typeface="Times New Roman"/>
              </a:rPr>
              <a:t>pequeño</a:t>
            </a:r>
            <a:r>
              <a:rPr lang="en-US" sz="2000" b="1" dirty="0">
                <a:ea typeface="Times New Roman"/>
              </a:rPr>
              <a:t>. </a:t>
            </a:r>
          </a:p>
          <a:p>
            <a:pPr marL="290513" algn="just">
              <a:lnSpc>
                <a:spcPct val="150000"/>
              </a:lnSpc>
            </a:pPr>
            <a:r>
              <a:rPr lang="en-US" sz="2000" b="1" dirty="0">
                <a:ea typeface="Times New Roman"/>
              </a:rPr>
              <a:t>2.2.3 Falta de </a:t>
            </a:r>
            <a:r>
              <a:rPr lang="en-US" sz="2000" b="1" dirty="0" err="1">
                <a:ea typeface="Times New Roman"/>
              </a:rPr>
              <a:t>disciplina</a:t>
            </a:r>
            <a:r>
              <a:rPr lang="en-US" sz="2000" b="1" dirty="0">
                <a:ea typeface="Times New Roman"/>
              </a:rPr>
              <a:t> </a:t>
            </a:r>
            <a:r>
              <a:rPr lang="en-US" sz="2000" b="1" dirty="0" err="1">
                <a:ea typeface="Times New Roman"/>
              </a:rPr>
              <a:t>clara</a:t>
            </a:r>
            <a:endParaRPr lang="en-US" sz="800" b="1" dirty="0">
              <a:ea typeface="Times New Roman"/>
            </a:endParaRPr>
          </a:p>
        </p:txBody>
      </p:sp>
      <p:sp>
        <p:nvSpPr>
          <p:cNvPr id="10" name="Cloud Callout 9"/>
          <p:cNvSpPr/>
          <p:nvPr/>
        </p:nvSpPr>
        <p:spPr>
          <a:xfrm>
            <a:off x="14249400" y="2400300"/>
            <a:ext cx="3541745" cy="3140252"/>
          </a:xfrm>
          <a:prstGeom prst="cloudCallout">
            <a:avLst>
              <a:gd name="adj1" fmla="val -79465"/>
              <a:gd name="adj2" fmla="val -17909"/>
            </a:avLst>
          </a:pr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219700"/>
            <a:ext cx="2971800" cy="22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405365" y="1181100"/>
            <a:ext cx="9494266" cy="523220"/>
          </a:xfrm>
          <a:prstGeom prst="rect">
            <a:avLst/>
          </a:prstGeom>
        </p:spPr>
        <p:txBody>
          <a:bodyPr wrap="none">
            <a:spAutoFit/>
          </a:bodyPr>
          <a:lstStyle/>
          <a:p>
            <a:pPr algn="just" fontAlgn="base"/>
            <a:r>
              <a:rPr lang="en-GB" sz="2800" b="1">
                <a:solidFill>
                  <a:srgbClr val="FD4FB4"/>
                </a:solidFill>
                <a:ea typeface="Times New Roman"/>
              </a:rPr>
              <a:t>Sección </a:t>
            </a:r>
            <a:r>
              <a:rPr lang="en-GB" sz="2800" b="1" dirty="0">
                <a:solidFill>
                  <a:srgbClr val="FD4FB4"/>
                </a:solidFill>
                <a:ea typeface="Times New Roman"/>
              </a:rPr>
              <a:t>2</a:t>
            </a:r>
            <a:r>
              <a:rPr lang="en-GB" sz="2800" b="1">
                <a:solidFill>
                  <a:srgbClr val="FD4FB4"/>
                </a:solidFill>
                <a:ea typeface="Times New Roman"/>
              </a:rPr>
              <a:t>: </a:t>
            </a:r>
            <a:r>
              <a:rPr lang="en-GB" sz="2800" b="1">
                <a:solidFill>
                  <a:srgbClr val="FD4FB4"/>
                </a:solidFill>
                <a:ea typeface="Calibri"/>
              </a:rPr>
              <a:t>Ventajas e inconvenientes de un negocio desde casa</a:t>
            </a:r>
            <a:endParaRPr lang="en-US" sz="2800" dirty="0">
              <a:solidFill>
                <a:srgbClr val="FD4FB4"/>
              </a:solidFill>
              <a:effectLst/>
              <a:latin typeface="Times New Roman"/>
              <a:ea typeface="Times New Roman"/>
            </a:endParaRPr>
          </a:p>
        </p:txBody>
      </p:sp>
      <p:sp>
        <p:nvSpPr>
          <p:cNvPr id="4" name="Rectangle 3"/>
          <p:cNvSpPr/>
          <p:nvPr/>
        </p:nvSpPr>
        <p:spPr>
          <a:xfrm>
            <a:off x="990600" y="1866900"/>
            <a:ext cx="14665553" cy="830997"/>
          </a:xfrm>
          <a:prstGeom prst="rect">
            <a:avLst/>
          </a:prstGeom>
        </p:spPr>
        <p:txBody>
          <a:bodyPr wrap="square">
            <a:spAutoFit/>
          </a:bodyPr>
          <a:lstStyle/>
          <a:p>
            <a:pPr algn="ctr"/>
            <a:r>
              <a:rPr lang="es-ES" sz="2400" b="1" dirty="0">
                <a:solidFill>
                  <a:srgbClr val="AC7BDC"/>
                </a:solidFill>
              </a:rPr>
              <a:t>La buena noticia es que las ventajas probablemente superen a los inconvenientes para la mayoría de nosotros. Como todos los empresarios son personas optimistas, empecemos por las buenas noticias.</a:t>
            </a:r>
            <a:endParaRPr lang="en-US" sz="2400" b="1" dirty="0">
              <a:solidFill>
                <a:srgbClr val="AC7BDC"/>
              </a:solidFill>
            </a:endParaRPr>
          </a:p>
        </p:txBody>
      </p:sp>
      <p:sp>
        <p:nvSpPr>
          <p:cNvPr id="5" name="Rectangle 4"/>
          <p:cNvSpPr/>
          <p:nvPr/>
        </p:nvSpPr>
        <p:spPr>
          <a:xfrm>
            <a:off x="3886200" y="2857500"/>
            <a:ext cx="6553200" cy="6123921"/>
          </a:xfrm>
          <a:prstGeom prst="rect">
            <a:avLst/>
          </a:prstGeom>
          <a:ln w="28575">
            <a:solidFill>
              <a:schemeClr val="accent4">
                <a:lumMod val="40000"/>
                <a:lumOff val="60000"/>
              </a:schemeClr>
            </a:solidFill>
          </a:ln>
        </p:spPr>
        <p:txBody>
          <a:bodyPr wrap="square">
            <a:spAutoFit/>
          </a:bodyPr>
          <a:lstStyle/>
          <a:p>
            <a:pPr marL="234950" algn="just">
              <a:lnSpc>
                <a:spcPct val="107000"/>
              </a:lnSpc>
              <a:spcAft>
                <a:spcPts val="800"/>
              </a:spcAft>
            </a:pPr>
            <a:r>
              <a:rPr lang="en-US" sz="2400" b="1" dirty="0">
                <a:ea typeface="Times New Roman"/>
              </a:rPr>
              <a:t>2.1 VENTAJAS: </a:t>
            </a:r>
          </a:p>
          <a:p>
            <a:pPr marL="234950" algn="just">
              <a:lnSpc>
                <a:spcPct val="107000"/>
              </a:lnSpc>
              <a:spcAft>
                <a:spcPts val="800"/>
              </a:spcAft>
            </a:pPr>
            <a:r>
              <a:rPr lang="en-US" b="1" dirty="0">
                <a:ea typeface="Times New Roman"/>
              </a:rPr>
              <a:t>	</a:t>
            </a:r>
            <a:r>
              <a:rPr lang="es-ES" sz="2000" dirty="0">
                <a:ea typeface="Times New Roman"/>
              </a:rPr>
              <a:t> Recuerda que no se vive dos veces. Si estás cansado de trabajar para otro, o de tener tu creatividad enjaulada; si estás lleno de grandes ideas - ideas que sabes que te llevarán al éxito; si tienes la oportunidad de ponerlas en práctica; si anhelas algo mejor, bueno, hay algo mejor: un negocio desde casa</a:t>
            </a:r>
            <a:r>
              <a:rPr lang="en-US" sz="2000" dirty="0">
                <a:ea typeface="Times New Roman"/>
              </a:rPr>
              <a:t>. </a:t>
            </a:r>
            <a:endParaRPr lang="en-US" sz="2000" b="1" dirty="0">
              <a:latin typeface="Times New Roman"/>
              <a:ea typeface="Times New Roman"/>
            </a:endParaRPr>
          </a:p>
          <a:p>
            <a:pPr marL="234950" algn="just">
              <a:lnSpc>
                <a:spcPct val="107000"/>
              </a:lnSpc>
              <a:spcAft>
                <a:spcPts val="800"/>
              </a:spcAft>
            </a:pPr>
            <a:r>
              <a:rPr lang="en-US" sz="2000" b="1" dirty="0">
                <a:ea typeface="Times New Roman"/>
              </a:rPr>
              <a:t>2.1.1 </a:t>
            </a:r>
            <a:r>
              <a:rPr lang="en-US" sz="2000" b="1" dirty="0" err="1">
                <a:ea typeface="Times New Roman"/>
              </a:rPr>
              <a:t>Probablemente</a:t>
            </a:r>
            <a:r>
              <a:rPr lang="en-US" sz="2000" b="1" dirty="0">
                <a:ea typeface="Times New Roman"/>
              </a:rPr>
              <a:t> la </a:t>
            </a:r>
            <a:r>
              <a:rPr lang="en-US" sz="2000" b="1" dirty="0" err="1">
                <a:ea typeface="Times New Roman"/>
              </a:rPr>
              <a:t>cosa</a:t>
            </a:r>
            <a:r>
              <a:rPr lang="en-US" sz="2000" b="1" dirty="0">
                <a:ea typeface="Times New Roman"/>
              </a:rPr>
              <a:t> </a:t>
            </a:r>
            <a:r>
              <a:rPr lang="en-US" sz="2000" b="1" dirty="0" err="1">
                <a:ea typeface="Times New Roman"/>
              </a:rPr>
              <a:t>más</a:t>
            </a:r>
            <a:r>
              <a:rPr lang="en-US" sz="2000" b="1" dirty="0">
                <a:ea typeface="Times New Roman"/>
              </a:rPr>
              <a:t> </a:t>
            </a:r>
            <a:r>
              <a:rPr lang="en-US" sz="2000" b="1" dirty="0" err="1">
                <a:ea typeface="Times New Roman"/>
              </a:rPr>
              <a:t>grande</a:t>
            </a:r>
            <a:r>
              <a:rPr lang="en-US" sz="2000" b="1" dirty="0">
                <a:ea typeface="Times New Roman"/>
              </a:rPr>
              <a:t> sea </a:t>
            </a:r>
            <a:r>
              <a:rPr lang="en-US" sz="2000" b="1" dirty="0" err="1">
                <a:ea typeface="Times New Roman"/>
              </a:rPr>
              <a:t>tu</a:t>
            </a:r>
            <a:r>
              <a:rPr lang="en-US" sz="2000" b="1" dirty="0">
                <a:ea typeface="Times New Roman"/>
              </a:rPr>
              <a:t> LIBERTAD!</a:t>
            </a:r>
            <a:r>
              <a:rPr lang="en-US" sz="2000" dirty="0">
                <a:ea typeface="Times New Roman"/>
              </a:rPr>
              <a:t> </a:t>
            </a:r>
            <a:endParaRPr lang="en-US" sz="2000" dirty="0">
              <a:latin typeface="Times New Roman"/>
              <a:ea typeface="Times New Roman"/>
            </a:endParaRPr>
          </a:p>
          <a:p>
            <a:pPr marL="234950" algn="just">
              <a:lnSpc>
                <a:spcPct val="107000"/>
              </a:lnSpc>
              <a:spcAft>
                <a:spcPts val="800"/>
              </a:spcAft>
            </a:pPr>
            <a:r>
              <a:rPr lang="en-US" sz="2000" b="1" dirty="0">
                <a:ea typeface="Times New Roman"/>
              </a:rPr>
              <a:t>2.1.2 </a:t>
            </a:r>
            <a:r>
              <a:rPr lang="en-US" sz="2000" b="1" dirty="0" err="1">
                <a:ea typeface="Times New Roman"/>
              </a:rPr>
              <a:t>Tienes</a:t>
            </a:r>
            <a:r>
              <a:rPr lang="en-US" sz="2000" b="1" dirty="0">
                <a:ea typeface="Times New Roman"/>
              </a:rPr>
              <a:t> la </a:t>
            </a:r>
            <a:r>
              <a:rPr lang="en-US" sz="2000" b="1" dirty="0" err="1">
                <a:ea typeface="Times New Roman"/>
              </a:rPr>
              <a:t>flexibilidad</a:t>
            </a:r>
            <a:r>
              <a:rPr lang="en-US" sz="2000" b="1" dirty="0">
                <a:ea typeface="Times New Roman"/>
              </a:rPr>
              <a:t> de </a:t>
            </a:r>
            <a:r>
              <a:rPr lang="en-US" sz="2000" b="1" dirty="0" err="1">
                <a:ea typeface="Times New Roman"/>
              </a:rPr>
              <a:t>trabajar</a:t>
            </a:r>
            <a:r>
              <a:rPr lang="en-US" sz="2000" b="1" dirty="0">
                <a:ea typeface="Times New Roman"/>
              </a:rPr>
              <a:t> </a:t>
            </a:r>
            <a:r>
              <a:rPr lang="en-US" sz="2000" b="1" dirty="0" err="1">
                <a:ea typeface="Times New Roman"/>
              </a:rPr>
              <a:t>cuando</a:t>
            </a:r>
            <a:r>
              <a:rPr lang="en-US" sz="2000" b="1" dirty="0">
                <a:ea typeface="Times New Roman"/>
              </a:rPr>
              <a:t> y </a:t>
            </a:r>
            <a:r>
              <a:rPr lang="en-US" sz="2000" b="1" dirty="0" err="1">
                <a:ea typeface="Times New Roman"/>
              </a:rPr>
              <a:t>donde</a:t>
            </a:r>
            <a:r>
              <a:rPr lang="en-US" sz="2000" b="1" dirty="0">
                <a:ea typeface="Times New Roman"/>
              </a:rPr>
              <a:t> </a:t>
            </a:r>
            <a:r>
              <a:rPr lang="en-US" sz="2000" b="1" dirty="0" err="1">
                <a:ea typeface="Times New Roman"/>
              </a:rPr>
              <a:t>quieras</a:t>
            </a:r>
            <a:r>
              <a:rPr lang="en-US" sz="2000" b="1" dirty="0">
                <a:ea typeface="Times New Roman"/>
              </a:rPr>
              <a:t> </a:t>
            </a:r>
          </a:p>
          <a:p>
            <a:pPr marL="234950" algn="just">
              <a:lnSpc>
                <a:spcPct val="107000"/>
              </a:lnSpc>
              <a:spcAft>
                <a:spcPts val="800"/>
              </a:spcAft>
            </a:pPr>
            <a:r>
              <a:rPr lang="en-US" sz="2000" b="1" dirty="0">
                <a:ea typeface="Times New Roman"/>
              </a:rPr>
              <a:t>2.1.3 La </a:t>
            </a:r>
            <a:r>
              <a:rPr lang="en-US" sz="2000" b="1" dirty="0" err="1">
                <a:ea typeface="Times New Roman"/>
              </a:rPr>
              <a:t>oportunidad</a:t>
            </a:r>
            <a:r>
              <a:rPr lang="en-US" sz="2000" b="1" dirty="0">
                <a:ea typeface="Times New Roman"/>
              </a:rPr>
              <a:t> de </a:t>
            </a:r>
            <a:r>
              <a:rPr lang="en-US" sz="2000" b="1" dirty="0" err="1">
                <a:ea typeface="Times New Roman"/>
              </a:rPr>
              <a:t>desarrollar</a:t>
            </a:r>
            <a:r>
              <a:rPr lang="en-US" sz="2000" b="1" dirty="0">
                <a:ea typeface="Times New Roman"/>
              </a:rPr>
              <a:t> un </a:t>
            </a:r>
            <a:r>
              <a:rPr lang="en-US" sz="2000" b="1" dirty="0" err="1">
                <a:ea typeface="Times New Roman"/>
              </a:rPr>
              <a:t>negocio</a:t>
            </a:r>
            <a:r>
              <a:rPr lang="en-US" sz="2000" b="1" dirty="0">
                <a:ea typeface="Times New Roman"/>
              </a:rPr>
              <a:t> a </a:t>
            </a:r>
            <a:r>
              <a:rPr lang="en-US" sz="2000" b="1" dirty="0" err="1">
                <a:ea typeface="Times New Roman"/>
              </a:rPr>
              <a:t>tiempo</a:t>
            </a:r>
            <a:r>
              <a:rPr lang="en-US" sz="2000" b="1" dirty="0">
                <a:ea typeface="Times New Roman"/>
              </a:rPr>
              <a:t> </a:t>
            </a:r>
            <a:r>
              <a:rPr lang="en-US" sz="2000" b="1" dirty="0" err="1">
                <a:ea typeface="Times New Roman"/>
              </a:rPr>
              <a:t>parcial</a:t>
            </a:r>
            <a:r>
              <a:rPr lang="en-US" sz="2000" b="1" dirty="0">
                <a:ea typeface="Times New Roman"/>
              </a:rPr>
              <a:t>.  </a:t>
            </a:r>
          </a:p>
          <a:p>
            <a:pPr marL="234950" algn="just">
              <a:lnSpc>
                <a:spcPct val="107000"/>
              </a:lnSpc>
              <a:spcAft>
                <a:spcPts val="800"/>
              </a:spcAft>
            </a:pPr>
            <a:r>
              <a:rPr lang="en-US" sz="2000" b="1" dirty="0">
                <a:ea typeface="Times New Roman"/>
              </a:rPr>
              <a:t>2.1.4 Tú </a:t>
            </a:r>
            <a:r>
              <a:rPr lang="en-US" sz="2000" b="1" dirty="0" err="1">
                <a:ea typeface="Times New Roman"/>
              </a:rPr>
              <a:t>eliges</a:t>
            </a:r>
            <a:r>
              <a:rPr lang="en-US" sz="2000" b="1" dirty="0">
                <a:ea typeface="Times New Roman"/>
              </a:rPr>
              <a:t> a </a:t>
            </a:r>
            <a:r>
              <a:rPr lang="en-US" sz="2000" b="1" dirty="0" err="1">
                <a:ea typeface="Times New Roman"/>
              </a:rPr>
              <a:t>tus</a:t>
            </a:r>
            <a:r>
              <a:rPr lang="en-US" sz="2000" b="1" dirty="0">
                <a:ea typeface="Times New Roman"/>
              </a:rPr>
              <a:t> </a:t>
            </a:r>
            <a:r>
              <a:rPr lang="en-US" sz="2000" b="1" dirty="0" err="1">
                <a:ea typeface="Times New Roman"/>
              </a:rPr>
              <a:t>clientes</a:t>
            </a:r>
            <a:r>
              <a:rPr lang="en-US" sz="2000" b="1" dirty="0">
                <a:ea typeface="Times New Roman"/>
              </a:rPr>
              <a:t>. </a:t>
            </a:r>
          </a:p>
          <a:p>
            <a:pPr marL="234950" algn="just">
              <a:lnSpc>
                <a:spcPct val="107000"/>
              </a:lnSpc>
              <a:spcAft>
                <a:spcPts val="800"/>
              </a:spcAft>
            </a:pPr>
            <a:r>
              <a:rPr lang="en-US" sz="2000" b="1" dirty="0">
                <a:ea typeface="Times New Roman"/>
              </a:rPr>
              <a:t>2.1.5 </a:t>
            </a:r>
            <a:r>
              <a:rPr lang="en-US" sz="2000" b="1" dirty="0" err="1">
                <a:ea typeface="Times New Roman"/>
              </a:rPr>
              <a:t>Costes</a:t>
            </a:r>
            <a:r>
              <a:rPr lang="en-US" sz="2000" b="1" dirty="0">
                <a:ea typeface="Times New Roman"/>
              </a:rPr>
              <a:t> de </a:t>
            </a:r>
            <a:r>
              <a:rPr lang="en-US" sz="2000" b="1" dirty="0" err="1">
                <a:ea typeface="Times New Roman"/>
              </a:rPr>
              <a:t>puesta</a:t>
            </a:r>
            <a:r>
              <a:rPr lang="en-US" sz="2000" b="1" dirty="0">
                <a:ea typeface="Times New Roman"/>
              </a:rPr>
              <a:t> en </a:t>
            </a:r>
            <a:r>
              <a:rPr lang="en-US" sz="2000" b="1" dirty="0" err="1">
                <a:ea typeface="Times New Roman"/>
              </a:rPr>
              <a:t>marcha</a:t>
            </a:r>
            <a:r>
              <a:rPr lang="en-US" sz="2000" b="1" dirty="0">
                <a:ea typeface="Times New Roman"/>
              </a:rPr>
              <a:t> y </a:t>
            </a:r>
            <a:r>
              <a:rPr lang="en-US" sz="2000" b="1" dirty="0" err="1">
                <a:ea typeface="Times New Roman"/>
              </a:rPr>
              <a:t>funcionamiento</a:t>
            </a:r>
            <a:r>
              <a:rPr lang="en-US" sz="2000" b="1" dirty="0">
                <a:ea typeface="Times New Roman"/>
              </a:rPr>
              <a:t> </a:t>
            </a:r>
            <a:r>
              <a:rPr lang="en-US" sz="2000" b="1" dirty="0" err="1">
                <a:ea typeface="Times New Roman"/>
              </a:rPr>
              <a:t>inferiores</a:t>
            </a:r>
            <a:r>
              <a:rPr lang="en-US" sz="2000" b="1" dirty="0">
                <a:ea typeface="Times New Roman"/>
              </a:rPr>
              <a:t> a </a:t>
            </a:r>
            <a:r>
              <a:rPr lang="en-US" sz="2000" b="1" dirty="0" err="1">
                <a:ea typeface="Times New Roman"/>
              </a:rPr>
              <a:t>los</a:t>
            </a:r>
            <a:r>
              <a:rPr lang="en-US" sz="2000" b="1" dirty="0">
                <a:ea typeface="Times New Roman"/>
              </a:rPr>
              <a:t> de </a:t>
            </a:r>
            <a:r>
              <a:rPr lang="en-US" sz="2000" b="1" dirty="0" err="1">
                <a:ea typeface="Times New Roman"/>
              </a:rPr>
              <a:t>una</a:t>
            </a:r>
            <a:r>
              <a:rPr lang="en-US" sz="2000" b="1" dirty="0">
                <a:ea typeface="Times New Roman"/>
              </a:rPr>
              <a:t> </a:t>
            </a:r>
            <a:r>
              <a:rPr lang="en-US" sz="2000" b="1" dirty="0" err="1">
                <a:ea typeface="Times New Roman"/>
              </a:rPr>
              <a:t>empresa</a:t>
            </a:r>
            <a:r>
              <a:rPr lang="en-US" sz="2000" b="1" dirty="0">
                <a:ea typeface="Times New Roman"/>
              </a:rPr>
              <a:t> </a:t>
            </a:r>
            <a:r>
              <a:rPr lang="en-US" sz="2000" b="1" dirty="0" err="1">
                <a:ea typeface="Times New Roman"/>
              </a:rPr>
              <a:t>tradicional</a:t>
            </a:r>
            <a:r>
              <a:rPr lang="en-US" sz="2000" b="1" dirty="0">
                <a:ea typeface="Times New Roman"/>
              </a:rPr>
              <a:t>.</a:t>
            </a:r>
            <a:endParaRPr lang="en-US" sz="2000" dirty="0">
              <a:latin typeface="Times New Roman"/>
              <a:ea typeface="Times New Roman"/>
            </a:endParaRPr>
          </a:p>
          <a:p>
            <a:pPr marL="234950" algn="just"/>
            <a:r>
              <a:rPr lang="en-US" sz="2000" b="1" dirty="0">
                <a:ea typeface="Times New Roman"/>
              </a:rPr>
              <a:t> 2.1.6 </a:t>
            </a:r>
            <a:r>
              <a:rPr lang="en-US" sz="2000" b="1" dirty="0" err="1">
                <a:ea typeface="Times New Roman"/>
              </a:rPr>
              <a:t>Ventajas</a:t>
            </a:r>
            <a:r>
              <a:rPr lang="en-US" sz="2000" b="1" dirty="0">
                <a:ea typeface="Times New Roman"/>
              </a:rPr>
              <a:t> </a:t>
            </a:r>
            <a:r>
              <a:rPr lang="en-US" sz="2000" b="1" dirty="0" err="1">
                <a:ea typeface="Times New Roman"/>
              </a:rPr>
              <a:t>fiscales</a:t>
            </a:r>
            <a:r>
              <a:rPr lang="en-US" dirty="0">
                <a:ea typeface="Times New Roman"/>
              </a:rPr>
              <a:t>	</a:t>
            </a:r>
            <a:endParaRPr lang="en-US" b="1" dirty="0">
              <a:effectLst/>
              <a:latin typeface="Times New Roman"/>
              <a:ea typeface="Times New Roman"/>
            </a:endParaRPr>
          </a:p>
        </p:txBody>
      </p:sp>
      <p:sp>
        <p:nvSpPr>
          <p:cNvPr id="7" name="Rectangle 6"/>
          <p:cNvSpPr/>
          <p:nvPr/>
        </p:nvSpPr>
        <p:spPr>
          <a:xfrm>
            <a:off x="685800" y="3071961"/>
            <a:ext cx="2173254" cy="2031325"/>
          </a:xfrm>
          <a:prstGeom prst="rect">
            <a:avLst/>
          </a:prstGeom>
        </p:spPr>
        <p:txBody>
          <a:bodyPr wrap="square">
            <a:spAutoFit/>
          </a:bodyPr>
          <a:lstStyle/>
          <a:p>
            <a:pPr lvl="0" algn="just"/>
            <a:r>
              <a:rPr lang="es-ES" b="1" dirty="0">
                <a:solidFill>
                  <a:prstClr val="black"/>
                </a:solidFill>
                <a:ea typeface="Times New Roman"/>
              </a:rPr>
              <a:t>Y cuando encuentres el negocio adecuado para ti, puede cambiar no sólo tu vida, ¡sino también la de los que están en tu comunidad!</a:t>
            </a:r>
            <a:endParaRPr lang="en-US" b="1" dirty="0">
              <a:solidFill>
                <a:prstClr val="black"/>
              </a:solidFill>
              <a:latin typeface="Times New Roman"/>
              <a:ea typeface="Times New Roman"/>
            </a:endParaRPr>
          </a:p>
        </p:txBody>
      </p:sp>
      <p:sp>
        <p:nvSpPr>
          <p:cNvPr id="8" name="Rectangle 7"/>
          <p:cNvSpPr/>
          <p:nvPr/>
        </p:nvSpPr>
        <p:spPr>
          <a:xfrm>
            <a:off x="14782800" y="3086100"/>
            <a:ext cx="2286000" cy="1855893"/>
          </a:xfrm>
          <a:prstGeom prst="rect">
            <a:avLst/>
          </a:prstGeom>
        </p:spPr>
        <p:txBody>
          <a:bodyPr wrap="square">
            <a:spAutoFit/>
          </a:bodyPr>
          <a:lstStyle/>
          <a:p>
            <a:pPr lvl="0" algn="just">
              <a:lnSpc>
                <a:spcPct val="107000"/>
              </a:lnSpc>
              <a:spcAft>
                <a:spcPts val="800"/>
              </a:spcAft>
            </a:pPr>
            <a:r>
              <a:rPr lang="es-ES" dirty="0">
                <a:solidFill>
                  <a:prstClr val="black"/>
                </a:solidFill>
                <a:ea typeface="Times New Roman"/>
              </a:rPr>
              <a:t>No importa cuáles sean los obstáculos mencionados, sigue diciéndote a ti misma: ¡</a:t>
            </a:r>
            <a:r>
              <a:rPr lang="es-ES" b="1" dirty="0">
                <a:solidFill>
                  <a:prstClr val="black"/>
                </a:solidFill>
                <a:ea typeface="Times New Roman"/>
              </a:rPr>
              <a:t>Puedo tener éxito y lo tendré!</a:t>
            </a:r>
            <a:endParaRPr lang="en-US" b="1" dirty="0">
              <a:solidFill>
                <a:prstClr val="black"/>
              </a:solidFill>
              <a:latin typeface="Times New Roman"/>
              <a:ea typeface="Times New Roman"/>
            </a:endParaRPr>
          </a:p>
        </p:txBody>
      </p:sp>
      <p:sp>
        <p:nvSpPr>
          <p:cNvPr id="9" name="Cloud Callout 8"/>
          <p:cNvSpPr/>
          <p:nvPr/>
        </p:nvSpPr>
        <p:spPr>
          <a:xfrm rot="9986738" flipH="1">
            <a:off x="313738" y="2572682"/>
            <a:ext cx="3133988" cy="3049759"/>
          </a:xfrm>
          <a:prstGeom prst="cloudCallout">
            <a:avLst>
              <a:gd name="adj1" fmla="val 80512"/>
              <a:gd name="adj2" fmla="val 5129"/>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3">
            <a:extLst>
              <a:ext uri="{FF2B5EF4-FFF2-40B4-BE49-F238E27FC236}">
                <a16:creationId xmlns:a16="http://schemas.microsoft.com/office/drawing/2014/main" id="{CFED815D-C4D8-BE58-1B7D-19147DA9B42C}"/>
              </a:ext>
            </a:extLst>
          </p:cNvPr>
          <p:cNvSpPr txBox="1"/>
          <p:nvPr/>
        </p:nvSpPr>
        <p:spPr>
          <a:xfrm>
            <a:off x="914400" y="419100"/>
            <a:ext cx="13643812" cy="707886"/>
          </a:xfrm>
          <a:prstGeom prst="rect">
            <a:avLst/>
          </a:prstGeom>
          <a:noFill/>
        </p:spPr>
        <p:txBody>
          <a:bodyPr wrap="square" rtlCol="0">
            <a:spAutoFit/>
          </a:bodyPr>
          <a:lstStyle/>
          <a:p>
            <a:r>
              <a:rPr lang="en-US" sz="4000" b="1">
                <a:solidFill>
                  <a:srgbClr val="FD4FB4"/>
                </a:solidFill>
                <a:ea typeface="Microsoft Sans Serif" panose="020B0604020202020204" pitchFamily="34" charset="0"/>
                <a:cs typeface="Microsoft Sans Serif" panose="020B0604020202020204" pitchFamily="34" charset="0"/>
              </a:rPr>
              <a:t>Unidad </a:t>
            </a:r>
            <a:r>
              <a:rPr lang="ro-RO" sz="4000" b="1">
                <a:solidFill>
                  <a:srgbClr val="FD4FB4"/>
                </a:solidFill>
                <a:ea typeface="Microsoft Sans Serif" panose="020B0604020202020204" pitchFamily="34" charset="0"/>
                <a:cs typeface="Microsoft Sans Serif" panose="020B0604020202020204" pitchFamily="34" charset="0"/>
              </a:rPr>
              <a:t> </a:t>
            </a:r>
            <a:r>
              <a:rPr lang="ro-RO" sz="4000" b="1" dirty="0">
                <a:solidFill>
                  <a:srgbClr val="FD4FB4"/>
                </a:solidFill>
                <a:ea typeface="Microsoft Sans Serif" panose="020B0604020202020204" pitchFamily="34" charset="0"/>
                <a:cs typeface="Microsoft Sans Serif" panose="020B0604020202020204" pitchFamily="34" charset="0"/>
              </a:rPr>
              <a:t>1</a:t>
            </a:r>
            <a:r>
              <a:rPr lang="en-US" sz="4000" b="1">
                <a:solidFill>
                  <a:srgbClr val="FD4FB4"/>
                </a:solidFill>
                <a:ea typeface="Microsoft Sans Serif" panose="020B0604020202020204" pitchFamily="34" charset="0"/>
                <a:cs typeface="Microsoft Sans Serif" panose="020B0604020202020204" pitchFamily="34" charset="0"/>
              </a:rPr>
              <a:t>:  </a:t>
            </a:r>
            <a:r>
              <a:rPr lang="es-ES" sz="4000" b="1">
                <a:solidFill>
                  <a:srgbClr val="FD4FB4"/>
                </a:solidFill>
                <a:ea typeface="Microsoft Sans Serif" panose="020B0604020202020204" pitchFamily="34" charset="0"/>
                <a:cs typeface="Microsoft Sans Serif" panose="020B0604020202020204" pitchFamily="34" charset="0"/>
              </a:rPr>
              <a:t>El comienzo de un negocio desde casa</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752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162800" y="3390900"/>
            <a:ext cx="9601200" cy="5355312"/>
          </a:xfrm>
          <a:prstGeom prst="rect">
            <a:avLst/>
          </a:prstGeom>
        </p:spPr>
        <p:txBody>
          <a:bodyPr wrap="square">
            <a:spAutoFit/>
          </a:bodyPr>
          <a:lstStyle/>
          <a:p>
            <a:pPr marL="346075"/>
            <a:r>
              <a:rPr lang="en-US" sz="2400" b="1" dirty="0">
                <a:solidFill>
                  <a:srgbClr val="7030A0"/>
                </a:solidFill>
              </a:rPr>
              <a:t>3.1 </a:t>
            </a:r>
            <a:r>
              <a:rPr lang="en-US" sz="2400" b="1" dirty="0" err="1">
                <a:solidFill>
                  <a:srgbClr val="7030A0"/>
                </a:solidFill>
              </a:rPr>
              <a:t>Preparar</a:t>
            </a:r>
            <a:r>
              <a:rPr lang="en-US" sz="2400" b="1" dirty="0">
                <a:solidFill>
                  <a:srgbClr val="7030A0"/>
                </a:solidFill>
              </a:rPr>
              <a:t> la </a:t>
            </a:r>
            <a:r>
              <a:rPr lang="en-US" sz="2400" b="1" dirty="0" err="1">
                <a:solidFill>
                  <a:srgbClr val="7030A0"/>
                </a:solidFill>
              </a:rPr>
              <a:t>ubicación</a:t>
            </a:r>
            <a:r>
              <a:rPr lang="en-US" sz="2400" b="1" dirty="0">
                <a:solidFill>
                  <a:srgbClr val="7030A0"/>
                </a:solidFill>
              </a:rPr>
              <a:t>.</a:t>
            </a:r>
          </a:p>
          <a:p>
            <a:pPr marL="346075"/>
            <a:r>
              <a:rPr lang="en-US" b="1" dirty="0"/>
              <a:t> </a:t>
            </a:r>
            <a:r>
              <a:rPr lang="es-ES" dirty="0"/>
              <a:t>Si todo se va a hacer desde casa, definitivamente hay que hacer algunos cambios o ajustes</a:t>
            </a:r>
            <a:r>
              <a:rPr lang="en-US" dirty="0"/>
              <a:t>.</a:t>
            </a:r>
            <a:r>
              <a:rPr lang="en-US" b="1" dirty="0"/>
              <a:t> </a:t>
            </a:r>
          </a:p>
          <a:p>
            <a:pPr marL="346075"/>
            <a:r>
              <a:rPr lang="en-US" sz="2400" b="1" dirty="0">
                <a:solidFill>
                  <a:srgbClr val="7030A0"/>
                </a:solidFill>
              </a:rPr>
              <a:t>3.2 </a:t>
            </a:r>
            <a:r>
              <a:rPr lang="en-US" sz="2400" b="1" dirty="0" err="1">
                <a:solidFill>
                  <a:srgbClr val="7030A0"/>
                </a:solidFill>
              </a:rPr>
              <a:t>Establecer</a:t>
            </a:r>
            <a:r>
              <a:rPr lang="en-US" sz="2400" b="1" dirty="0">
                <a:solidFill>
                  <a:srgbClr val="7030A0"/>
                </a:solidFill>
              </a:rPr>
              <a:t> </a:t>
            </a:r>
            <a:r>
              <a:rPr lang="en-US" sz="2400" b="1" dirty="0" err="1">
                <a:solidFill>
                  <a:srgbClr val="7030A0"/>
                </a:solidFill>
              </a:rPr>
              <a:t>el</a:t>
            </a:r>
            <a:r>
              <a:rPr lang="en-US" sz="2400" b="1" dirty="0">
                <a:solidFill>
                  <a:srgbClr val="7030A0"/>
                </a:solidFill>
              </a:rPr>
              <a:t> </a:t>
            </a:r>
            <a:r>
              <a:rPr lang="en-US" sz="2400" b="1" dirty="0" err="1">
                <a:solidFill>
                  <a:srgbClr val="7030A0"/>
                </a:solidFill>
              </a:rPr>
              <a:t>precio</a:t>
            </a:r>
            <a:r>
              <a:rPr lang="en-US" sz="2400" b="1" dirty="0">
                <a:solidFill>
                  <a:srgbClr val="7030A0"/>
                </a:solidFill>
              </a:rPr>
              <a:t> de </a:t>
            </a:r>
            <a:r>
              <a:rPr lang="en-US" sz="2400" b="1" dirty="0" err="1">
                <a:solidFill>
                  <a:srgbClr val="7030A0"/>
                </a:solidFill>
              </a:rPr>
              <a:t>tu</a:t>
            </a:r>
            <a:r>
              <a:rPr lang="en-US" sz="2400" b="1" dirty="0">
                <a:solidFill>
                  <a:srgbClr val="7030A0"/>
                </a:solidFill>
              </a:rPr>
              <a:t> </a:t>
            </a:r>
            <a:r>
              <a:rPr lang="en-US" sz="2400" b="1" dirty="0" err="1">
                <a:solidFill>
                  <a:srgbClr val="7030A0"/>
                </a:solidFill>
              </a:rPr>
              <a:t>producto</a:t>
            </a:r>
            <a:r>
              <a:rPr lang="en-US" sz="2400" b="1" dirty="0">
                <a:solidFill>
                  <a:srgbClr val="7030A0"/>
                </a:solidFill>
              </a:rPr>
              <a:t> o </a:t>
            </a:r>
            <a:r>
              <a:rPr lang="en-US" sz="2400" b="1" dirty="0" err="1">
                <a:solidFill>
                  <a:srgbClr val="7030A0"/>
                </a:solidFill>
              </a:rPr>
              <a:t>servicio</a:t>
            </a:r>
            <a:r>
              <a:rPr lang="en-US" sz="2400" b="1" dirty="0">
                <a:solidFill>
                  <a:srgbClr val="7030A0"/>
                </a:solidFill>
              </a:rPr>
              <a:t>. </a:t>
            </a:r>
          </a:p>
          <a:p>
            <a:pPr marL="346075" algn="just"/>
            <a:r>
              <a:rPr lang="es-ES" dirty="0"/>
              <a:t>Si tus precios son demasiado altos, tus clientes buscarán fuentes menos costosas para los productos y servicios que ofreces, y pronto te encontrarás en quiebra por falta de ventas. Si los fijas demasiado bajos, aunque a todo el mundo le gusten las gangas, tus márgenes de beneficio serán demasiado pequeños para sostener el desarrollo de tu negocio. La clave está en encontrar un término medio entre estos dos extremos.</a:t>
            </a:r>
          </a:p>
          <a:p>
            <a:pPr marL="346075" algn="just"/>
            <a:r>
              <a:rPr lang="en-US" sz="2400" b="1" dirty="0">
                <a:solidFill>
                  <a:srgbClr val="7030A0"/>
                </a:solidFill>
              </a:rPr>
              <a:t>3.3 </a:t>
            </a:r>
            <a:r>
              <a:rPr lang="en-US" sz="2400" b="1" dirty="0" err="1">
                <a:solidFill>
                  <a:srgbClr val="7030A0"/>
                </a:solidFill>
              </a:rPr>
              <a:t>Encontrar</a:t>
            </a:r>
            <a:r>
              <a:rPr lang="en-US" sz="2400" b="1" dirty="0">
                <a:solidFill>
                  <a:srgbClr val="7030A0"/>
                </a:solidFill>
              </a:rPr>
              <a:t> </a:t>
            </a:r>
            <a:r>
              <a:rPr lang="en-US" sz="2400" b="1" dirty="0" err="1">
                <a:solidFill>
                  <a:srgbClr val="7030A0"/>
                </a:solidFill>
              </a:rPr>
              <a:t>tus</a:t>
            </a:r>
            <a:r>
              <a:rPr lang="en-US" sz="2400" b="1" dirty="0">
                <a:solidFill>
                  <a:srgbClr val="7030A0"/>
                </a:solidFill>
              </a:rPr>
              <a:t> </a:t>
            </a:r>
            <a:r>
              <a:rPr lang="en-US" sz="2400" b="1" dirty="0" err="1">
                <a:solidFill>
                  <a:srgbClr val="7030A0"/>
                </a:solidFill>
              </a:rPr>
              <a:t>clientes</a:t>
            </a:r>
            <a:r>
              <a:rPr lang="en-US" sz="2400" b="1" dirty="0">
                <a:solidFill>
                  <a:srgbClr val="7030A0"/>
                </a:solidFill>
              </a:rPr>
              <a:t>.</a:t>
            </a:r>
            <a:r>
              <a:rPr lang="en-US" sz="1600" b="1" dirty="0">
                <a:solidFill>
                  <a:srgbClr val="7030A0"/>
                </a:solidFill>
              </a:rPr>
              <a:t> </a:t>
            </a:r>
            <a:r>
              <a:rPr lang="es-ES" dirty="0"/>
              <a:t>Los clientes son el elemento central de cualquier empresa.  Cómo es tu cliente ideal?</a:t>
            </a:r>
            <a:endParaRPr lang="en-US" dirty="0"/>
          </a:p>
          <a:p>
            <a:pPr marL="346075"/>
            <a:r>
              <a:rPr lang="en-US" dirty="0"/>
              <a:t> He </a:t>
            </a:r>
            <a:r>
              <a:rPr lang="en-US" dirty="0" err="1"/>
              <a:t>aquí</a:t>
            </a:r>
            <a:r>
              <a:rPr lang="en-US" dirty="0"/>
              <a:t> </a:t>
            </a:r>
            <a:r>
              <a:rPr lang="en-US" dirty="0" err="1"/>
              <a:t>algunas</a:t>
            </a:r>
            <a:r>
              <a:rPr lang="en-US" dirty="0"/>
              <a:t> </a:t>
            </a:r>
            <a:r>
              <a:rPr lang="en-US" dirty="0" err="1"/>
              <a:t>preguntas</a:t>
            </a:r>
            <a:r>
              <a:rPr lang="en-US" dirty="0"/>
              <a:t> para </a:t>
            </a:r>
            <a:r>
              <a:rPr lang="en-US" dirty="0" err="1"/>
              <a:t>crear</a:t>
            </a:r>
            <a:r>
              <a:rPr lang="en-US" dirty="0"/>
              <a:t> </a:t>
            </a:r>
            <a:r>
              <a:rPr lang="en-US" dirty="0" err="1"/>
              <a:t>el</a:t>
            </a:r>
            <a:r>
              <a:rPr lang="en-US" dirty="0"/>
              <a:t> </a:t>
            </a:r>
            <a:r>
              <a:rPr lang="en-US" dirty="0" err="1"/>
              <a:t>perfil</a:t>
            </a:r>
            <a:r>
              <a:rPr lang="en-US" dirty="0"/>
              <a:t>. </a:t>
            </a:r>
          </a:p>
          <a:p>
            <a:pPr marL="346075" lvl="0">
              <a:buFont typeface="Wingdings" pitchFamily="2" charset="2"/>
              <a:buChar char="ü"/>
            </a:pPr>
            <a:r>
              <a:rPr lang="es-ES" b="1" dirty="0">
                <a:solidFill>
                  <a:srgbClr val="7030A0"/>
                </a:solidFill>
              </a:rPr>
              <a:t>¿Tus mejores clientes son particulares o empresas?</a:t>
            </a:r>
          </a:p>
          <a:p>
            <a:pPr marL="346075" lvl="0">
              <a:buFont typeface="Wingdings" pitchFamily="2" charset="2"/>
              <a:buChar char="ü"/>
            </a:pPr>
            <a:r>
              <a:rPr lang="es-ES" b="1" dirty="0">
                <a:solidFill>
                  <a:srgbClr val="7030A0"/>
                </a:solidFill>
              </a:rPr>
              <a:t>Si son particulares, ¿qué les gusta y qué no?</a:t>
            </a:r>
          </a:p>
          <a:p>
            <a:pPr marL="346075" lvl="0">
              <a:buFont typeface="Wingdings" pitchFamily="2" charset="2"/>
              <a:buChar char="ü"/>
            </a:pPr>
            <a:r>
              <a:rPr lang="es-ES" b="1" dirty="0">
                <a:solidFill>
                  <a:srgbClr val="7030A0"/>
                </a:solidFill>
              </a:rPr>
              <a:t>¿Cuáles son sus necesidades y problemas?</a:t>
            </a:r>
          </a:p>
          <a:p>
            <a:pPr marL="346075" lvl="0">
              <a:buFont typeface="Wingdings" pitchFamily="2" charset="2"/>
              <a:buChar char="ü"/>
            </a:pPr>
            <a:r>
              <a:rPr lang="es-ES" b="1" dirty="0">
                <a:solidFill>
                  <a:srgbClr val="7030A0"/>
                </a:solidFill>
              </a:rPr>
              <a:t>¿Cómo puedes responder a esas necesidades y problemas?</a:t>
            </a:r>
          </a:p>
          <a:p>
            <a:pPr marL="346075" lvl="0">
              <a:buFont typeface="Wingdings" pitchFamily="2" charset="2"/>
              <a:buChar char="ü"/>
            </a:pPr>
            <a:r>
              <a:rPr lang="es-ES" b="1" dirty="0">
                <a:solidFill>
                  <a:srgbClr val="7030A0"/>
                </a:solidFill>
              </a:rPr>
              <a:t>¿Qué es lo más importante para tus mejores clientes?</a:t>
            </a:r>
          </a:p>
          <a:p>
            <a:pPr marL="346075" lvl="0">
              <a:buFont typeface="Wingdings" pitchFamily="2" charset="2"/>
              <a:buChar char="ü"/>
            </a:pPr>
            <a:r>
              <a:rPr lang="es-ES" b="1" dirty="0">
                <a:solidFill>
                  <a:srgbClr val="7030A0"/>
                </a:solidFill>
              </a:rPr>
              <a:t>¿Qué es lo menos importante para ellos?</a:t>
            </a:r>
          </a:p>
          <a:p>
            <a:pPr marL="346075" lvl="0">
              <a:buFont typeface="Wingdings" pitchFamily="2" charset="2"/>
              <a:buChar char="ü"/>
            </a:pPr>
            <a:r>
              <a:rPr lang="es-ES" b="1" dirty="0">
                <a:solidFill>
                  <a:srgbClr val="7030A0"/>
                </a:solidFill>
              </a:rPr>
              <a:t>¿Cómo puedes ofrecerles más de lo primero y menos de lo segundo?</a:t>
            </a:r>
            <a:endParaRPr lang="en-US" b="1" dirty="0">
              <a:solidFill>
                <a:srgbClr val="7030A0"/>
              </a:solidFill>
            </a:endParaRPr>
          </a:p>
        </p:txBody>
      </p:sp>
      <p:pic>
        <p:nvPicPr>
          <p:cNvPr id="14" name="Imagen 1">
            <a:extLst>
              <a:ext uri="{FF2B5EF4-FFF2-40B4-BE49-F238E27FC236}">
                <a16:creationId xmlns:a16="http://schemas.microsoft.com/office/drawing/2014/main" id="{2BC0C565-1E3D-7405-B91D-04D1B6B24FC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518"/>
          <a:stretch/>
        </p:blipFill>
        <p:spPr>
          <a:xfrm>
            <a:off x="1219199" y="3086100"/>
            <a:ext cx="4999067" cy="5257800"/>
          </a:xfrm>
          <a:prstGeom prst="rect">
            <a:avLst/>
          </a:prstGeom>
        </p:spPr>
      </p:pic>
      <p:sp>
        <p:nvSpPr>
          <p:cNvPr id="2" name="Rectangle 1"/>
          <p:cNvSpPr/>
          <p:nvPr/>
        </p:nvSpPr>
        <p:spPr>
          <a:xfrm>
            <a:off x="609600" y="1257300"/>
            <a:ext cx="14173200" cy="954107"/>
          </a:xfrm>
          <a:prstGeom prst="rect">
            <a:avLst/>
          </a:prstGeom>
        </p:spPr>
        <p:txBody>
          <a:bodyPr wrap="square">
            <a:spAutoFit/>
          </a:bodyPr>
          <a:lstStyle/>
          <a:p>
            <a:r>
              <a:rPr lang="en-US" sz="2800" b="1" dirty="0" err="1">
                <a:solidFill>
                  <a:srgbClr val="FD4FB4"/>
                </a:solidFill>
              </a:rPr>
              <a:t>Sección</a:t>
            </a:r>
            <a:r>
              <a:rPr lang="en-US" sz="2800" b="1" dirty="0">
                <a:solidFill>
                  <a:srgbClr val="FD4FB4"/>
                </a:solidFill>
              </a:rPr>
              <a:t> 3:  Lo que </a:t>
            </a:r>
            <a:r>
              <a:rPr lang="en-US" sz="2800" b="1" dirty="0" err="1">
                <a:solidFill>
                  <a:srgbClr val="FD4FB4"/>
                </a:solidFill>
              </a:rPr>
              <a:t>necesito</a:t>
            </a:r>
            <a:r>
              <a:rPr lang="en-US" sz="2800" b="1" dirty="0">
                <a:solidFill>
                  <a:srgbClr val="FD4FB4"/>
                </a:solidFill>
              </a:rPr>
              <a:t> saber antes de </a:t>
            </a:r>
            <a:r>
              <a:rPr lang="en-US" sz="2800" b="1" dirty="0" err="1">
                <a:solidFill>
                  <a:srgbClr val="FD4FB4"/>
                </a:solidFill>
              </a:rPr>
              <a:t>empezar</a:t>
            </a:r>
            <a:r>
              <a:rPr lang="en-US" sz="2800" b="1" dirty="0">
                <a:solidFill>
                  <a:srgbClr val="FD4FB4"/>
                </a:solidFill>
              </a:rPr>
              <a:t> un </a:t>
            </a:r>
            <a:r>
              <a:rPr lang="en-US" sz="2800" b="1" dirty="0" err="1">
                <a:solidFill>
                  <a:srgbClr val="FD4FB4"/>
                </a:solidFill>
              </a:rPr>
              <a:t>negocio</a:t>
            </a:r>
            <a:r>
              <a:rPr lang="en-US" sz="2800" b="1" dirty="0">
                <a:solidFill>
                  <a:srgbClr val="FD4FB4"/>
                </a:solidFill>
              </a:rPr>
              <a:t> </a:t>
            </a:r>
            <a:r>
              <a:rPr lang="en-US" sz="2800" b="1" dirty="0" err="1">
                <a:solidFill>
                  <a:srgbClr val="FD4FB4"/>
                </a:solidFill>
              </a:rPr>
              <a:t>desde</a:t>
            </a:r>
            <a:r>
              <a:rPr lang="en-US" sz="2800" b="1" dirty="0">
                <a:solidFill>
                  <a:srgbClr val="FD4FB4"/>
                </a:solidFill>
              </a:rPr>
              <a:t> casa:  </a:t>
            </a:r>
            <a:r>
              <a:rPr lang="en-US" sz="2800" b="1" dirty="0" err="1">
                <a:solidFill>
                  <a:srgbClr val="FD4FB4"/>
                </a:solidFill>
              </a:rPr>
              <a:t>Planificar</a:t>
            </a:r>
            <a:r>
              <a:rPr lang="en-US" sz="2800" b="1" dirty="0">
                <a:solidFill>
                  <a:srgbClr val="FD4FB4"/>
                </a:solidFill>
              </a:rPr>
              <a:t> mi </a:t>
            </a:r>
            <a:r>
              <a:rPr lang="en-US" sz="2800" b="1" dirty="0" err="1">
                <a:solidFill>
                  <a:srgbClr val="FD4FB4"/>
                </a:solidFill>
              </a:rPr>
              <a:t>negocio</a:t>
            </a:r>
            <a:endParaRPr lang="en-US" sz="2800" b="1" dirty="0">
              <a:solidFill>
                <a:srgbClr val="FD4FB4"/>
              </a:solidFill>
            </a:endParaRPr>
          </a:p>
        </p:txBody>
      </p:sp>
      <p:sp>
        <p:nvSpPr>
          <p:cNvPr id="4" name="Rectangle 3"/>
          <p:cNvSpPr/>
          <p:nvPr/>
        </p:nvSpPr>
        <p:spPr>
          <a:xfrm>
            <a:off x="480318" y="2554932"/>
            <a:ext cx="6202165" cy="1200329"/>
          </a:xfrm>
          <a:prstGeom prst="rect">
            <a:avLst/>
          </a:prstGeom>
        </p:spPr>
        <p:txBody>
          <a:bodyPr wrap="square">
            <a:spAutoFit/>
          </a:bodyPr>
          <a:lstStyle/>
          <a:p>
            <a:pPr lvl="0" algn="ctr"/>
            <a:r>
              <a:rPr lang="en-US" sz="3600" b="1" dirty="0">
                <a:solidFill>
                  <a:srgbClr val="7030A0"/>
                </a:solidFill>
              </a:rPr>
              <a:t>Los planes no son </a:t>
            </a:r>
            <a:r>
              <a:rPr lang="en-US" sz="3600" b="1" dirty="0" err="1">
                <a:solidFill>
                  <a:srgbClr val="7030A0"/>
                </a:solidFill>
              </a:rPr>
              <a:t>importantes</a:t>
            </a:r>
            <a:r>
              <a:rPr lang="en-US" sz="3600" b="1" dirty="0">
                <a:solidFill>
                  <a:srgbClr val="7030A0"/>
                </a:solidFill>
              </a:rPr>
              <a:t>, </a:t>
            </a:r>
          </a:p>
          <a:p>
            <a:pPr lvl="0" algn="ctr"/>
            <a:r>
              <a:rPr lang="en-US" sz="3600" b="1" dirty="0" err="1">
                <a:solidFill>
                  <a:srgbClr val="7030A0"/>
                </a:solidFill>
              </a:rPr>
              <a:t>pero</a:t>
            </a:r>
            <a:r>
              <a:rPr lang="en-US" sz="3600" b="1" dirty="0">
                <a:solidFill>
                  <a:srgbClr val="7030A0"/>
                </a:solidFill>
              </a:rPr>
              <a:t> la </a:t>
            </a:r>
            <a:r>
              <a:rPr lang="en-US" sz="3600" b="1" dirty="0" err="1">
                <a:solidFill>
                  <a:srgbClr val="7030A0"/>
                </a:solidFill>
              </a:rPr>
              <a:t>planificación</a:t>
            </a:r>
            <a:r>
              <a:rPr lang="en-US" sz="3600" b="1" dirty="0">
                <a:solidFill>
                  <a:srgbClr val="7030A0"/>
                </a:solidFill>
              </a:rPr>
              <a:t> lo es </a:t>
            </a:r>
            <a:r>
              <a:rPr lang="en-US" sz="3600" b="1" dirty="0" err="1">
                <a:solidFill>
                  <a:srgbClr val="7030A0"/>
                </a:solidFill>
              </a:rPr>
              <a:t>todo</a:t>
            </a:r>
            <a:r>
              <a:rPr lang="en-US" sz="3600" b="1" dirty="0">
                <a:solidFill>
                  <a:srgbClr val="7030A0"/>
                </a:solidFill>
              </a:rPr>
              <a:t>.</a:t>
            </a:r>
          </a:p>
        </p:txBody>
      </p:sp>
      <p:sp>
        <p:nvSpPr>
          <p:cNvPr id="5" name="Cloud Callout 4"/>
          <p:cNvSpPr/>
          <p:nvPr/>
        </p:nvSpPr>
        <p:spPr>
          <a:xfrm>
            <a:off x="7086600" y="1943100"/>
            <a:ext cx="2133600" cy="1447800"/>
          </a:xfrm>
          <a:prstGeom prst="cloudCallout">
            <a:avLst>
              <a:gd name="adj1" fmla="val 108575"/>
              <a:gd name="adj2" fmla="val -811"/>
            </a:avLst>
          </a:pr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7772400" y="1790700"/>
            <a:ext cx="808235" cy="1569660"/>
          </a:xfrm>
          <a:prstGeom prst="rect">
            <a:avLst/>
          </a:prstGeom>
        </p:spPr>
        <p:txBody>
          <a:bodyPr wrap="none">
            <a:spAutoFit/>
          </a:bodyPr>
          <a:lstStyle/>
          <a:p>
            <a:r>
              <a:rPr lang="en-US" sz="9600" b="1" dirty="0">
                <a:solidFill>
                  <a:srgbClr val="7030A0"/>
                </a:solidFill>
              </a:rPr>
              <a:t>3</a:t>
            </a:r>
            <a:endParaRPr lang="en-US" sz="9600" dirty="0"/>
          </a:p>
        </p:txBody>
      </p:sp>
      <p:sp>
        <p:nvSpPr>
          <p:cNvPr id="9" name="Rectangle 8"/>
          <p:cNvSpPr/>
          <p:nvPr/>
        </p:nvSpPr>
        <p:spPr>
          <a:xfrm>
            <a:off x="10823092" y="2324099"/>
            <a:ext cx="4953000" cy="830997"/>
          </a:xfrm>
          <a:prstGeom prst="rect">
            <a:avLst/>
          </a:prstGeom>
        </p:spPr>
        <p:txBody>
          <a:bodyPr wrap="square">
            <a:spAutoFit/>
          </a:bodyPr>
          <a:lstStyle/>
          <a:p>
            <a:r>
              <a:rPr lang="es-ES" sz="2400" b="1" dirty="0">
                <a:solidFill>
                  <a:srgbClr val="7030A0"/>
                </a:solidFill>
              </a:rPr>
              <a:t>lo más importante a tener en cuenta al crear una empresa en casa</a:t>
            </a:r>
            <a:endParaRPr lang="en-US" sz="2400" b="1" dirty="0">
              <a:solidFill>
                <a:srgbClr val="7030A0"/>
              </a:solidFill>
            </a:endParaRPr>
          </a:p>
        </p:txBody>
      </p:sp>
      <p:sp>
        <p:nvSpPr>
          <p:cNvPr id="10" name="CuadroTexto 3">
            <a:extLst>
              <a:ext uri="{FF2B5EF4-FFF2-40B4-BE49-F238E27FC236}">
                <a16:creationId xmlns:a16="http://schemas.microsoft.com/office/drawing/2014/main" id="{CFED815D-C4D8-BE58-1B7D-19147DA9B42C}"/>
              </a:ext>
            </a:extLst>
          </p:cNvPr>
          <p:cNvSpPr txBox="1"/>
          <p:nvPr/>
        </p:nvSpPr>
        <p:spPr>
          <a:xfrm>
            <a:off x="609600" y="495300"/>
            <a:ext cx="13643812" cy="707886"/>
          </a:xfrm>
          <a:prstGeom prst="rect">
            <a:avLst/>
          </a:prstGeom>
          <a:noFill/>
        </p:spPr>
        <p:txBody>
          <a:bodyPr wrap="square" rtlCol="0">
            <a:spAutoFit/>
          </a:bodyPr>
          <a:lstStyle/>
          <a:p>
            <a:r>
              <a:rPr lang="en-US" sz="4000" b="1" dirty="0">
                <a:solidFill>
                  <a:srgbClr val="FD4FB4"/>
                </a:solidFill>
                <a:ea typeface="Microsoft Sans Serif" panose="020B0604020202020204" pitchFamily="34" charset="0"/>
                <a:cs typeface="Microsoft Sans Serif" panose="020B0604020202020204" pitchFamily="34" charset="0"/>
              </a:rPr>
              <a:t>Unidad </a:t>
            </a:r>
            <a:r>
              <a:rPr lang="ro-RO" sz="4000" b="1" dirty="0">
                <a:solidFill>
                  <a:srgbClr val="FD4FB4"/>
                </a:solidFill>
                <a:ea typeface="Microsoft Sans Serif" panose="020B0604020202020204" pitchFamily="34" charset="0"/>
                <a:cs typeface="Microsoft Sans Serif" panose="020B0604020202020204" pitchFamily="34" charset="0"/>
              </a:rPr>
              <a:t> 1</a:t>
            </a:r>
            <a:r>
              <a:rPr lang="en-US" sz="4000" b="1" dirty="0">
                <a:solidFill>
                  <a:srgbClr val="FD4FB4"/>
                </a:solidFill>
                <a:ea typeface="Microsoft Sans Serif" panose="020B0604020202020204" pitchFamily="34" charset="0"/>
                <a:cs typeface="Microsoft Sans Serif" panose="020B0604020202020204" pitchFamily="34" charset="0"/>
              </a:rPr>
              <a:t>:  </a:t>
            </a:r>
            <a:r>
              <a:rPr lang="es-ES" sz="4000" b="1" dirty="0">
                <a:solidFill>
                  <a:srgbClr val="FD4FB4"/>
                </a:solidFill>
                <a:ea typeface="Microsoft Sans Serif" panose="020B0604020202020204" pitchFamily="34" charset="0"/>
                <a:cs typeface="Microsoft Sans Serif" panose="020B0604020202020204" pitchFamily="34" charset="0"/>
              </a:rPr>
              <a:t>El comienzo de un negocio desde casa</a:t>
            </a:r>
          </a:p>
        </p:txBody>
      </p:sp>
    </p:spTree>
    <p:extLst>
      <p:ext uri="{BB962C8B-B14F-4D97-AF65-F5344CB8AC3E}">
        <p14:creationId xmlns:p14="http://schemas.microsoft.com/office/powerpoint/2010/main" val="421450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633462" y="3924977"/>
            <a:ext cx="6141305"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¿Qué tipo de producto o servicio voy a vender?</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¿A qué competencia me enfrentaré?</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¿Puedo generar demanda para mi producto/servicio?</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¿Cómo llegaré a mis clientes potenciales?</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 ¿Voy a hacer publicidad, confiar en las recomendaciones, abrir un sitio web o una tienda online?</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¿Qué habilidades y experiencia aporto al negocio?</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¿Cuál es la estructura jurídica más adecuada para mi empresa?</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¿Necesito un seguro? ¿Qué tipo de seguro es mejor?</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¿Qué tipo de materias primas/suministros necesito?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2000" b="1" i="0" u="none" strike="noStrike" cap="none" normalizeH="0" baseline="0" dirty="0">
                <a:ln>
                  <a:noFill/>
                </a:ln>
                <a:solidFill>
                  <a:srgbClr val="7030A0"/>
                </a:solidFill>
                <a:effectLst/>
                <a:cs typeface="Calibri" pitchFamily="34" charset="0"/>
              </a:rPr>
              <a:t>¿Hay proveedores? ¿Quiénes son? ¿De qué recursos propios dispongo?</a:t>
            </a:r>
            <a:endParaRPr lang="en-US" sz="2000" b="1" dirty="0">
              <a:solidFill>
                <a:srgbClr val="7030A0"/>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en-US" sz="2000" b="1" i="0" u="none" strike="noStrike" cap="none" normalizeH="0" baseline="0" dirty="0">
              <a:ln>
                <a:noFill/>
              </a:ln>
              <a:solidFill>
                <a:srgbClr val="7030A0"/>
              </a:solidFill>
              <a:effectLst/>
              <a:cs typeface="Arial" pitchFamily="34" charset="0"/>
            </a:endParaRPr>
          </a:p>
        </p:txBody>
      </p:sp>
      <p:sp>
        <p:nvSpPr>
          <p:cNvPr id="3" name="Rectangle 2"/>
          <p:cNvSpPr/>
          <p:nvPr/>
        </p:nvSpPr>
        <p:spPr>
          <a:xfrm>
            <a:off x="2590800" y="1889730"/>
            <a:ext cx="8420100" cy="461665"/>
          </a:xfrm>
          <a:prstGeom prst="rect">
            <a:avLst/>
          </a:prstGeom>
        </p:spPr>
        <p:txBody>
          <a:bodyPr wrap="square">
            <a:spAutoFit/>
          </a:bodyPr>
          <a:lstStyle/>
          <a:p>
            <a:pPr lvl="0"/>
            <a:r>
              <a:rPr lang="en-US" sz="2400" b="1" dirty="0">
                <a:solidFill>
                  <a:srgbClr val="AC7BDC"/>
                </a:solidFill>
              </a:rPr>
              <a:t>Los planes no son </a:t>
            </a:r>
            <a:r>
              <a:rPr lang="en-US" sz="2400" b="1" dirty="0" err="1">
                <a:solidFill>
                  <a:srgbClr val="AC7BDC"/>
                </a:solidFill>
              </a:rPr>
              <a:t>importantes</a:t>
            </a:r>
            <a:r>
              <a:rPr lang="en-US" sz="2400" b="1" dirty="0">
                <a:solidFill>
                  <a:srgbClr val="AC7BDC"/>
                </a:solidFill>
              </a:rPr>
              <a:t>, </a:t>
            </a:r>
            <a:r>
              <a:rPr lang="en-US" sz="2400" b="1" dirty="0" err="1">
                <a:solidFill>
                  <a:srgbClr val="AC7BDC"/>
                </a:solidFill>
              </a:rPr>
              <a:t>pero</a:t>
            </a:r>
            <a:r>
              <a:rPr lang="en-US" sz="2400" b="1" dirty="0">
                <a:solidFill>
                  <a:srgbClr val="AC7BDC"/>
                </a:solidFill>
              </a:rPr>
              <a:t> la </a:t>
            </a:r>
            <a:r>
              <a:rPr lang="en-US" sz="2400" b="1" dirty="0" err="1">
                <a:solidFill>
                  <a:srgbClr val="AC7BDC"/>
                </a:solidFill>
              </a:rPr>
              <a:t>planficiación</a:t>
            </a:r>
            <a:r>
              <a:rPr lang="en-US" sz="2400" b="1" dirty="0">
                <a:solidFill>
                  <a:srgbClr val="AC7BDC"/>
                </a:solidFill>
              </a:rPr>
              <a:t> lo es </a:t>
            </a:r>
            <a:r>
              <a:rPr lang="en-US" sz="2400" b="1" dirty="0" err="1">
                <a:solidFill>
                  <a:srgbClr val="AC7BDC"/>
                </a:solidFill>
              </a:rPr>
              <a:t>todo</a:t>
            </a:r>
            <a:r>
              <a:rPr lang="en-US" sz="2400" b="1" dirty="0">
                <a:solidFill>
                  <a:srgbClr val="AC7BDC"/>
                </a:solidFill>
              </a:rPr>
              <a:t>.</a:t>
            </a:r>
          </a:p>
        </p:txBody>
      </p:sp>
      <p:sp>
        <p:nvSpPr>
          <p:cNvPr id="4" name="Rectangle 3"/>
          <p:cNvSpPr/>
          <p:nvPr/>
        </p:nvSpPr>
        <p:spPr>
          <a:xfrm>
            <a:off x="9601200" y="3695700"/>
            <a:ext cx="5867400" cy="4401205"/>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ü"/>
            </a:pPr>
            <a:r>
              <a:rPr lang="es-ES" sz="2000" b="1" dirty="0">
                <a:solidFill>
                  <a:srgbClr val="7030A0"/>
                </a:solidFill>
                <a:cs typeface="Calibri" pitchFamily="34" charset="0"/>
              </a:rPr>
              <a:t>¿Cuánto dinero necesito para empezar mi negocio desde casa?</a:t>
            </a:r>
          </a:p>
          <a:p>
            <a:pPr lvl="0" algn="just" eaLnBrk="0" fontAlgn="base" hangingPunct="0">
              <a:spcBef>
                <a:spcPct val="0"/>
              </a:spcBef>
              <a:spcAft>
                <a:spcPct val="0"/>
              </a:spcAft>
              <a:buFont typeface="Wingdings" pitchFamily="2" charset="2"/>
              <a:buChar char="ü"/>
            </a:pPr>
            <a:r>
              <a:rPr lang="es-ES" sz="2000" b="1" dirty="0">
                <a:solidFill>
                  <a:srgbClr val="7030A0"/>
                </a:solidFill>
                <a:cs typeface="Calibri" pitchFamily="34" charset="0"/>
              </a:rPr>
              <a:t>¿Cuánto dinero supongo que obtendré de mi negocio semanal/mensual/anual?</a:t>
            </a:r>
          </a:p>
          <a:p>
            <a:pPr lvl="0" algn="just" eaLnBrk="0" fontAlgn="base" hangingPunct="0">
              <a:spcBef>
                <a:spcPct val="0"/>
              </a:spcBef>
              <a:spcAft>
                <a:spcPct val="0"/>
              </a:spcAft>
              <a:buFont typeface="Wingdings" pitchFamily="2" charset="2"/>
              <a:buChar char="ü"/>
            </a:pPr>
            <a:r>
              <a:rPr lang="es-ES" sz="2000" b="1" dirty="0">
                <a:solidFill>
                  <a:srgbClr val="7030A0"/>
                </a:solidFill>
                <a:cs typeface="Calibri" pitchFamily="34" charset="0"/>
              </a:rPr>
              <a:t>¿Cuántos empleados necesito? ¿Cuál será su perfil?</a:t>
            </a:r>
          </a:p>
          <a:p>
            <a:pPr lvl="0" algn="just" eaLnBrk="0" fontAlgn="base" hangingPunct="0">
              <a:spcBef>
                <a:spcPct val="0"/>
              </a:spcBef>
              <a:spcAft>
                <a:spcPct val="0"/>
              </a:spcAft>
              <a:buFont typeface="Wingdings" pitchFamily="2" charset="2"/>
              <a:buChar char="ü"/>
            </a:pPr>
            <a:r>
              <a:rPr lang="es-ES" sz="2000" b="1" dirty="0">
                <a:solidFill>
                  <a:srgbClr val="7030A0"/>
                </a:solidFill>
                <a:cs typeface="Calibri" pitchFamily="34" charset="0"/>
              </a:rPr>
              <a:t>¿En qué parte de la casa llevaré mi negocio?</a:t>
            </a:r>
          </a:p>
          <a:p>
            <a:pPr lvl="0" algn="just" eaLnBrk="0" fontAlgn="base" hangingPunct="0">
              <a:spcBef>
                <a:spcPct val="0"/>
              </a:spcBef>
              <a:spcAft>
                <a:spcPct val="0"/>
              </a:spcAft>
              <a:buFont typeface="Wingdings" pitchFamily="2" charset="2"/>
              <a:buChar char="ü"/>
            </a:pPr>
            <a:r>
              <a:rPr lang="es-ES" sz="2000" b="1" dirty="0">
                <a:solidFill>
                  <a:srgbClr val="7030A0"/>
                </a:solidFill>
                <a:cs typeface="Calibri" pitchFamily="34" charset="0"/>
              </a:rPr>
              <a:t>¿Necesito muchos cambios para adecuar el espacio a mi negocio?</a:t>
            </a:r>
          </a:p>
          <a:p>
            <a:pPr lvl="0" algn="just" eaLnBrk="0" fontAlgn="base" hangingPunct="0">
              <a:spcBef>
                <a:spcPct val="0"/>
              </a:spcBef>
              <a:spcAft>
                <a:spcPct val="0"/>
              </a:spcAft>
              <a:buFont typeface="Wingdings" pitchFamily="2" charset="2"/>
              <a:buChar char="ü"/>
            </a:pPr>
            <a:r>
              <a:rPr lang="es-ES" sz="2000" b="1" dirty="0">
                <a:solidFill>
                  <a:srgbClr val="7030A0"/>
                </a:solidFill>
                <a:cs typeface="Calibri" pitchFamily="34" charset="0"/>
              </a:rPr>
              <a:t>¿Necesito la aprobación de mis vecinos o permisos especiales para desarrollar mi trabajo desde casa?</a:t>
            </a:r>
          </a:p>
          <a:p>
            <a:pPr lvl="0" algn="just" eaLnBrk="0" fontAlgn="base" hangingPunct="0">
              <a:spcBef>
                <a:spcPct val="0"/>
              </a:spcBef>
              <a:spcAft>
                <a:spcPct val="0"/>
              </a:spcAft>
              <a:buFont typeface="Wingdings" pitchFamily="2" charset="2"/>
              <a:buChar char="ü"/>
            </a:pPr>
            <a:r>
              <a:rPr lang="es-ES" sz="2000" b="1" dirty="0">
                <a:solidFill>
                  <a:srgbClr val="7030A0"/>
                </a:solidFill>
                <a:cs typeface="Calibri" pitchFamily="34" charset="0"/>
              </a:rPr>
              <a:t>¿Necesito equipamiento para realizar mi trabajo? ¿Qué tipo de equipamiento? ¿Cabe en el espacio del que dispongo?</a:t>
            </a:r>
          </a:p>
          <a:p>
            <a:pPr lvl="0" algn="just" eaLnBrk="0" fontAlgn="base" hangingPunct="0">
              <a:spcBef>
                <a:spcPct val="0"/>
              </a:spcBef>
              <a:spcAft>
                <a:spcPct val="0"/>
              </a:spcAft>
              <a:buFont typeface="Wingdings" pitchFamily="2" charset="2"/>
              <a:buChar char="ü"/>
            </a:pPr>
            <a:r>
              <a:rPr lang="es-ES" sz="2000" b="1" dirty="0">
                <a:solidFill>
                  <a:srgbClr val="7030A0"/>
                </a:solidFill>
                <a:cs typeface="Calibri" pitchFamily="34" charset="0"/>
              </a:rPr>
              <a:t>¿Podré trabajar desde casa?</a:t>
            </a:r>
            <a:endParaRPr lang="en-US" sz="2000" b="1" dirty="0">
              <a:solidFill>
                <a:srgbClr val="7030A0"/>
              </a:solidFill>
              <a:cs typeface="Arial" pitchFamily="34" charset="0"/>
            </a:endParaRPr>
          </a:p>
        </p:txBody>
      </p:sp>
      <p:sp>
        <p:nvSpPr>
          <p:cNvPr id="5" name="Rectangle 4"/>
          <p:cNvSpPr/>
          <p:nvPr/>
        </p:nvSpPr>
        <p:spPr>
          <a:xfrm>
            <a:off x="457200" y="1257300"/>
            <a:ext cx="14401800" cy="523220"/>
          </a:xfrm>
          <a:prstGeom prst="rect">
            <a:avLst/>
          </a:prstGeom>
        </p:spPr>
        <p:txBody>
          <a:bodyPr wrap="square">
            <a:spAutoFit/>
          </a:bodyPr>
          <a:lstStyle/>
          <a:p>
            <a:r>
              <a:rPr lang="en-US" sz="2800" b="1" dirty="0" err="1">
                <a:solidFill>
                  <a:srgbClr val="FD4FB4"/>
                </a:solidFill>
              </a:rPr>
              <a:t>Sección</a:t>
            </a:r>
            <a:r>
              <a:rPr lang="en-US" sz="2800" b="1" dirty="0">
                <a:solidFill>
                  <a:srgbClr val="FD4FB4"/>
                </a:solidFill>
              </a:rPr>
              <a:t> 3: Lo que </a:t>
            </a:r>
            <a:r>
              <a:rPr lang="en-US" sz="2800" b="1" dirty="0" err="1">
                <a:solidFill>
                  <a:srgbClr val="FD4FB4"/>
                </a:solidFill>
              </a:rPr>
              <a:t>necesito</a:t>
            </a:r>
            <a:r>
              <a:rPr lang="en-US" sz="2800" b="1" dirty="0">
                <a:solidFill>
                  <a:srgbClr val="FD4FB4"/>
                </a:solidFill>
              </a:rPr>
              <a:t> saber antes de </a:t>
            </a:r>
            <a:r>
              <a:rPr lang="en-US" sz="2800" b="1" dirty="0" err="1">
                <a:solidFill>
                  <a:srgbClr val="FD4FB4"/>
                </a:solidFill>
              </a:rPr>
              <a:t>empezar</a:t>
            </a:r>
            <a:r>
              <a:rPr lang="en-US" sz="2800" b="1" dirty="0">
                <a:solidFill>
                  <a:srgbClr val="FD4FB4"/>
                </a:solidFill>
              </a:rPr>
              <a:t> un </a:t>
            </a:r>
            <a:r>
              <a:rPr lang="en-US" sz="2800" b="1" dirty="0" err="1">
                <a:solidFill>
                  <a:srgbClr val="FD4FB4"/>
                </a:solidFill>
              </a:rPr>
              <a:t>negocio</a:t>
            </a:r>
            <a:r>
              <a:rPr lang="en-US" sz="2800" b="1" dirty="0">
                <a:solidFill>
                  <a:srgbClr val="FD4FB4"/>
                </a:solidFill>
              </a:rPr>
              <a:t> </a:t>
            </a:r>
            <a:r>
              <a:rPr lang="en-US" sz="2800" b="1" dirty="0" err="1">
                <a:solidFill>
                  <a:srgbClr val="FD4FB4"/>
                </a:solidFill>
              </a:rPr>
              <a:t>desde</a:t>
            </a:r>
            <a:r>
              <a:rPr lang="en-US" sz="2800" b="1" dirty="0">
                <a:solidFill>
                  <a:srgbClr val="FD4FB4"/>
                </a:solidFill>
              </a:rPr>
              <a:t> casa:  </a:t>
            </a:r>
            <a:r>
              <a:rPr lang="en-US" sz="2800" b="1" dirty="0" err="1">
                <a:solidFill>
                  <a:srgbClr val="FD4FB4"/>
                </a:solidFill>
              </a:rPr>
              <a:t>Planificar</a:t>
            </a:r>
            <a:r>
              <a:rPr lang="en-US" sz="2800" b="1" dirty="0">
                <a:solidFill>
                  <a:srgbClr val="FD4FB4"/>
                </a:solidFill>
              </a:rPr>
              <a:t> mi </a:t>
            </a:r>
            <a:r>
              <a:rPr lang="en-US" sz="2800" b="1" dirty="0" err="1">
                <a:solidFill>
                  <a:srgbClr val="FD4FB4"/>
                </a:solidFill>
              </a:rPr>
              <a:t>negocio</a:t>
            </a:r>
            <a:endParaRPr lang="en-US" sz="2800" b="1" dirty="0">
              <a:solidFill>
                <a:srgbClr val="FD4FB4"/>
              </a:solidFill>
            </a:endParaRPr>
          </a:p>
        </p:txBody>
      </p:sp>
      <p:sp>
        <p:nvSpPr>
          <p:cNvPr id="6" name="CuadroTexto 3">
            <a:extLst>
              <a:ext uri="{FF2B5EF4-FFF2-40B4-BE49-F238E27FC236}">
                <a16:creationId xmlns:a16="http://schemas.microsoft.com/office/drawing/2014/main" id="{CFED815D-C4D8-BE58-1B7D-19147DA9B42C}"/>
              </a:ext>
            </a:extLst>
          </p:cNvPr>
          <p:cNvSpPr txBox="1"/>
          <p:nvPr/>
        </p:nvSpPr>
        <p:spPr>
          <a:xfrm>
            <a:off x="457200" y="495300"/>
            <a:ext cx="13643812" cy="707886"/>
          </a:xfrm>
          <a:prstGeom prst="rect">
            <a:avLst/>
          </a:prstGeom>
          <a:noFill/>
        </p:spPr>
        <p:txBody>
          <a:bodyPr wrap="square" rtlCol="0">
            <a:spAutoFit/>
          </a:bodyPr>
          <a:lstStyle/>
          <a:p>
            <a:r>
              <a:rPr lang="en-US" sz="4000" b="1">
                <a:solidFill>
                  <a:srgbClr val="FD4FB4"/>
                </a:solidFill>
                <a:ea typeface="Microsoft Sans Serif" panose="020B0604020202020204" pitchFamily="34" charset="0"/>
                <a:cs typeface="Microsoft Sans Serif" panose="020B0604020202020204" pitchFamily="34" charset="0"/>
              </a:rPr>
              <a:t>Unidad </a:t>
            </a:r>
            <a:r>
              <a:rPr lang="ro-RO" sz="4000" b="1">
                <a:solidFill>
                  <a:srgbClr val="FD4FB4"/>
                </a:solidFill>
                <a:ea typeface="Microsoft Sans Serif" panose="020B0604020202020204" pitchFamily="34" charset="0"/>
                <a:cs typeface="Microsoft Sans Serif" panose="020B0604020202020204" pitchFamily="34" charset="0"/>
              </a:rPr>
              <a:t> </a:t>
            </a:r>
            <a:r>
              <a:rPr lang="ro-RO" sz="4000" b="1" dirty="0">
                <a:solidFill>
                  <a:srgbClr val="FD4FB4"/>
                </a:solidFill>
                <a:ea typeface="Microsoft Sans Serif" panose="020B0604020202020204" pitchFamily="34" charset="0"/>
                <a:cs typeface="Microsoft Sans Serif" panose="020B0604020202020204" pitchFamily="34" charset="0"/>
              </a:rPr>
              <a:t>1</a:t>
            </a:r>
            <a:r>
              <a:rPr lang="en-US" sz="4000" b="1">
                <a:solidFill>
                  <a:srgbClr val="FD4FB4"/>
                </a:solidFill>
                <a:ea typeface="Microsoft Sans Serif" panose="020B0604020202020204" pitchFamily="34" charset="0"/>
                <a:cs typeface="Microsoft Sans Serif" panose="020B0604020202020204" pitchFamily="34" charset="0"/>
              </a:rPr>
              <a:t>:  </a:t>
            </a:r>
            <a:r>
              <a:rPr lang="es-ES" sz="4000" b="1">
                <a:solidFill>
                  <a:srgbClr val="FD4FB4"/>
                </a:solidFill>
                <a:ea typeface="Microsoft Sans Serif" panose="020B0604020202020204" pitchFamily="34" charset="0"/>
                <a:cs typeface="Microsoft Sans Serif" panose="020B0604020202020204" pitchFamily="34" charset="0"/>
              </a:rPr>
              <a:t>El comienzo de un negocio desde casa</a:t>
            </a:r>
            <a:endParaRPr lang="es-ES" sz="4000" b="1" dirty="0">
              <a:solidFill>
                <a:srgbClr val="FD4FB4"/>
              </a:solidFill>
              <a:ea typeface="Microsoft Sans Serif" panose="020B0604020202020204" pitchFamily="34" charset="0"/>
              <a:cs typeface="Microsoft Sans Serif" panose="020B0604020202020204" pitchFamily="34" charset="0"/>
            </a:endParaRPr>
          </a:p>
        </p:txBody>
      </p:sp>
      <p:pic>
        <p:nvPicPr>
          <p:cNvPr id="7" name="Imagen 5">
            <a:extLst>
              <a:ext uri="{FF2B5EF4-FFF2-40B4-BE49-F238E27FC236}">
                <a16:creationId xmlns:a16="http://schemas.microsoft.com/office/drawing/2014/main" id="{C2ED8FB9-FAB8-B3A9-1B1E-00A9C9FB3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6729" y="1834634"/>
            <a:ext cx="3323064" cy="1676400"/>
          </a:xfrm>
          <a:prstGeom prst="rect">
            <a:avLst/>
          </a:prstGeom>
        </p:spPr>
      </p:pic>
      <p:pic>
        <p:nvPicPr>
          <p:cNvPr id="8" name="object 5">
            <a:extLst>
              <a:ext uri="{FF2B5EF4-FFF2-40B4-BE49-F238E27FC236}">
                <a16:creationId xmlns:a16="http://schemas.microsoft.com/office/drawing/2014/main" id="{E062DE47-918A-693F-B87E-1921EB05C7E1}"/>
              </a:ext>
            </a:extLst>
          </p:cNvPr>
          <p:cNvPicPr/>
          <p:nvPr/>
        </p:nvPicPr>
        <p:blipFill>
          <a:blip r:embed="rId3" cstate="print"/>
          <a:stretch>
            <a:fillRect/>
          </a:stretch>
        </p:blipFill>
        <p:spPr>
          <a:xfrm>
            <a:off x="1752600" y="1937177"/>
            <a:ext cx="581024" cy="581024"/>
          </a:xfrm>
          <a:prstGeom prst="rect">
            <a:avLst/>
          </a:prstGeom>
        </p:spPr>
      </p:pic>
      <p:sp>
        <p:nvSpPr>
          <p:cNvPr id="9" name="Rectangle 8"/>
          <p:cNvSpPr/>
          <p:nvPr/>
        </p:nvSpPr>
        <p:spPr>
          <a:xfrm>
            <a:off x="2633462" y="2276818"/>
            <a:ext cx="7886700" cy="1569660"/>
          </a:xfrm>
          <a:prstGeom prst="rect">
            <a:avLst/>
          </a:prstGeom>
        </p:spPr>
        <p:txBody>
          <a:bodyPr wrap="square">
            <a:spAutoFit/>
          </a:bodyPr>
          <a:lstStyle/>
          <a:p>
            <a:r>
              <a:rPr lang="es-ES" sz="2400" b="1" dirty="0">
                <a:ea typeface="Times New Roman" pitchFamily="18" charset="0"/>
                <a:cs typeface="Calibri" pitchFamily="34" charset="0"/>
              </a:rPr>
              <a:t>Antes de poner en marcha tu negocio o de redactar tu plan de empresa, te será de gran utilidad responder a las siguientes preguntas para hacerte una idea clara de tus acciones futuras:</a:t>
            </a:r>
            <a:endParaRPr lang="en-GB" sz="2400" b="1" dirty="0"/>
          </a:p>
        </p:txBody>
      </p:sp>
    </p:spTree>
    <p:extLst>
      <p:ext uri="{BB962C8B-B14F-4D97-AF65-F5344CB8AC3E}">
        <p14:creationId xmlns:p14="http://schemas.microsoft.com/office/powerpoint/2010/main" val="255879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5">
            <a:extLst>
              <a:ext uri="{FF2B5EF4-FFF2-40B4-BE49-F238E27FC236}">
                <a16:creationId xmlns:a16="http://schemas.microsoft.com/office/drawing/2014/main" id="{E42D7F93-F08B-64FD-14F1-8F551D663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0400" y="5524500"/>
            <a:ext cx="5825067" cy="3276600"/>
          </a:xfrm>
          <a:prstGeom prst="rect">
            <a:avLst/>
          </a:prstGeom>
        </p:spPr>
      </p:pic>
      <p:sp>
        <p:nvSpPr>
          <p:cNvPr id="3" name="TextBox 8">
            <a:extLst>
              <a:ext uri="{FF2B5EF4-FFF2-40B4-BE49-F238E27FC236}">
                <a16:creationId xmlns:a16="http://schemas.microsoft.com/office/drawing/2014/main" id="{B457E1F9-B71E-20E0-77A5-08EF52153978}"/>
              </a:ext>
            </a:extLst>
          </p:cNvPr>
          <p:cNvSpPr txBox="1"/>
          <p:nvPr/>
        </p:nvSpPr>
        <p:spPr>
          <a:xfrm>
            <a:off x="228600" y="266700"/>
            <a:ext cx="13944600" cy="1323439"/>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Unidad 2: </a:t>
            </a:r>
            <a:r>
              <a:rPr lang="es-ES" altLang="ko-KR" sz="4000" b="1" dirty="0">
                <a:solidFill>
                  <a:srgbClr val="FD4FB4"/>
                </a:solidFill>
                <a:ea typeface="Microsoft Sans Serif" panose="020B0604020202020204" pitchFamily="34" charset="0"/>
                <a:cs typeface="Microsoft Sans Serif" panose="020B0604020202020204" pitchFamily="34" charset="0"/>
              </a:rPr>
              <a:t>Consejos para tener éxito con un negocio desde casa: "Haz lo que te gusta"</a:t>
            </a:r>
            <a:endParaRPr lang="ko-KR" altLang="en-US" sz="4000" b="1" dirty="0">
              <a:solidFill>
                <a:srgbClr val="FD4FB4"/>
              </a:solidFill>
              <a:cs typeface="Microsoft Sans Serif" panose="020B0604020202020204" pitchFamily="34" charset="0"/>
            </a:endParaRPr>
          </a:p>
        </p:txBody>
      </p:sp>
      <p:sp>
        <p:nvSpPr>
          <p:cNvPr id="4" name="TextBox 7">
            <a:extLst>
              <a:ext uri="{FF2B5EF4-FFF2-40B4-BE49-F238E27FC236}">
                <a16:creationId xmlns:a16="http://schemas.microsoft.com/office/drawing/2014/main" id="{238801E5-F271-CED4-7560-4088DC248F5E}"/>
              </a:ext>
            </a:extLst>
          </p:cNvPr>
          <p:cNvSpPr txBox="1"/>
          <p:nvPr/>
        </p:nvSpPr>
        <p:spPr>
          <a:xfrm>
            <a:off x="1600200" y="5143500"/>
            <a:ext cx="9829800" cy="3416320"/>
          </a:xfrm>
          <a:prstGeom prst="rect">
            <a:avLst/>
          </a:prstGeom>
          <a:noFill/>
        </p:spPr>
        <p:txBody>
          <a:bodyPr wrap="square" rtlCol="0">
            <a:spAutoFit/>
          </a:bodyPr>
          <a:lstStyle/>
          <a:p>
            <a:r>
              <a:rPr lang="en-US" sz="2400" b="1" dirty="0">
                <a:solidFill>
                  <a:srgbClr val="AC7BDC"/>
                </a:solidFill>
              </a:rPr>
              <a:t>2.1 Tú </a:t>
            </a:r>
            <a:r>
              <a:rPr lang="en-US" sz="2400" b="1" dirty="0" err="1">
                <a:solidFill>
                  <a:srgbClr val="AC7BDC"/>
                </a:solidFill>
              </a:rPr>
              <a:t>eres</a:t>
            </a:r>
            <a:r>
              <a:rPr lang="en-US" sz="2400" b="1" dirty="0">
                <a:solidFill>
                  <a:srgbClr val="AC7BDC"/>
                </a:solidFill>
              </a:rPr>
              <a:t> </a:t>
            </a:r>
            <a:r>
              <a:rPr lang="en-US" sz="2400" b="1" dirty="0" err="1">
                <a:solidFill>
                  <a:srgbClr val="AC7BDC"/>
                </a:solidFill>
              </a:rPr>
              <a:t>quien</a:t>
            </a:r>
            <a:r>
              <a:rPr lang="en-US" sz="2400" b="1" dirty="0">
                <a:solidFill>
                  <a:srgbClr val="AC7BDC"/>
                </a:solidFill>
              </a:rPr>
              <a:t> decide</a:t>
            </a:r>
            <a:endParaRPr lang="en-US" sz="2400" dirty="0">
              <a:solidFill>
                <a:srgbClr val="AC7BDC"/>
              </a:solidFill>
            </a:endParaRPr>
          </a:p>
          <a:p>
            <a:r>
              <a:rPr lang="en-US" sz="2400" dirty="0"/>
              <a:t>Un </a:t>
            </a:r>
            <a:r>
              <a:rPr lang="en-US" sz="2400" dirty="0" err="1"/>
              <a:t>negocio</a:t>
            </a:r>
            <a:r>
              <a:rPr lang="en-US" sz="2400" dirty="0"/>
              <a:t> </a:t>
            </a:r>
            <a:r>
              <a:rPr lang="en-US" sz="2400" dirty="0" err="1"/>
              <a:t>desde</a:t>
            </a:r>
            <a:r>
              <a:rPr lang="en-US" sz="2400" dirty="0"/>
              <a:t> casa no es </a:t>
            </a:r>
            <a:r>
              <a:rPr lang="en-US" sz="2400" dirty="0" err="1"/>
              <a:t>diferetne</a:t>
            </a:r>
            <a:r>
              <a:rPr lang="en-US" sz="2400" dirty="0"/>
              <a:t> de </a:t>
            </a:r>
            <a:r>
              <a:rPr lang="en-US" sz="2400" dirty="0" err="1"/>
              <a:t>otro</a:t>
            </a:r>
            <a:r>
              <a:rPr lang="en-US" sz="2400" dirty="0"/>
              <a:t> </a:t>
            </a:r>
            <a:r>
              <a:rPr lang="en-US" sz="2400" dirty="0" err="1"/>
              <a:t>negocio</a:t>
            </a:r>
            <a:r>
              <a:rPr lang="en-US" sz="2400" dirty="0"/>
              <a:t>.</a:t>
            </a:r>
          </a:p>
          <a:p>
            <a:r>
              <a:rPr lang="en-US" sz="2400" b="1" dirty="0" err="1"/>
              <a:t>Esto</a:t>
            </a:r>
            <a:r>
              <a:rPr lang="en-US" sz="2400" b="1" dirty="0"/>
              <a:t> </a:t>
            </a:r>
            <a:r>
              <a:rPr lang="en-US" sz="2400" b="1" dirty="0" err="1"/>
              <a:t>quiere</a:t>
            </a:r>
            <a:r>
              <a:rPr lang="en-US" sz="2400" b="1" dirty="0"/>
              <a:t> </a:t>
            </a:r>
            <a:r>
              <a:rPr lang="en-US" sz="2400" b="1" dirty="0" err="1"/>
              <a:t>decir</a:t>
            </a:r>
            <a:r>
              <a:rPr lang="en-US" sz="2400" b="1" dirty="0"/>
              <a:t> que </a:t>
            </a:r>
            <a:r>
              <a:rPr lang="en-US" sz="2400" b="1" dirty="0" err="1"/>
              <a:t>tu</a:t>
            </a:r>
            <a:r>
              <a:rPr lang="en-US" sz="2400" b="1" dirty="0"/>
              <a:t> </a:t>
            </a:r>
            <a:r>
              <a:rPr lang="en-US" sz="2400" b="1" dirty="0" err="1"/>
              <a:t>negocio</a:t>
            </a:r>
            <a:r>
              <a:rPr lang="en-US" sz="2400" b="1" dirty="0"/>
              <a:t> no es:</a:t>
            </a:r>
          </a:p>
          <a:p>
            <a:pPr lvl="0">
              <a:buFont typeface="Wingdings" pitchFamily="2" charset="2"/>
              <a:buChar char="ü"/>
            </a:pPr>
            <a:r>
              <a:rPr lang="es-ES" sz="2400" dirty="0"/>
              <a:t>Algo que haces de vez en cuando. </a:t>
            </a:r>
          </a:p>
          <a:p>
            <a:pPr lvl="0">
              <a:buFont typeface="Wingdings" pitchFamily="2" charset="2"/>
              <a:buChar char="ü"/>
            </a:pPr>
            <a:r>
              <a:rPr lang="es-ES" sz="2400" dirty="0"/>
              <a:t>Un plan para hacerse rico rápidamente. Céntrate en trabajar duro para crear un negocio en el que puedas hacer lo que te gusta, servir a tus clientes y ganar dinero al mismo tiempo, a largo plazo, no de la noche a la mañana.</a:t>
            </a:r>
          </a:p>
          <a:p>
            <a:pPr lvl="0">
              <a:buFont typeface="Wingdings" pitchFamily="2" charset="2"/>
              <a:buChar char="ü"/>
            </a:pPr>
            <a:r>
              <a:rPr lang="es-ES" sz="2400" dirty="0"/>
              <a:t>Un hobby</a:t>
            </a:r>
          </a:p>
          <a:p>
            <a:pPr lvl="0">
              <a:buFont typeface="Wingdings" pitchFamily="2" charset="2"/>
              <a:buChar char="ü"/>
            </a:pPr>
            <a:r>
              <a:rPr lang="es-ES" sz="2400" dirty="0"/>
              <a:t>Sólo entretenimiento o diversión</a:t>
            </a:r>
            <a:endParaRPr lang="en-US" sz="2400" dirty="0"/>
          </a:p>
        </p:txBody>
      </p:sp>
      <p:sp>
        <p:nvSpPr>
          <p:cNvPr id="6145" name="Rectangle 1"/>
          <p:cNvSpPr>
            <a:spLocks noChangeArrowheads="1"/>
          </p:cNvSpPr>
          <p:nvPr/>
        </p:nvSpPr>
        <p:spPr bwMode="auto">
          <a:xfrm>
            <a:off x="1752600" y="2444234"/>
            <a:ext cx="9677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kumimoji="0" lang="es-ES" sz="24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Todos soñamos con el trabajo que haríamos si tuviéramos la oportunidad de hacerlo. Por desgracia, para muchos de nosotros, nuestro trabajo actual es algo que hacemos porque tenemos que pagar las facturas, no porque queramos. ¿Y si pudieras hacer lo que realmente te gusta? ¿No sería estupendo? 	Lo es, y es exactamente la oportunidad que consigues montando tu propio negocio. ¡Sólo tienes que tener </a:t>
            </a:r>
            <a:r>
              <a:rPr kumimoji="0" lang="es-ES" sz="24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una actitud empresarial seria!</a:t>
            </a:r>
            <a:endParaRPr kumimoji="0" lang="en-US" sz="2400" b="1"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12649200" y="2552700"/>
            <a:ext cx="4038600" cy="2677656"/>
          </a:xfrm>
          <a:prstGeom prst="rect">
            <a:avLst/>
          </a:prstGeom>
          <a:noFill/>
          <a:ln w="25400">
            <a:solidFill>
              <a:srgbClr val="AC7BDC"/>
            </a:solidFill>
            <a:prstDash val="sysDash"/>
          </a:ln>
        </p:spPr>
        <p:txBody>
          <a:bodyPr wrap="square">
            <a:spAutoFit/>
          </a:bodyPr>
          <a:lstStyle/>
          <a:p>
            <a:pPr lvl="0" algn="just"/>
            <a:r>
              <a:rPr lang="en-US" sz="2000" b="1">
                <a:solidFill>
                  <a:srgbClr val="7030A0"/>
                </a:solidFill>
              </a:rPr>
              <a:t>	</a:t>
            </a:r>
            <a:r>
              <a:rPr lang="es-ES" sz="2400" b="1">
                <a:solidFill>
                  <a:srgbClr val="7030A0"/>
                </a:solidFill>
              </a:rPr>
              <a:t>No olvides que tienes la llave. De ti depende decidir qué es lo más importante para tu negocio y actuar en consecuencia. 	</a:t>
            </a:r>
          </a:p>
          <a:p>
            <a:pPr lvl="0" algn="just"/>
            <a:r>
              <a:rPr lang="es-ES" sz="2400" b="1">
                <a:solidFill>
                  <a:srgbClr val="7030A0"/>
                </a:solidFill>
              </a:rPr>
              <a:t>	Ahora eres la jefa; nadie más va a decidir por ti.</a:t>
            </a:r>
            <a:endParaRPr lang="en-US" altLang="ko-KR" sz="2400" b="1" dirty="0">
              <a:solidFill>
                <a:srgbClr val="7030A0"/>
              </a:solidFill>
              <a:ea typeface="Microsoft Sans Serif" panose="020B0604020202020204" pitchFamily="34" charset="0"/>
              <a:cs typeface="Microsoft Sans Serif" panose="020B0604020202020204" pitchFamily="34" charset="0"/>
            </a:endParaRPr>
          </a:p>
        </p:txBody>
      </p:sp>
      <p:sp>
        <p:nvSpPr>
          <p:cNvPr id="9" name="Rectangle 8"/>
          <p:cNvSpPr/>
          <p:nvPr/>
        </p:nvSpPr>
        <p:spPr>
          <a:xfrm>
            <a:off x="381000" y="1565582"/>
            <a:ext cx="6900222" cy="461665"/>
          </a:xfrm>
          <a:prstGeom prst="rect">
            <a:avLst/>
          </a:prstGeom>
        </p:spPr>
        <p:txBody>
          <a:bodyPr wrap="none">
            <a:spAutoFit/>
          </a:bodyPr>
          <a:lstStyle/>
          <a:p>
            <a:r>
              <a:rPr lang="en-US" altLang="ko-KR" sz="2400" b="1" dirty="0" err="1">
                <a:solidFill>
                  <a:srgbClr val="FD4FB4"/>
                </a:solidFill>
                <a:ea typeface="Microsoft Sans Serif" panose="020B0604020202020204" pitchFamily="34" charset="0"/>
                <a:cs typeface="Microsoft Sans Serif" panose="020B0604020202020204" pitchFamily="34" charset="0"/>
              </a:rPr>
              <a:t>Sección</a:t>
            </a:r>
            <a:r>
              <a:rPr lang="en-US" altLang="ko-KR" sz="2400" b="1" dirty="0">
                <a:solidFill>
                  <a:srgbClr val="FD4FB4"/>
                </a:solidFill>
                <a:ea typeface="Microsoft Sans Serif" panose="020B0604020202020204" pitchFamily="34" charset="0"/>
                <a:cs typeface="Microsoft Sans Serif" panose="020B0604020202020204" pitchFamily="34" charset="0"/>
              </a:rPr>
              <a:t> 1: Tener </a:t>
            </a:r>
            <a:r>
              <a:rPr lang="en-US" altLang="ko-KR" sz="2400" b="1" dirty="0" err="1">
                <a:solidFill>
                  <a:srgbClr val="FD4FB4"/>
                </a:solidFill>
                <a:ea typeface="Microsoft Sans Serif" panose="020B0604020202020204" pitchFamily="34" charset="0"/>
                <a:cs typeface="Microsoft Sans Serif" panose="020B0604020202020204" pitchFamily="34" charset="0"/>
              </a:rPr>
              <a:t>una</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actitud</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seria</a:t>
            </a:r>
            <a:r>
              <a:rPr lang="en-US" altLang="ko-KR" sz="2400" b="1" dirty="0">
                <a:solidFill>
                  <a:srgbClr val="FD4FB4"/>
                </a:solidFill>
                <a:ea typeface="Microsoft Sans Serif" panose="020B0604020202020204" pitchFamily="34" charset="0"/>
                <a:cs typeface="Microsoft Sans Serif" panose="020B0604020202020204" pitchFamily="34" charset="0"/>
              </a:rPr>
              <a:t> antes </a:t>
            </a:r>
            <a:r>
              <a:rPr lang="en-US" altLang="ko-KR" sz="2400" b="1" dirty="0" err="1">
                <a:solidFill>
                  <a:srgbClr val="FD4FB4"/>
                </a:solidFill>
                <a:ea typeface="Microsoft Sans Serif" panose="020B0604020202020204" pitchFamily="34" charset="0"/>
                <a:cs typeface="Microsoft Sans Serif" panose="020B0604020202020204" pitchFamily="34" charset="0"/>
              </a:rPr>
              <a:t>los</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negocios</a:t>
            </a:r>
            <a:r>
              <a:rPr lang="en-US" sz="2400" b="1" dirty="0"/>
              <a:t> </a:t>
            </a:r>
          </a:p>
        </p:txBody>
      </p:sp>
    </p:spTree>
    <p:extLst>
      <p:ext uri="{BB962C8B-B14F-4D97-AF65-F5344CB8AC3E}">
        <p14:creationId xmlns:p14="http://schemas.microsoft.com/office/powerpoint/2010/main" val="289316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1">
            <a:extLst>
              <a:ext uri="{FF2B5EF4-FFF2-40B4-BE49-F238E27FC236}">
                <a16:creationId xmlns:a16="http://schemas.microsoft.com/office/drawing/2014/main" id="{BE4FB0A3-4984-32C5-6BB7-33815D472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866900"/>
            <a:ext cx="5283201" cy="2971800"/>
          </a:xfrm>
          <a:prstGeom prst="rect">
            <a:avLst/>
          </a:prstGeom>
        </p:spPr>
      </p:pic>
      <p:sp>
        <p:nvSpPr>
          <p:cNvPr id="2" name="TextBox 8">
            <a:extLst>
              <a:ext uri="{FF2B5EF4-FFF2-40B4-BE49-F238E27FC236}">
                <a16:creationId xmlns:a16="http://schemas.microsoft.com/office/drawing/2014/main" id="{B457E1F9-B71E-20E0-77A5-08EF52153978}"/>
              </a:ext>
            </a:extLst>
          </p:cNvPr>
          <p:cNvSpPr txBox="1"/>
          <p:nvPr/>
        </p:nvSpPr>
        <p:spPr>
          <a:xfrm>
            <a:off x="0" y="266700"/>
            <a:ext cx="14249400" cy="1323439"/>
          </a:xfrm>
          <a:prstGeom prst="rect">
            <a:avLst/>
          </a:prstGeom>
          <a:noFill/>
        </p:spPr>
        <p:txBody>
          <a:bodyPr wrap="square" lIns="108000" rIns="108000" rtlCol="0">
            <a:spAutoFit/>
          </a:bodyPr>
          <a:lstStyle/>
          <a:p>
            <a:r>
              <a:rPr lang="en-US" altLang="ko-KR" sz="4000" b="1" dirty="0">
                <a:solidFill>
                  <a:srgbClr val="FD4FB4"/>
                </a:solidFill>
                <a:ea typeface="Microsoft Sans Serif" panose="020B0604020202020204" pitchFamily="34" charset="0"/>
                <a:cs typeface="Microsoft Sans Serif" panose="020B0604020202020204" pitchFamily="34" charset="0"/>
              </a:rPr>
              <a:t>Unidad 2: </a:t>
            </a:r>
            <a:r>
              <a:rPr lang="es-ES" altLang="ko-KR" sz="4000" b="1" dirty="0">
                <a:solidFill>
                  <a:srgbClr val="FD4FB4"/>
                </a:solidFill>
                <a:ea typeface="Microsoft Sans Serif" panose="020B0604020202020204" pitchFamily="34" charset="0"/>
                <a:cs typeface="Microsoft Sans Serif" panose="020B0604020202020204" pitchFamily="34" charset="0"/>
              </a:rPr>
              <a:t>Consejos para tener éxito con un negocio desde casa: "Haz lo que te gusta"</a:t>
            </a:r>
            <a:endParaRPr lang="ko-KR" altLang="en-US" sz="4000" b="1" dirty="0">
              <a:solidFill>
                <a:srgbClr val="FD4FB4"/>
              </a:solidFill>
              <a:cs typeface="Microsoft Sans Serif" panose="020B0604020202020204" pitchFamily="34" charset="0"/>
            </a:endParaRPr>
          </a:p>
        </p:txBody>
      </p:sp>
      <p:sp>
        <p:nvSpPr>
          <p:cNvPr id="31745" name="Rectangle 1"/>
          <p:cNvSpPr>
            <a:spLocks noChangeArrowheads="1"/>
          </p:cNvSpPr>
          <p:nvPr/>
        </p:nvSpPr>
        <p:spPr bwMode="auto">
          <a:xfrm rot="21136434">
            <a:off x="8469536" y="2624304"/>
            <a:ext cx="451712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57175" algn="just" fontAlgn="base">
              <a:spcBef>
                <a:spcPct val="0"/>
              </a:spcBef>
              <a:spcAft>
                <a:spcPct val="0"/>
              </a:spcAft>
            </a:pPr>
            <a:r>
              <a:rPr kumimoji="0" lang="en-US" sz="2400" b="1" i="0" u="none" strike="noStrike" cap="none" normalizeH="0" baseline="0">
                <a:ln>
                  <a:noFill/>
                </a:ln>
                <a:solidFill>
                  <a:srgbClr val="7030A0"/>
                </a:solidFill>
                <a:effectLst/>
                <a:latin typeface="Calibri" pitchFamily="34" charset="0"/>
                <a:ea typeface="Times New Roman" pitchFamily="18" charset="0"/>
                <a:cs typeface="Calibri" pitchFamily="34" charset="0"/>
              </a:rPr>
              <a:t>Aquí tienes algunos consejos:</a:t>
            </a:r>
            <a:endParaRPr kumimoji="0" lang="en-US" sz="2400" b="1" i="0" u="none" strike="noStrike" cap="none" normalizeH="0" baseline="0" dirty="0">
              <a:ln>
                <a:noFill/>
              </a:ln>
              <a:solidFill>
                <a:srgbClr val="7030A0"/>
              </a:solidFill>
              <a:effectLst/>
              <a:latin typeface="Arial" pitchFamily="34" charset="0"/>
              <a:cs typeface="Arial" pitchFamily="34" charset="0"/>
            </a:endParaRPr>
          </a:p>
        </p:txBody>
      </p:sp>
      <p:sp>
        <p:nvSpPr>
          <p:cNvPr id="7" name="Rectangle 1"/>
          <p:cNvSpPr>
            <a:spLocks noChangeArrowheads="1"/>
          </p:cNvSpPr>
          <p:nvPr/>
        </p:nvSpPr>
        <p:spPr bwMode="auto">
          <a:xfrm>
            <a:off x="4800600" y="3237012"/>
            <a:ext cx="12496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7030A0"/>
                </a:solidFill>
                <a:effectLst/>
                <a:ea typeface="Times New Roman" pitchFamily="18" charset="0"/>
                <a:cs typeface="Calibri" pitchFamily="34" charset="0"/>
              </a:rPr>
              <a:t>2.1.1  Ser </a:t>
            </a:r>
            <a:r>
              <a:rPr kumimoji="0" lang="en-GB" sz="2000" b="1" i="0" u="none" strike="noStrike" cap="none" normalizeH="0" baseline="0" dirty="0" err="1">
                <a:ln>
                  <a:noFill/>
                </a:ln>
                <a:solidFill>
                  <a:srgbClr val="7030A0"/>
                </a:solidFill>
                <a:effectLst/>
                <a:ea typeface="Times New Roman" pitchFamily="18" charset="0"/>
                <a:cs typeface="Calibri" pitchFamily="34" charset="0"/>
              </a:rPr>
              <a:t>organizada</a:t>
            </a:r>
            <a:r>
              <a:rPr kumimoji="0" lang="en-GB" sz="2000" b="1" i="0" u="none" strike="noStrike" cap="none" normalizeH="0" baseline="0" dirty="0">
                <a:ln>
                  <a:noFill/>
                </a:ln>
                <a:solidFill>
                  <a:srgbClr val="7030A0"/>
                </a:solidFill>
                <a:effectLst/>
                <a:ea typeface="Times New Roman" pitchFamily="18" charset="0"/>
                <a:cs typeface="Calibri" pitchFamily="34" charset="0"/>
              </a:rPr>
              <a:t> </a:t>
            </a:r>
            <a:endParaRPr kumimoji="0" lang="en-US" sz="2000" b="0" i="0" u="none" strike="noStrike" cap="none" normalizeH="0" baseline="0" dirty="0">
              <a:ln>
                <a:noFill/>
              </a:ln>
              <a:solidFill>
                <a:srgbClr val="7030A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2000" b="1" dirty="0" err="1">
                <a:solidFill>
                  <a:srgbClr val="FD4FB4"/>
                </a:solidFill>
                <a:latin typeface="Calibri" pitchFamily="34" charset="0"/>
                <a:cs typeface="Calibri" pitchFamily="34" charset="0"/>
              </a:rPr>
              <a:t>Mantén</a:t>
            </a:r>
            <a:r>
              <a:rPr lang="en-GB" sz="2000" b="1" dirty="0">
                <a:solidFill>
                  <a:srgbClr val="FD4FB4"/>
                </a:solidFill>
                <a:latin typeface="Calibri" pitchFamily="34" charset="0"/>
                <a:cs typeface="Calibri" pitchFamily="34" charset="0"/>
              </a:rPr>
              <a:t> </a:t>
            </a:r>
            <a:r>
              <a:rPr lang="en-GB" sz="2000" b="1" dirty="0" err="1">
                <a:solidFill>
                  <a:srgbClr val="FD4FB4"/>
                </a:solidFill>
                <a:latin typeface="Calibri" pitchFamily="34" charset="0"/>
                <a:cs typeface="Calibri" pitchFamily="34" charset="0"/>
              </a:rPr>
              <a:t>tu</a:t>
            </a:r>
            <a:r>
              <a:rPr lang="en-GB" sz="2000" b="1" dirty="0">
                <a:solidFill>
                  <a:srgbClr val="FD4FB4"/>
                </a:solidFill>
                <a:latin typeface="Calibri" pitchFamily="34" charset="0"/>
                <a:cs typeface="Calibri" pitchFamily="34" charset="0"/>
              </a:rPr>
              <a:t> </a:t>
            </a:r>
            <a:r>
              <a:rPr lang="en-GB" sz="2000" b="1" dirty="0" err="1">
                <a:solidFill>
                  <a:srgbClr val="FD4FB4"/>
                </a:solidFill>
                <a:latin typeface="Calibri" pitchFamily="34" charset="0"/>
                <a:cs typeface="Calibri" pitchFamily="34" charset="0"/>
              </a:rPr>
              <a:t>trabajo</a:t>
            </a:r>
            <a:r>
              <a:rPr lang="en-GB" sz="2000" b="1" dirty="0">
                <a:solidFill>
                  <a:srgbClr val="FD4FB4"/>
                </a:solidFill>
                <a:latin typeface="Calibri" pitchFamily="34" charset="0"/>
                <a:cs typeface="Calibri" pitchFamily="34" charset="0"/>
              </a:rPr>
              <a:t> y </a:t>
            </a:r>
            <a:r>
              <a:rPr lang="en-GB" sz="2000" b="1" dirty="0" err="1">
                <a:solidFill>
                  <a:srgbClr val="FD4FB4"/>
                </a:solidFill>
                <a:latin typeface="Calibri" pitchFamily="34" charset="0"/>
                <a:cs typeface="Calibri" pitchFamily="34" charset="0"/>
              </a:rPr>
              <a:t>tu</a:t>
            </a:r>
            <a:r>
              <a:rPr lang="en-GB" sz="2000" b="1" dirty="0">
                <a:solidFill>
                  <a:srgbClr val="FD4FB4"/>
                </a:solidFill>
                <a:latin typeface="Calibri" pitchFamily="34" charset="0"/>
                <a:cs typeface="Calibri" pitchFamily="34" charset="0"/>
              </a:rPr>
              <a:t> </a:t>
            </a:r>
            <a:r>
              <a:rPr lang="en-GB" sz="2000" b="1" dirty="0" err="1">
                <a:solidFill>
                  <a:srgbClr val="FD4FB4"/>
                </a:solidFill>
                <a:latin typeface="Calibri" pitchFamily="34" charset="0"/>
                <a:cs typeface="Calibri" pitchFamily="34" charset="0"/>
              </a:rPr>
              <a:t>vida</a:t>
            </a:r>
            <a:r>
              <a:rPr lang="en-GB" sz="2000" b="1" dirty="0">
                <a:solidFill>
                  <a:srgbClr val="FD4FB4"/>
                </a:solidFill>
                <a:latin typeface="Calibri" pitchFamily="34" charset="0"/>
                <a:cs typeface="Calibri" pitchFamily="34" charset="0"/>
              </a:rPr>
              <a:t> personal </a:t>
            </a:r>
            <a:r>
              <a:rPr lang="en-GB" sz="2000" b="1" dirty="0" err="1">
                <a:solidFill>
                  <a:srgbClr val="FD4FB4"/>
                </a:solidFill>
                <a:latin typeface="Calibri" pitchFamily="34" charset="0"/>
                <a:cs typeface="Calibri" pitchFamily="34" charset="0"/>
              </a:rPr>
              <a:t>por</a:t>
            </a:r>
            <a:r>
              <a:rPr lang="en-GB" sz="2000" b="1" dirty="0">
                <a:solidFill>
                  <a:srgbClr val="FD4FB4"/>
                </a:solidFill>
                <a:latin typeface="Calibri" pitchFamily="34" charset="0"/>
                <a:cs typeface="Calibri" pitchFamily="34" charset="0"/>
              </a:rPr>
              <a:t> </a:t>
            </a:r>
            <a:r>
              <a:rPr lang="en-GB" sz="2000" b="1" dirty="0" err="1">
                <a:solidFill>
                  <a:srgbClr val="FD4FB4"/>
                </a:solidFill>
                <a:latin typeface="Calibri" pitchFamily="34" charset="0"/>
                <a:cs typeface="Calibri" pitchFamily="34" charset="0"/>
              </a:rPr>
              <a:t>separado</a:t>
            </a:r>
            <a:r>
              <a:rPr kumimoji="0" lang="en-GB" sz="2000" b="1" i="0" u="none" strike="noStrike" cap="none" normalizeH="0" baseline="0" dirty="0">
                <a:ln>
                  <a:noFill/>
                </a:ln>
                <a:solidFill>
                  <a:srgbClr val="FD4FB4"/>
                </a:solidFill>
                <a:effectLst/>
                <a:latin typeface="Calibri" pitchFamily="34" charset="0"/>
                <a:cs typeface="Calibri" pitchFamily="34" charset="0"/>
              </a:rPr>
              <a:t> </a:t>
            </a:r>
            <a:r>
              <a:rPr kumimoji="0" lang="en-GB" sz="2000" b="1" i="0" u="none" strike="noStrike" cap="none" normalizeH="0" baseline="0" dirty="0">
                <a:ln>
                  <a:noFill/>
                </a:ln>
                <a:solidFill>
                  <a:schemeClr val="tx1"/>
                </a:solidFill>
                <a:effectLst/>
                <a:latin typeface="Calibri" pitchFamily="34" charset="0"/>
                <a:cs typeface="Calibri" pitchFamily="34" charset="0"/>
              </a:rPr>
              <a:t>- </a:t>
            </a:r>
            <a:r>
              <a:rPr kumimoji="0" lang="es-ES" sz="2000" b="1" i="0" u="none" strike="noStrike" cap="none" normalizeH="0" baseline="0" dirty="0">
                <a:ln>
                  <a:noFill/>
                </a:ln>
                <a:solidFill>
                  <a:schemeClr val="tx1"/>
                </a:solidFill>
                <a:effectLst/>
                <a:latin typeface="Calibri" pitchFamily="34" charset="0"/>
                <a:cs typeface="Calibri" pitchFamily="34" charset="0"/>
              </a:rPr>
              <a:t>Hay que trazar una línea divisoria entre la vida familiar y la vida laboral.</a:t>
            </a:r>
            <a:endParaRPr kumimoji="0" lang="en-GB" sz="2000" b="1" i="0" u="none" strike="noStrike" cap="none" normalizeH="0" baseline="0" dirty="0">
              <a:ln>
                <a:noFill/>
              </a:ln>
              <a:solidFill>
                <a:schemeClr val="tx1"/>
              </a:solidFill>
              <a:effectLst/>
              <a:latin typeface="Calibri" pitchFamily="34"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No conviertas tu dormitorio en tu despacho. </a:t>
            </a:r>
            <a:r>
              <a:rPr kumimoji="0" lang="es-ES" sz="2000" i="0" u="none" strike="noStrike" cap="none" normalizeH="0" baseline="0" dirty="0">
                <a:ln>
                  <a:noFill/>
                </a:ln>
                <a:solidFill>
                  <a:schemeClr val="tx1"/>
                </a:solidFill>
                <a:effectLst/>
                <a:latin typeface="Calibri" pitchFamily="34" charset="0"/>
                <a:cs typeface="Calibri" pitchFamily="34" charset="0"/>
              </a:rPr>
              <a:t>Tenemos una palabra para ti: ¡No lo hagas!  Tu dormitorio debe ser un refugio donde relajarte de las presiones del trabajo y de la vida.</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ea typeface="Times New Roman" pitchFamily="18" charset="0"/>
                <a:cs typeface="Calibri" pitchFamily="34" charset="0"/>
              </a:rPr>
              <a:t>Utiliza una habitación separada. </a:t>
            </a:r>
            <a:r>
              <a:rPr kumimoji="0" lang="es-ES" sz="2000" i="0" u="none" strike="noStrike" cap="none" normalizeH="0" baseline="0" dirty="0">
                <a:ln>
                  <a:noFill/>
                </a:ln>
                <a:solidFill>
                  <a:schemeClr val="tx1"/>
                </a:solidFill>
                <a:effectLst/>
                <a:latin typeface="Calibri" pitchFamily="34" charset="0"/>
                <a:ea typeface="Times New Roman" pitchFamily="18" charset="0"/>
                <a:cs typeface="Calibri" pitchFamily="34" charset="0"/>
              </a:rPr>
              <a:t>Si no dispones de una habitación extra para tu despacho, reconfigura un espacio más amplio utilizando paneles separadores.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Utiliza una entrada independiente... </a:t>
            </a:r>
            <a:r>
              <a:rPr kumimoji="0" lang="es-ES" sz="2000" i="0" u="none" strike="noStrike" cap="none" normalizeH="0" baseline="0" dirty="0">
                <a:ln>
                  <a:noFill/>
                </a:ln>
                <a:solidFill>
                  <a:schemeClr val="tx1"/>
                </a:solidFill>
                <a:effectLst/>
                <a:latin typeface="Calibri" pitchFamily="34" charset="0"/>
                <a:cs typeface="Calibri" pitchFamily="34" charset="0"/>
              </a:rPr>
              <a:t>si es posible. Una entrada independiente ayuda a mantener tu vida laboral separada de tu vida doméstica..</a:t>
            </a:r>
            <a:endParaRPr kumimoji="0" lang="en-US" sz="2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Establece un horario de trabajo. </a:t>
            </a:r>
            <a:r>
              <a:rPr kumimoji="0" lang="es-ES" sz="2000" i="0" u="none" strike="noStrike" cap="none" normalizeH="0" baseline="0" dirty="0">
                <a:ln>
                  <a:noFill/>
                </a:ln>
                <a:solidFill>
                  <a:schemeClr val="tx1"/>
                </a:solidFill>
                <a:effectLst/>
                <a:latin typeface="Calibri" pitchFamily="34" charset="0"/>
                <a:cs typeface="Calibri" pitchFamily="34" charset="0"/>
              </a:rPr>
              <a:t>Cuando tienes tu propio negocio, puedes trabajar cuando quieras. Puede que te resulte más fácil (y productivo) establecer un horario de trabajo regular</a:t>
            </a:r>
            <a:r>
              <a:rPr kumimoji="0" lang="en-GB" sz="2000" b="0" i="0" u="none" strike="noStrike" cap="none" normalizeH="0" baseline="0" dirty="0">
                <a:ln>
                  <a:noFill/>
                </a:ln>
                <a:solidFill>
                  <a:schemeClr val="tx1"/>
                </a:solidFill>
                <a:effectLst/>
                <a:latin typeface="Calibri" pitchFamily="34" charset="0"/>
                <a:cs typeface="Calibri"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n-GB" sz="2000" b="1" dirty="0">
                <a:latin typeface="Calibri" pitchFamily="34" charset="0"/>
                <a:cs typeface="Calibri" pitchFamily="34" charset="0"/>
              </a:rPr>
              <a:t>¡Pide ayuda</a:t>
            </a:r>
            <a:r>
              <a:rPr kumimoji="0" lang="en-GB" sz="2000" b="1" i="0" u="none" strike="noStrike" cap="none" normalizeH="0" baseline="0" dirty="0">
                <a:ln>
                  <a:noFill/>
                </a:ln>
                <a:solidFill>
                  <a:schemeClr val="tx1"/>
                </a:solidFill>
                <a:effectLst/>
                <a:latin typeface="Calibri" pitchFamily="34" charset="0"/>
                <a:cs typeface="Calibri" pitchFamily="34" charset="0"/>
              </a:rPr>
              <a:t>!</a:t>
            </a:r>
            <a:r>
              <a:rPr kumimoji="0" lang="en-GB" sz="2000" b="0" i="0" u="none" strike="noStrike" cap="none" normalizeH="0" baseline="0" dirty="0">
                <a:ln>
                  <a:noFill/>
                </a:ln>
                <a:solidFill>
                  <a:schemeClr val="tx1"/>
                </a:solidFill>
                <a:effectLst/>
                <a:latin typeface="Calibri" pitchFamily="34" charset="0"/>
                <a:cs typeface="Calibri" pitchFamily="34" charset="0"/>
              </a:rPr>
              <a:t> </a:t>
            </a:r>
            <a:r>
              <a:rPr kumimoji="0" lang="es-ES" sz="2000" b="0" i="0" u="none" strike="noStrike" cap="none" normalizeH="0" baseline="0" dirty="0">
                <a:ln>
                  <a:noFill/>
                </a:ln>
                <a:solidFill>
                  <a:schemeClr val="tx1"/>
                </a:solidFill>
                <a:effectLst/>
                <a:latin typeface="Calibri" pitchFamily="34" charset="0"/>
                <a:cs typeface="Calibri" pitchFamily="34" charset="0"/>
              </a:rPr>
              <a:t>Lo principal es que tengas en cuenta que dispones de alternativas si te sientes superada</a:t>
            </a:r>
            <a:r>
              <a:rPr kumimoji="0" lang="en-GB" sz="2000" b="0" i="0" u="none" strike="noStrike" cap="none" normalizeH="0" baseline="0" dirty="0">
                <a:ln>
                  <a:noFill/>
                </a:ln>
                <a:solidFill>
                  <a:schemeClr val="tx1"/>
                </a:solidFill>
                <a:effectLst/>
                <a:latin typeface="Calibri" pitchFamily="34" charset="0"/>
                <a:cs typeface="Calibri"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Vístete para triunfar. </a:t>
            </a:r>
            <a:r>
              <a:rPr kumimoji="0" lang="es-ES" sz="2000" i="0" u="none" strike="noStrike" cap="none" normalizeH="0" baseline="0" dirty="0">
                <a:ln>
                  <a:noFill/>
                </a:ln>
                <a:solidFill>
                  <a:schemeClr val="tx1"/>
                </a:solidFill>
                <a:effectLst/>
                <a:latin typeface="Calibri" pitchFamily="34" charset="0"/>
                <a:cs typeface="Calibri" pitchFamily="34" charset="0"/>
              </a:rPr>
              <a:t>Debes vestir un nivel superior al del cliente con el que te reúnes</a:t>
            </a:r>
            <a:r>
              <a:rPr kumimoji="0" lang="en-GB" sz="2000" b="0" i="0" u="none" strike="noStrike" cap="none" normalizeH="0" baseline="0" dirty="0">
                <a:ln>
                  <a:noFill/>
                </a:ln>
                <a:solidFill>
                  <a:schemeClr val="tx1"/>
                </a:solidFill>
                <a:effectLst/>
                <a:latin typeface="Calibri" pitchFamily="34" charset="0"/>
                <a:cs typeface="Calibri"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Consigue una línea telefónica exclusiva. </a:t>
            </a:r>
            <a:r>
              <a:rPr kumimoji="0" lang="es-ES" sz="2000" i="0" u="none" strike="noStrike" cap="none" normalizeH="0" baseline="0" dirty="0">
                <a:ln>
                  <a:noFill/>
                </a:ln>
                <a:solidFill>
                  <a:schemeClr val="tx1"/>
                </a:solidFill>
                <a:effectLst/>
                <a:latin typeface="Calibri" pitchFamily="34" charset="0"/>
                <a:cs typeface="Calibri" pitchFamily="34" charset="0"/>
              </a:rPr>
              <a:t>Causarás una impresión mucho mejor si tienes una línea telefónica exclusiva para tu empresa, conectada a un contestador automático o a un sistema de buzón de voz exclusivo</a:t>
            </a:r>
            <a:r>
              <a:rPr kumimoji="0" lang="en-GB" sz="2000" b="0" i="0" u="none" strike="noStrike" cap="none" normalizeH="0" baseline="0" dirty="0">
                <a:ln>
                  <a:noFill/>
                </a:ln>
                <a:solidFill>
                  <a:schemeClr val="tx1"/>
                </a:solidFill>
                <a:effectLst/>
                <a:latin typeface="Calibri" pitchFamily="34" charset="0"/>
                <a:cs typeface="Calibri"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2000" b="1" i="0" u="none" strike="noStrike" cap="none" normalizeH="0" baseline="0" dirty="0">
                <a:ln>
                  <a:noFill/>
                </a:ln>
                <a:solidFill>
                  <a:schemeClr val="tx1"/>
                </a:solidFill>
                <a:effectLst/>
                <a:latin typeface="Calibri" pitchFamily="34" charset="0"/>
                <a:cs typeface="Calibri" pitchFamily="34" charset="0"/>
              </a:rPr>
              <a:t>Evitar distracciones. </a:t>
            </a:r>
            <a:r>
              <a:rPr kumimoji="0" lang="es-ES" sz="2000" i="0" u="none" strike="noStrike" cap="none" normalizeH="0" baseline="0" dirty="0">
                <a:ln>
                  <a:noFill/>
                </a:ln>
                <a:solidFill>
                  <a:schemeClr val="tx1"/>
                </a:solidFill>
                <a:effectLst/>
                <a:latin typeface="Calibri" pitchFamily="34" charset="0"/>
                <a:cs typeface="Calibri" pitchFamily="34" charset="0"/>
              </a:rPr>
              <a:t>Elimina las fuentes de distracción</a:t>
            </a:r>
            <a:r>
              <a:rPr kumimoji="0" lang="en-GB" sz="2000" b="0" i="0" u="none" strike="noStrike" cap="none" normalizeH="0" baseline="0" dirty="0">
                <a:ln>
                  <a:noFill/>
                </a:ln>
                <a:solidFill>
                  <a:schemeClr val="tx1"/>
                </a:solidFill>
                <a:effectLst/>
                <a:latin typeface="Calibri" pitchFamily="34" charset="0"/>
                <a:cs typeface="Calibri" pitchFamily="34" charset="0"/>
              </a:rPr>
              <a:t>. </a:t>
            </a:r>
            <a:endParaRPr kumimoji="0" lang="en-GB" sz="20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4876800" y="1181100"/>
            <a:ext cx="9144000" cy="830997"/>
          </a:xfrm>
          <a:prstGeom prst="rect">
            <a:avLst/>
          </a:prstGeom>
        </p:spPr>
        <p:txBody>
          <a:bodyPr>
            <a:spAutoFit/>
          </a:bodyPr>
          <a:lstStyle/>
          <a:p>
            <a:r>
              <a:rPr lang="en-US" altLang="ko-KR" sz="2400" b="1" dirty="0" err="1">
                <a:solidFill>
                  <a:srgbClr val="FD4FB4"/>
                </a:solidFill>
                <a:ea typeface="Microsoft Sans Serif" panose="020B0604020202020204" pitchFamily="34" charset="0"/>
                <a:cs typeface="Microsoft Sans Serif" panose="020B0604020202020204" pitchFamily="34" charset="0"/>
              </a:rPr>
              <a:t>Sección</a:t>
            </a:r>
            <a:r>
              <a:rPr lang="en-US" altLang="ko-KR" sz="2400" b="1" dirty="0">
                <a:solidFill>
                  <a:srgbClr val="FD4FB4"/>
                </a:solidFill>
                <a:ea typeface="Microsoft Sans Serif" panose="020B0604020202020204" pitchFamily="34" charset="0"/>
                <a:cs typeface="Microsoft Sans Serif" panose="020B0604020202020204" pitchFamily="34" charset="0"/>
              </a:rPr>
              <a:t> 1: Tener </a:t>
            </a:r>
            <a:r>
              <a:rPr lang="en-US" altLang="ko-KR" sz="2400" b="1" dirty="0" err="1">
                <a:solidFill>
                  <a:srgbClr val="FD4FB4"/>
                </a:solidFill>
                <a:ea typeface="Microsoft Sans Serif" panose="020B0604020202020204" pitchFamily="34" charset="0"/>
                <a:cs typeface="Microsoft Sans Serif" panose="020B0604020202020204" pitchFamily="34" charset="0"/>
              </a:rPr>
              <a:t>una</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actitud</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seria</a:t>
            </a:r>
            <a:r>
              <a:rPr lang="en-US" altLang="ko-KR" sz="2400" b="1" dirty="0">
                <a:solidFill>
                  <a:srgbClr val="FD4FB4"/>
                </a:solidFill>
                <a:ea typeface="Microsoft Sans Serif" panose="020B0604020202020204" pitchFamily="34" charset="0"/>
                <a:cs typeface="Microsoft Sans Serif" panose="020B0604020202020204" pitchFamily="34" charset="0"/>
              </a:rPr>
              <a:t> en </a:t>
            </a:r>
            <a:r>
              <a:rPr lang="en-US" altLang="ko-KR" sz="2400" b="1" dirty="0" err="1">
                <a:solidFill>
                  <a:srgbClr val="FD4FB4"/>
                </a:solidFill>
                <a:ea typeface="Microsoft Sans Serif" panose="020B0604020202020204" pitchFamily="34" charset="0"/>
                <a:cs typeface="Microsoft Sans Serif" panose="020B0604020202020204" pitchFamily="34" charset="0"/>
              </a:rPr>
              <a:t>los</a:t>
            </a:r>
            <a:r>
              <a:rPr lang="en-US" altLang="ko-KR" sz="2400" b="1" dirty="0">
                <a:solidFill>
                  <a:srgbClr val="FD4FB4"/>
                </a:solidFill>
                <a:ea typeface="Microsoft Sans Serif" panose="020B0604020202020204" pitchFamily="34" charset="0"/>
                <a:cs typeface="Microsoft Sans Serif" panose="020B0604020202020204" pitchFamily="34" charset="0"/>
              </a:rPr>
              <a:t> </a:t>
            </a:r>
            <a:r>
              <a:rPr lang="en-US" altLang="ko-KR" sz="2400" b="1" dirty="0" err="1">
                <a:solidFill>
                  <a:srgbClr val="FD4FB4"/>
                </a:solidFill>
                <a:ea typeface="Microsoft Sans Serif" panose="020B0604020202020204" pitchFamily="34" charset="0"/>
                <a:cs typeface="Microsoft Sans Serif" panose="020B0604020202020204" pitchFamily="34" charset="0"/>
              </a:rPr>
              <a:t>negocios</a:t>
            </a:r>
            <a:r>
              <a:rPr lang="en-US" sz="2400" b="1" dirty="0"/>
              <a:t> </a:t>
            </a:r>
          </a:p>
          <a:p>
            <a:r>
              <a:rPr lang="en-US" sz="2400" b="1" dirty="0">
                <a:solidFill>
                  <a:srgbClr val="AC7BDC"/>
                </a:solidFill>
              </a:rPr>
              <a:t>2.1 Tú </a:t>
            </a:r>
            <a:r>
              <a:rPr lang="en-US" sz="2400" b="1" dirty="0" err="1">
                <a:solidFill>
                  <a:srgbClr val="AC7BDC"/>
                </a:solidFill>
              </a:rPr>
              <a:t>eres</a:t>
            </a:r>
            <a:r>
              <a:rPr lang="en-US" sz="2400" b="1" dirty="0">
                <a:solidFill>
                  <a:srgbClr val="AC7BDC"/>
                </a:solidFill>
              </a:rPr>
              <a:t> </a:t>
            </a:r>
            <a:r>
              <a:rPr lang="en-US" sz="2400" b="1" dirty="0" err="1">
                <a:solidFill>
                  <a:srgbClr val="AC7BDC"/>
                </a:solidFill>
              </a:rPr>
              <a:t>quien</a:t>
            </a:r>
            <a:r>
              <a:rPr lang="en-US" sz="2400" b="1" dirty="0">
                <a:solidFill>
                  <a:srgbClr val="AC7BDC"/>
                </a:solidFill>
              </a:rPr>
              <a:t> decide</a:t>
            </a:r>
            <a:r>
              <a:rPr lang="en-US" sz="2400" dirty="0">
                <a:solidFill>
                  <a:srgbClr val="AC7BDC"/>
                </a:solidFill>
              </a:rPr>
              <a:t> </a:t>
            </a:r>
          </a:p>
        </p:txBody>
      </p:sp>
      <p:sp>
        <p:nvSpPr>
          <p:cNvPr id="12" name="Rectangle 11"/>
          <p:cNvSpPr/>
          <p:nvPr/>
        </p:nvSpPr>
        <p:spPr>
          <a:xfrm>
            <a:off x="1295400" y="4762500"/>
            <a:ext cx="3048000" cy="3693319"/>
          </a:xfrm>
          <a:prstGeom prst="rect">
            <a:avLst/>
          </a:prstGeom>
        </p:spPr>
        <p:txBody>
          <a:bodyPr wrap="square">
            <a:spAutoFit/>
          </a:bodyPr>
          <a:lstStyle/>
          <a:p>
            <a:pPr algn="ctr"/>
            <a:r>
              <a:rPr lang="en-GB" b="1" dirty="0"/>
              <a:t>¡Las </a:t>
            </a:r>
            <a:r>
              <a:rPr lang="en-GB" b="1" dirty="0" err="1"/>
              <a:t>rutinas</a:t>
            </a:r>
            <a:r>
              <a:rPr lang="en-GB" b="1" dirty="0"/>
              <a:t> son algo bueno!</a:t>
            </a:r>
          </a:p>
          <a:p>
            <a:pPr algn="just"/>
            <a:r>
              <a:rPr lang="en-GB" dirty="0"/>
              <a:t>	</a:t>
            </a:r>
          </a:p>
          <a:p>
            <a:pPr algn="ctr"/>
            <a:r>
              <a:rPr lang="es-ES" b="1" dirty="0"/>
              <a:t>Para ser más eficiente crea rutinas de trabajo positivas. </a:t>
            </a:r>
            <a:r>
              <a:rPr lang="es-ES" dirty="0"/>
              <a:t>Eficiencia es hacer que los procesos de tu negocio o sistema sean más eficientes. Esta medida tiene en cuenta tanto el tiempo como los recursos empleados en un proceso y afecta directa o indirectamente a los ingresos de su negocio en casa</a:t>
            </a:r>
            <a:r>
              <a:rPr lang="es-ES" b="1" dirty="0"/>
              <a: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TotalTime>
  <Words>3454</Words>
  <Application>Microsoft Office PowerPoint</Application>
  <PresentationFormat>Personalizado</PresentationFormat>
  <Paragraphs>232</Paragraphs>
  <Slides>15</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15</vt:i4>
      </vt:variant>
    </vt:vector>
  </HeadingPairs>
  <TitlesOfParts>
    <vt:vector size="25" baseType="lpstr">
      <vt:lpstr>Arial</vt:lpstr>
      <vt:lpstr>Arial Black</vt:lpstr>
      <vt:lpstr>Calibri</vt:lpstr>
      <vt:lpstr>Calibri Light</vt:lpstr>
      <vt:lpstr>Microsoft Sans Serif</vt:lpstr>
      <vt:lpstr>Times New Roman</vt:lpstr>
      <vt:lpstr>Wingdings</vt:lpstr>
      <vt:lpstr>Office Theme</vt:lpstr>
      <vt:lpstr>1_Office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 ppt template</dc:title>
  <dc:creator>Monia Coppola</dc:creator>
  <cp:keywords>DAE5RJB_4P8,BAEXurJiHZU</cp:keywords>
  <cp:lastModifiedBy>Bárbara Brenda Starck Carlós</cp:lastModifiedBy>
  <cp:revision>179</cp:revision>
  <dcterms:created xsi:type="dcterms:W3CDTF">2022-02-24T12:49:48Z</dcterms:created>
  <dcterms:modified xsi:type="dcterms:W3CDTF">2023-03-08T08:53:19Z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