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Lst>
  <p:notesMasterIdLst>
    <p:notesMasterId r:id="rId18"/>
  </p:notesMasterIdLst>
  <p:sldIdLst>
    <p:sldId id="256" r:id="rId4"/>
    <p:sldId id="265" r:id="rId5"/>
    <p:sldId id="274" r:id="rId6"/>
    <p:sldId id="259" r:id="rId7"/>
    <p:sldId id="280" r:id="rId8"/>
    <p:sldId id="281" r:id="rId9"/>
    <p:sldId id="282" r:id="rId10"/>
    <p:sldId id="283" r:id="rId11"/>
    <p:sldId id="284" r:id="rId12"/>
    <p:sldId id="285" r:id="rId13"/>
    <p:sldId id="286" r:id="rId14"/>
    <p:sldId id="288" r:id="rId15"/>
    <p:sldId id="267" r:id="rId16"/>
    <p:sldId id="261" r:id="rId1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FB4"/>
    <a:srgbClr val="AC7BDC"/>
    <a:srgbClr val="FFFF99"/>
    <a:srgbClr val="FFCCFF"/>
    <a:srgbClr val="FFCA28"/>
    <a:srgbClr val="FC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660"/>
  </p:normalViewPr>
  <p:slideViewPr>
    <p:cSldViewPr>
      <p:cViewPr varScale="1">
        <p:scale>
          <a:sx n="51" d="100"/>
          <a:sy n="51" d="100"/>
        </p:scale>
        <p:origin x="835"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aruntu" userId="0fc49e7b9c13d637" providerId="LiveId" clId="{F50455AE-609B-4700-826C-0D8ABC5C0091}"/>
    <pc:docChg chg="undo custSel modSld">
      <pc:chgData name="Monica Caruntu" userId="0fc49e7b9c13d637" providerId="LiveId" clId="{F50455AE-609B-4700-826C-0D8ABC5C0091}" dt="2022-11-06T22:06:34.683" v="222" actId="20577"/>
      <pc:docMkLst>
        <pc:docMk/>
      </pc:docMkLst>
      <pc:sldChg chg="modSp mod">
        <pc:chgData name="Monica Caruntu" userId="0fc49e7b9c13d637" providerId="LiveId" clId="{F50455AE-609B-4700-826C-0D8ABC5C0091}" dt="2022-11-06T02:18:29.359" v="68" actId="20577"/>
        <pc:sldMkLst>
          <pc:docMk/>
          <pc:sldMk cId="0" sldId="256"/>
        </pc:sldMkLst>
        <pc:spChg chg="mod">
          <ac:chgData name="Monica Caruntu" userId="0fc49e7b9c13d637" providerId="LiveId" clId="{F50455AE-609B-4700-826C-0D8ABC5C0091}" dt="2022-11-06T02:18:29.359" v="68" actId="20577"/>
          <ac:spMkLst>
            <pc:docMk/>
            <pc:sldMk cId="0" sldId="256"/>
            <ac:spMk id="6" creationId="{4C075C3B-C5C3-7B12-DC87-D33D34E6DCA7}"/>
          </ac:spMkLst>
        </pc:spChg>
      </pc:sldChg>
      <pc:sldChg chg="modSp mod">
        <pc:chgData name="Monica Caruntu" userId="0fc49e7b9c13d637" providerId="LiveId" clId="{F50455AE-609B-4700-826C-0D8ABC5C0091}" dt="2022-11-06T22:06:34.683" v="222" actId="20577"/>
        <pc:sldMkLst>
          <pc:docMk/>
          <pc:sldMk cId="3962299786" sldId="265"/>
        </pc:sldMkLst>
        <pc:spChg chg="mod">
          <ac:chgData name="Monica Caruntu" userId="0fc49e7b9c13d637" providerId="LiveId" clId="{F50455AE-609B-4700-826C-0D8ABC5C0091}" dt="2022-11-06T20:45:33.557" v="178" actId="20577"/>
          <ac:spMkLst>
            <pc:docMk/>
            <pc:sldMk cId="3962299786" sldId="265"/>
            <ac:spMk id="3" creationId="{DAB24A19-41FB-B060-0BAE-CCCC40AE4D04}"/>
          </ac:spMkLst>
        </pc:spChg>
        <pc:spChg chg="mod">
          <ac:chgData name="Monica Caruntu" userId="0fc49e7b9c13d637" providerId="LiveId" clId="{F50455AE-609B-4700-826C-0D8ABC5C0091}" dt="2022-11-06T22:06:34.683" v="222" actId="20577"/>
          <ac:spMkLst>
            <pc:docMk/>
            <pc:sldMk cId="3962299786" sldId="265"/>
            <ac:spMk id="11" creationId="{E9FF2039-1F88-9C9E-74F1-B8ED25B62600}"/>
          </ac:spMkLst>
        </pc:spChg>
        <pc:spChg chg="mod">
          <ac:chgData name="Monica Caruntu" userId="0fc49e7b9c13d637" providerId="LiveId" clId="{F50455AE-609B-4700-826C-0D8ABC5C0091}" dt="2022-11-06T22:06:08.835" v="185" actId="20577"/>
          <ac:spMkLst>
            <pc:docMk/>
            <pc:sldMk cId="3962299786" sldId="265"/>
            <ac:spMk id="12" creationId="{2B21E46A-7A55-6C32-B19D-8427E1ECEFA4}"/>
          </ac:spMkLst>
        </pc:spChg>
      </pc:sldChg>
      <pc:sldChg chg="modSp mod">
        <pc:chgData name="Monica Caruntu" userId="0fc49e7b9c13d637" providerId="LiveId" clId="{F50455AE-609B-4700-826C-0D8ABC5C0091}" dt="2022-11-06T12:19:03.785" v="171" actId="1076"/>
        <pc:sldMkLst>
          <pc:docMk/>
          <pc:sldMk cId="2899532180" sldId="267"/>
        </pc:sldMkLst>
        <pc:spChg chg="mod">
          <ac:chgData name="Monica Caruntu" userId="0fc49e7b9c13d637" providerId="LiveId" clId="{F50455AE-609B-4700-826C-0D8ABC5C0091}" dt="2022-11-06T12:07:07.475" v="100" actId="122"/>
          <ac:spMkLst>
            <pc:docMk/>
            <pc:sldMk cId="2899532180" sldId="267"/>
            <ac:spMk id="4" creationId="{1CC91A97-CB90-F117-8D0D-B57C960E7D29}"/>
          </ac:spMkLst>
        </pc:spChg>
        <pc:spChg chg="mod">
          <ac:chgData name="Monica Caruntu" userId="0fc49e7b9c13d637" providerId="LiveId" clId="{F50455AE-609B-4700-826C-0D8ABC5C0091}" dt="2022-11-06T12:10:13.328" v="109"/>
          <ac:spMkLst>
            <pc:docMk/>
            <pc:sldMk cId="2899532180" sldId="267"/>
            <ac:spMk id="8" creationId="{86FE7853-4900-78CA-5E8A-87A3A6DA723D}"/>
          </ac:spMkLst>
        </pc:spChg>
        <pc:spChg chg="mod">
          <ac:chgData name="Monica Caruntu" userId="0fc49e7b9c13d637" providerId="LiveId" clId="{F50455AE-609B-4700-826C-0D8ABC5C0091}" dt="2022-11-06T12:14:32.690" v="126" actId="1076"/>
          <ac:spMkLst>
            <pc:docMk/>
            <pc:sldMk cId="2899532180" sldId="267"/>
            <ac:spMk id="9" creationId="{DEF5E362-01C4-B4BE-88F3-CA9399EF137C}"/>
          </ac:spMkLst>
        </pc:spChg>
        <pc:spChg chg="mod">
          <ac:chgData name="Monica Caruntu" userId="0fc49e7b9c13d637" providerId="LiveId" clId="{F50455AE-609B-4700-826C-0D8ABC5C0091}" dt="2022-11-06T12:15:25.512" v="128" actId="1076"/>
          <ac:spMkLst>
            <pc:docMk/>
            <pc:sldMk cId="2899532180" sldId="267"/>
            <ac:spMk id="10" creationId="{65EBEB16-F347-8C9F-F501-E6D723B8C5F5}"/>
          </ac:spMkLst>
        </pc:spChg>
        <pc:spChg chg="mod">
          <ac:chgData name="Monica Caruntu" userId="0fc49e7b9c13d637" providerId="LiveId" clId="{F50455AE-609B-4700-826C-0D8ABC5C0091}" dt="2022-11-06T12:19:03.785" v="171" actId="1076"/>
          <ac:spMkLst>
            <pc:docMk/>
            <pc:sldMk cId="2899532180" sldId="267"/>
            <ac:spMk id="11" creationId="{CB356ED3-F44A-4965-B161-BE99BCFC0302}"/>
          </ac:spMkLst>
        </pc:spChg>
        <pc:spChg chg="mod">
          <ac:chgData name="Monica Caruntu" userId="0fc49e7b9c13d637" providerId="LiveId" clId="{F50455AE-609B-4700-826C-0D8ABC5C0091}" dt="2022-11-06T12:06:42.220" v="96"/>
          <ac:spMkLst>
            <pc:docMk/>
            <pc:sldMk cId="2899532180" sldId="267"/>
            <ac:spMk id="17" creationId="{00000000-0000-0000-0000-000000000000}"/>
          </ac:spMkLst>
        </pc:spChg>
        <pc:spChg chg="mod">
          <ac:chgData name="Monica Caruntu" userId="0fc49e7b9c13d637" providerId="LiveId" clId="{F50455AE-609B-4700-826C-0D8ABC5C0091}" dt="2022-11-06T12:08:11.450" v="103" actId="14100"/>
          <ac:spMkLst>
            <pc:docMk/>
            <pc:sldMk cId="2899532180" sldId="267"/>
            <ac:spMk id="18" creationId="{00000000-0000-0000-0000-000000000000}"/>
          </ac:spMkLst>
        </pc:spChg>
        <pc:spChg chg="mod">
          <ac:chgData name="Monica Caruntu" userId="0fc49e7b9c13d637" providerId="LiveId" clId="{F50455AE-609B-4700-826C-0D8ABC5C0091}" dt="2022-11-06T12:09:21.332" v="108" actId="12"/>
          <ac:spMkLst>
            <pc:docMk/>
            <pc:sldMk cId="2899532180" sldId="267"/>
            <ac:spMk id="19" creationId="{00000000-0000-0000-0000-000000000000}"/>
          </ac:spMkLst>
        </pc:spChg>
      </pc:sldChg>
      <pc:sldChg chg="modSp mod">
        <pc:chgData name="Monica Caruntu" userId="0fc49e7b9c13d637" providerId="LiveId" clId="{F50455AE-609B-4700-826C-0D8ABC5C0091}" dt="2022-11-06T02:19:00.709" v="80" actId="20577"/>
        <pc:sldMkLst>
          <pc:docMk/>
          <pc:sldMk cId="1285930801" sldId="274"/>
        </pc:sldMkLst>
        <pc:spChg chg="mod">
          <ac:chgData name="Monica Caruntu" userId="0fc49e7b9c13d637" providerId="LiveId" clId="{F50455AE-609B-4700-826C-0D8ABC5C0091}" dt="2022-11-06T02:19:00.709" v="80" actId="20577"/>
          <ac:spMkLst>
            <pc:docMk/>
            <pc:sldMk cId="1285930801" sldId="274"/>
            <ac:spMk id="2" creationId="{80845C21-681F-8282-34D9-C942AD22DAB9}"/>
          </ac:spMkLst>
        </pc:spChg>
      </pc:sldChg>
      <pc:sldChg chg="modSp mod">
        <pc:chgData name="Monica Caruntu" userId="0fc49e7b9c13d637" providerId="LiveId" clId="{F50455AE-609B-4700-826C-0D8ABC5C0091}" dt="2022-11-06T11:59:46.490" v="81" actId="207"/>
        <pc:sldMkLst>
          <pc:docMk/>
          <pc:sldMk cId="0" sldId="285"/>
        </pc:sldMkLst>
        <pc:spChg chg="mod">
          <ac:chgData name="Monica Caruntu" userId="0fc49e7b9c13d637" providerId="LiveId" clId="{F50455AE-609B-4700-826C-0D8ABC5C0091}" dt="2022-11-06T11:59:46.490" v="81" actId="207"/>
          <ac:spMkLst>
            <pc:docMk/>
            <pc:sldMk cId="0" sldId="285"/>
            <ac:spMk id="4198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43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10358438" y="0"/>
            <a:ext cx="7924800" cy="514350"/>
          </a:xfrm>
          <a:prstGeom prst="rect">
            <a:avLst/>
          </a:prstGeom>
        </p:spPr>
        <p:txBody>
          <a:bodyPr vert="horz" lIns="91440" tIns="45720" rIns="91440" bIns="45720" rtlCol="0"/>
          <a:lstStyle>
            <a:lvl1pPr algn="r">
              <a:defRPr sz="1200"/>
            </a:lvl1pPr>
          </a:lstStyle>
          <a:p>
            <a:fld id="{C66AA6F6-97FE-453E-A484-035B47D33324}" type="datetimeFigureOut">
              <a:rPr lang="en-US" smtClean="0"/>
              <a:pPr/>
              <a:t>11/7/2022</a:t>
            </a:fld>
            <a:endParaRPr lang="en-GB"/>
          </a:p>
        </p:txBody>
      </p:sp>
      <p:sp>
        <p:nvSpPr>
          <p:cNvPr id="4" name="Slide Image Placeholder 3"/>
          <p:cNvSpPr>
            <a:spLocks noGrp="1" noRot="1" noChangeAspect="1"/>
          </p:cNvSpPr>
          <p:nvPr>
            <p:ph type="sldImg" idx="2"/>
          </p:nvPr>
        </p:nvSpPr>
        <p:spPr>
          <a:xfrm>
            <a:off x="5715000" y="771525"/>
            <a:ext cx="6858000" cy="3857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828800" y="4886325"/>
            <a:ext cx="14630400" cy="4629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71063"/>
            <a:ext cx="7924800" cy="5143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10358438" y="9771063"/>
            <a:ext cx="7924800" cy="514350"/>
          </a:xfrm>
          <a:prstGeom prst="rect">
            <a:avLst/>
          </a:prstGeom>
        </p:spPr>
        <p:txBody>
          <a:bodyPr vert="horz" lIns="91440" tIns="45720" rIns="91440" bIns="45720" rtlCol="0" anchor="b"/>
          <a:lstStyle>
            <a:lvl1pPr algn="r">
              <a:defRPr sz="1200"/>
            </a:lvl1pPr>
          </a:lstStyle>
          <a:p>
            <a:fld id="{1605D523-9A67-47CC-A52F-12CE93B46D0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605D523-9A67-47CC-A52F-12CE93B46D08}"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1949C-4F46-5D90-5ABE-AF4C510DA959}"/>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18EEB9-F332-D4E8-B5C3-A2AFBA06764C}"/>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FFA9C8-F09D-A28F-9C27-39DE96B060F7}"/>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A34ED-F807-69A6-B809-290556F51D0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6" name="Marcador de pie de página 5">
            <a:extLst>
              <a:ext uri="{FF2B5EF4-FFF2-40B4-BE49-F238E27FC236}">
                <a16:creationId xmlns:a16="http://schemas.microsoft.com/office/drawing/2014/main" id="{391311A9-C716-6E77-38A6-6B4607B4992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4311710-0BA5-43ED-E520-140C43934BD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24562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8DEF-8D49-64FE-AD97-F9DAB8861AF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583FD55-70C7-37CE-A9EE-C00BA6BECE7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9A84-AF48-9AB3-BE3D-C61D52B85E9C}"/>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7E4B88-F373-6772-58DC-B90ECC706878}"/>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6" name="Marcador de pie de página 5">
            <a:extLst>
              <a:ext uri="{FF2B5EF4-FFF2-40B4-BE49-F238E27FC236}">
                <a16:creationId xmlns:a16="http://schemas.microsoft.com/office/drawing/2014/main" id="{7723332D-2B61-AFD0-82F4-3C5DF7F488D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561B29-4152-6C4C-BF3C-129026AD6C71}"/>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405156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75ADE-D4FB-22CC-5459-277BE01445C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FF21D0-2A18-E3EB-0A76-B65187D131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FD11E8-3766-2680-D123-5E992720973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02FD317B-C31E-C7A9-1B51-1616E411DAB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D9C48F9-66A3-7A81-50B4-A080DBC5D7FA}"/>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1220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14731-BB8D-76EA-A465-54138A92CB2B}"/>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D7D4A6-775F-7462-C60D-FC5E22CF0C9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B7DA30-2844-58DF-D43A-2AFD89C330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8A210C38-1017-0F07-E4A5-8013C7F6800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44EC7C5-35E1-F85E-7C9D-EAF37F615D18}"/>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209250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AF5AE-94F6-0A8E-1098-BBE2B5750F7D}"/>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3BAF39-B422-6C6D-F3BC-341E345A5BBD}"/>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667AE6-C409-A4E0-701B-9529BABD6336}"/>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4BF42CCA-8053-EAE2-F185-A5C98BA3C7A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6488673-3D20-0B87-59E4-CD7699EB483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80983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1D46E-814A-CA9B-E75E-03D1D75421E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0388A1-EDB0-6F1D-3CDE-3CC7E9A2F5BC}"/>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0CE9B0-787E-E01B-3784-78FDB2FB0BB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7764D22E-0DE5-C184-4C77-934A7420FF0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748FD6-54BB-BAC3-7587-631E2501FEB9}"/>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2752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5497-B649-C263-4548-F3BD3307E0E1}"/>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5FB067-4AF0-0E66-338A-19502E772450}"/>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C3FEF-8000-B4D5-8415-0AF23E5ACF1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5" name="Marcador de pie de página 4">
            <a:extLst>
              <a:ext uri="{FF2B5EF4-FFF2-40B4-BE49-F238E27FC236}">
                <a16:creationId xmlns:a16="http://schemas.microsoft.com/office/drawing/2014/main" id="{64B13E0C-F115-B738-BDC7-AA8D17CA76D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5AA749-E46E-E7C2-92D7-5DF988B94B04}"/>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7359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3C34A-3133-B72E-3BEA-4ACE8BADF94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EA8966-14BB-564B-B172-19629B42951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941C84-988F-F505-FFF8-A9679465E60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B2A31E-E2C7-CE8F-8AE3-04F668EA965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6" name="Marcador de pie de página 5">
            <a:extLst>
              <a:ext uri="{FF2B5EF4-FFF2-40B4-BE49-F238E27FC236}">
                <a16:creationId xmlns:a16="http://schemas.microsoft.com/office/drawing/2014/main" id="{FD8A95A6-C1AA-3800-89AF-8542FBFA4D5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2A32347-9F9C-E4D7-FBB4-DCC460B60275}"/>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0147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E2DA-118B-C085-C220-8E8DA98550FA}"/>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46A4FF-1812-787E-E163-77CFE2C483B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0F8D66-709F-0F95-2CCA-B371879484A2}"/>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BAF0B3-FF54-5AF5-C61B-7A2918A315BE}"/>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A7BEEF-1CB2-E9F0-295C-F199CC162F7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FB6C01-62E4-8DAF-8FA3-62A37AEF48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8" name="Marcador de pie de página 7">
            <a:extLst>
              <a:ext uri="{FF2B5EF4-FFF2-40B4-BE49-F238E27FC236}">
                <a16:creationId xmlns:a16="http://schemas.microsoft.com/office/drawing/2014/main" id="{B61C532F-995D-F4D8-C216-E9DDD89074F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DC6183D0-87E6-5F2E-BBE5-23D0E3E2C64F}"/>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13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27361-5590-A868-A5D4-0EDC0867C08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945BD4-8740-2B04-08BA-031623F5FAB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4" name="Marcador de pie de página 3">
            <a:extLst>
              <a:ext uri="{FF2B5EF4-FFF2-40B4-BE49-F238E27FC236}">
                <a16:creationId xmlns:a16="http://schemas.microsoft.com/office/drawing/2014/main" id="{9574857B-70CC-9BE6-C8CA-0F8DFDCB568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F4A2AF0D-DAC3-A557-0AB9-32B33D0D865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4643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EA0526-4E13-E717-DCAE-122FFFBC282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07/11/2022</a:t>
            </a:fld>
            <a:endParaRPr lang="es-ES"/>
          </a:p>
        </p:txBody>
      </p:sp>
      <p:sp>
        <p:nvSpPr>
          <p:cNvPr id="3" name="Marcador de pie de página 2">
            <a:extLst>
              <a:ext uri="{FF2B5EF4-FFF2-40B4-BE49-F238E27FC236}">
                <a16:creationId xmlns:a16="http://schemas.microsoft.com/office/drawing/2014/main" id="{86AF9DE4-D424-AF6F-B89E-52FA4D70FA7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613C906-1CB1-B2F0-A160-B16313F8A17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011223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4876800" y="723900"/>
            <a:ext cx="8039099" cy="4524374"/>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21" name="object 6">
            <a:extLst>
              <a:ext uri="{FF2B5EF4-FFF2-40B4-BE49-F238E27FC236}">
                <a16:creationId xmlns:a16="http://schemas.microsoft.com/office/drawing/2014/main" id="{A1D8B407-8154-4207-9D76-D7D32F343DBD}"/>
              </a:ext>
            </a:extLst>
          </p:cNvPr>
          <p:cNvSpPr txBox="1"/>
          <p:nvPr userDrawn="1"/>
        </p:nvSpPr>
        <p:spPr>
          <a:xfrm>
            <a:off x="8881981" y="4530662"/>
            <a:ext cx="2093595" cy="410209"/>
          </a:xfrm>
          <a:prstGeom prst="rect">
            <a:avLst/>
          </a:prstGeom>
        </p:spPr>
        <p:txBody>
          <a:bodyPr vert="horz" wrap="square" lIns="0" tIns="15875" rIns="0" bIns="0" rtlCol="0">
            <a:spAutoFit/>
          </a:bodyPr>
          <a:lstStyle/>
          <a:p>
            <a:pPr marL="12700">
              <a:lnSpc>
                <a:spcPct val="100000"/>
              </a:lnSpc>
              <a:spcBef>
                <a:spcPts val="125"/>
              </a:spcBef>
            </a:pPr>
            <a:r>
              <a:rPr sz="2500" dirty="0">
                <a:solidFill>
                  <a:schemeClr val="tx1"/>
                </a:solidFill>
                <a:latin typeface="Microsoft Sans Serif"/>
                <a:cs typeface="Microsoft Sans Serif"/>
              </a:rPr>
              <a:t>wideproject.eu</a:t>
            </a:r>
          </a:p>
        </p:txBody>
      </p:sp>
      <p:sp>
        <p:nvSpPr>
          <p:cNvPr id="23" name="CuadroTexto 22">
            <a:extLst>
              <a:ext uri="{FF2B5EF4-FFF2-40B4-BE49-F238E27FC236}">
                <a16:creationId xmlns:a16="http://schemas.microsoft.com/office/drawing/2014/main" id="{96A80E2F-D880-4F44-863E-0C734D2131D9}"/>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14325600" y="190500"/>
            <a:ext cx="3789133" cy="2194867"/>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10" name="CuadroTexto 9">
            <a:extLst>
              <a:ext uri="{FF2B5EF4-FFF2-40B4-BE49-F238E27FC236}">
                <a16:creationId xmlns:a16="http://schemas.microsoft.com/office/drawing/2014/main" id="{6C4D5EDC-7551-4A38-9D41-D9849097276F}"/>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5568541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25FA1104-3B81-4779-1C54-FECA8BEF2325}"/>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7" name="bg object 17">
            <a:extLst>
              <a:ext uri="{FF2B5EF4-FFF2-40B4-BE49-F238E27FC236}">
                <a16:creationId xmlns:a16="http://schemas.microsoft.com/office/drawing/2014/main" id="{F5BB24D3-8CC1-1D71-245A-6C6AB9BC5D4D}"/>
              </a:ext>
            </a:extLst>
          </p:cNvPr>
          <p:cNvPicPr/>
          <p:nvPr userDrawn="1"/>
        </p:nvPicPr>
        <p:blipFill>
          <a:blip r:embed="rId13" cstate="print"/>
          <a:stretch>
            <a:fillRect/>
          </a:stretch>
        </p:blipFill>
        <p:spPr>
          <a:xfrm>
            <a:off x="1057881" y="9265523"/>
            <a:ext cx="3152774" cy="666749"/>
          </a:xfrm>
          <a:prstGeom prst="rect">
            <a:avLst/>
          </a:prstGeom>
        </p:spPr>
      </p:pic>
      <p:pic>
        <p:nvPicPr>
          <p:cNvPr id="8" name="object 2">
            <a:extLst>
              <a:ext uri="{FF2B5EF4-FFF2-40B4-BE49-F238E27FC236}">
                <a16:creationId xmlns:a16="http://schemas.microsoft.com/office/drawing/2014/main" id="{FF140756-2FE5-8981-78F7-8392FC0935A5}"/>
              </a:ext>
            </a:extLst>
          </p:cNvPr>
          <p:cNvPicPr/>
          <p:nvPr userDrawn="1"/>
        </p:nvPicPr>
        <p:blipFill>
          <a:blip r:embed="rId14" cstate="print"/>
          <a:stretch>
            <a:fillRect/>
          </a:stretch>
        </p:blipFill>
        <p:spPr>
          <a:xfrm>
            <a:off x="14325600" y="190500"/>
            <a:ext cx="3789133" cy="2194867"/>
          </a:xfrm>
          <a:prstGeom prst="rect">
            <a:avLst/>
          </a:prstGeom>
        </p:spPr>
      </p:pic>
      <p:sp>
        <p:nvSpPr>
          <p:cNvPr id="12" name="CuadroTexto 11">
            <a:extLst>
              <a:ext uri="{FF2B5EF4-FFF2-40B4-BE49-F238E27FC236}">
                <a16:creationId xmlns:a16="http://schemas.microsoft.com/office/drawing/2014/main" id="{FF3F6D73-3880-2C77-1E58-189C9CD0B96D}"/>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817353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changingminds.org/disciplines/leadership/leadership.html" TargetMode="External"/><Relationship Id="rId3" Type="http://schemas.openxmlformats.org/officeDocument/2006/relationships/hyperlink" Target="http://www.shldirect.com/iPQ/index.html" TargetMode="External"/><Relationship Id="rId7" Type="http://schemas.openxmlformats.org/officeDocument/2006/relationships/hyperlink" Target="https://www.16personalities.co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ignalpatterns.com/personality_survey" TargetMode="External"/><Relationship Id="rId11" Type="http://schemas.openxmlformats.org/officeDocument/2006/relationships/hyperlink" Target="https://www.startarium.ro/" TargetMode="External"/><Relationship Id="rId5" Type="http://schemas.openxmlformats.org/officeDocument/2006/relationships/hyperlink" Target="http://www.teamtechnology.co.uk/mmdi/questionnaire" TargetMode="External"/><Relationship Id="rId10" Type="http://schemas.openxmlformats.org/officeDocument/2006/relationships/hyperlink" Target="http://managementhelp.org/" TargetMode="External"/><Relationship Id="rId4" Type="http://schemas.openxmlformats.org/officeDocument/2006/relationships/hyperlink" Target="http://www.41q.com/" TargetMode="External"/><Relationship Id="rId9" Type="http://schemas.openxmlformats.org/officeDocument/2006/relationships/hyperlink" Target="http://mindtool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1137" y="8007589"/>
            <a:ext cx="581024" cy="581024"/>
          </a:xfrm>
          <a:prstGeom prst="rect">
            <a:avLst/>
          </a:prstGeom>
        </p:spPr>
      </p:pic>
      <p:pic>
        <p:nvPicPr>
          <p:cNvPr id="4" name="object 4"/>
          <p:cNvPicPr/>
          <p:nvPr/>
        </p:nvPicPr>
        <p:blipFill>
          <a:blip r:embed="rId2" cstate="print"/>
          <a:stretch>
            <a:fillRect/>
          </a:stretch>
        </p:blipFill>
        <p:spPr>
          <a:xfrm>
            <a:off x="451137" y="7355968"/>
            <a:ext cx="581024" cy="581024"/>
          </a:xfrm>
          <a:prstGeom prst="rect">
            <a:avLst/>
          </a:prstGeom>
        </p:spPr>
      </p:pic>
      <p:pic>
        <p:nvPicPr>
          <p:cNvPr id="5" name="object 5"/>
          <p:cNvPicPr/>
          <p:nvPr/>
        </p:nvPicPr>
        <p:blipFill>
          <a:blip r:embed="rId2" cstate="print"/>
          <a:stretch>
            <a:fillRect/>
          </a:stretch>
        </p:blipFill>
        <p:spPr>
          <a:xfrm>
            <a:off x="451137" y="6710436"/>
            <a:ext cx="581024" cy="581024"/>
          </a:xfrm>
          <a:prstGeom prst="rect">
            <a:avLst/>
          </a:prstGeom>
        </p:spPr>
      </p:pic>
      <p:sp>
        <p:nvSpPr>
          <p:cNvPr id="6" name="CuadroTexto 5">
            <a:extLst>
              <a:ext uri="{FF2B5EF4-FFF2-40B4-BE49-F238E27FC236}">
                <a16:creationId xmlns:a16="http://schemas.microsoft.com/office/drawing/2014/main" id="{4C075C3B-C5C3-7B12-DC87-D33D34E6DCA7}"/>
              </a:ext>
            </a:extLst>
          </p:cNvPr>
          <p:cNvSpPr txBox="1"/>
          <p:nvPr/>
        </p:nvSpPr>
        <p:spPr>
          <a:xfrm>
            <a:off x="3238500" y="5448300"/>
            <a:ext cx="11811000" cy="3529171"/>
          </a:xfrm>
          <a:prstGeom prst="rect">
            <a:avLst/>
          </a:prstGeom>
          <a:noFill/>
        </p:spPr>
        <p:txBody>
          <a:bodyPr wrap="square">
            <a:spAutoFit/>
          </a:bodyPr>
          <a:lstStyle/>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Module 2. Female Entrepreneurship</a:t>
            </a:r>
          </a:p>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Course 2: Women Leadership </a:t>
            </a:r>
          </a:p>
          <a:p>
            <a:pPr marL="12700" algn="ctr">
              <a:lnSpc>
                <a:spcPct val="100000"/>
              </a:lnSpc>
              <a:spcBef>
                <a:spcPts val="100"/>
              </a:spcBef>
            </a:pP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400" b="1" spc="-65" dirty="0">
                <a:latin typeface="+mj-lt"/>
                <a:ea typeface="Microsoft Sans Serif" panose="020B0604020202020204" pitchFamily="34" charset="0"/>
                <a:cs typeface="Microsoft Sans Serif" panose="020B0604020202020204" pitchFamily="34" charset="0"/>
              </a:rPr>
              <a:t>Partner:  ADDE</a:t>
            </a:r>
            <a:endParaRPr lang="en-US" sz="4400" spc="-65" dirty="0">
              <a:latin typeface="+mj-lt"/>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828800" y="1638300"/>
            <a:ext cx="883920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Section 1: Self- development</a:t>
            </a:r>
            <a:endParaRPr kumimoji="0" lang="en-GB" sz="2400" b="1"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ea typeface="Times New Roman" pitchFamily="18" charset="0"/>
                <a:cs typeface="Arial" pitchFamily="34" charset="0"/>
              </a:rPr>
              <a:t>As well as being  a management process, self-development is also a critical  leadership  behavior. </a:t>
            </a:r>
          </a:p>
          <a:p>
            <a:pPr marR="0" lvl="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3.1.1. Keeping up to date</a:t>
            </a:r>
            <a:endParaRPr kumimoji="0" lang="en-GB" sz="2400" b="1" u="none" strike="noStrike" cap="none" normalizeH="0" baseline="0" dirty="0">
              <a:ln>
                <a:noFill/>
              </a:ln>
              <a:solidFill>
                <a:srgbClr val="7030A0"/>
              </a:solidFill>
              <a:effectLst/>
              <a:cs typeface="Arial" pitchFamily="34" charset="0"/>
            </a:endParaRPr>
          </a:p>
          <a:p>
            <a:pPr marL="1035050" marR="0" lvl="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ea typeface="Times New Roman" pitchFamily="18" charset="0"/>
                <a:cs typeface="Arial" pitchFamily="34" charset="0"/>
              </a:rPr>
              <a:t>Beside developing your leadership skills and behaviors, it is important to keep up to date your knowledge affecting the sector in which you work and even broader global issues. This could be a matter of reading relevant press and media articles or it may require a form of more structured learning, such as attending specific courses or training.	</a:t>
            </a:r>
            <a:endParaRPr kumimoji="0" lang="en-GB" sz="240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3.1.2. Have Honest Conversations with Your Inner Self</a:t>
            </a:r>
            <a:endParaRPr kumimoji="0" lang="en-GB" sz="2400" b="1" u="none" strike="noStrike" cap="none" normalizeH="0" baseline="0" dirty="0">
              <a:ln>
                <a:noFill/>
              </a:ln>
              <a:solidFill>
                <a:srgbClr val="7030A0"/>
              </a:solidFill>
              <a:effectLst/>
              <a:cs typeface="Arial" pitchFamily="34" charset="0"/>
            </a:endParaRPr>
          </a:p>
          <a:p>
            <a:pPr marL="1035050" marR="0" lvl="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ea typeface="Times New Roman" pitchFamily="18" charset="0"/>
                <a:cs typeface="Arial" pitchFamily="34" charset="0"/>
              </a:rPr>
              <a:t>We suggest you should do this in your head instead of out loud! It can be a quite useful technique to help focus your mind. Whatever the reason for your internal dialogue, it's important that this is kept positive</a:t>
            </a:r>
            <a:endParaRPr kumimoji="0" lang="en-GB" sz="240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3.1.3. Self- coaching</a:t>
            </a:r>
            <a:endParaRPr kumimoji="0" lang="en-GB" sz="2400" b="1" u="none" strike="noStrike" cap="none" normalizeH="0" baseline="0" dirty="0">
              <a:ln>
                <a:noFill/>
              </a:ln>
              <a:solidFill>
                <a:srgbClr val="7030A0"/>
              </a:solidFill>
              <a:effectLst/>
              <a:cs typeface="Arial" pitchFamily="34" charset="0"/>
            </a:endParaRPr>
          </a:p>
          <a:p>
            <a:pPr marL="962025" marR="0" lvl="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ea typeface="Times New Roman" pitchFamily="18" charset="0"/>
                <a:cs typeface="Arial" pitchFamily="34" charset="0"/>
              </a:rPr>
              <a:t>Using someone else as a coach isn't always possible - you may not be  in a position  to engage  a coach at the time or it's just that  your coach  isn't available for you at a critical  time.</a:t>
            </a:r>
            <a:endParaRPr kumimoji="0" lang="en-GB" sz="2400" i="0" u="none" strike="noStrike" cap="none" normalizeH="0" baseline="0" dirty="0">
              <a:ln>
                <a:noFill/>
              </a:ln>
              <a:solidFill>
                <a:schemeClr val="tx1"/>
              </a:solidFill>
              <a:effectLst/>
              <a:cs typeface="Arial" pitchFamily="34" charset="0"/>
            </a:endParaRPr>
          </a:p>
        </p:txBody>
      </p:sp>
      <p:sp>
        <p:nvSpPr>
          <p:cNvPr id="3" name="Rectangle 2"/>
          <p:cNvSpPr/>
          <p:nvPr/>
        </p:nvSpPr>
        <p:spPr>
          <a:xfrm>
            <a:off x="1828800" y="723900"/>
            <a:ext cx="12649200" cy="707886"/>
          </a:xfrm>
          <a:prstGeom prst="rect">
            <a:avLst/>
          </a:prstGeom>
        </p:spPr>
        <p:txBody>
          <a:bodyPr wrap="square">
            <a:spAutoFit/>
          </a:bodyPr>
          <a:lstStyle/>
          <a:p>
            <a:pPr lvl="0" algn="just" fontAlgn="base">
              <a:spcBef>
                <a:spcPct val="0"/>
              </a:spcBef>
              <a:spcAft>
                <a:spcPct val="0"/>
              </a:spcAft>
            </a:pPr>
            <a:r>
              <a:rPr lang="en-US" sz="4000" b="1" dirty="0">
                <a:solidFill>
                  <a:srgbClr val="FD4FB4"/>
                </a:solidFill>
                <a:latin typeface="Calibri" pitchFamily="34" charset="0"/>
                <a:ea typeface="Times New Roman" pitchFamily="18" charset="0"/>
                <a:cs typeface="Arial" pitchFamily="34" charset="0"/>
              </a:rPr>
              <a:t>Unit 3: Continuous development</a:t>
            </a:r>
            <a:endParaRPr lang="en-GB" sz="4000" dirty="0">
              <a:solidFill>
                <a:srgbClr val="FD4FB4"/>
              </a:solidFill>
              <a:latin typeface="Arial" pitchFamily="34" charset="0"/>
              <a:cs typeface="Arial" pitchFamily="34" charset="0"/>
            </a:endParaRPr>
          </a:p>
        </p:txBody>
      </p:sp>
      <p:pic>
        <p:nvPicPr>
          <p:cNvPr id="4" name="Imagen 15">
            <a:extLst>
              <a:ext uri="{FF2B5EF4-FFF2-40B4-BE49-F238E27FC236}">
                <a16:creationId xmlns:a16="http://schemas.microsoft.com/office/drawing/2014/main" id="{CC5A7B45-8421-96FC-6E4F-BAEEAF6550D2}"/>
              </a:ext>
            </a:extLst>
          </p:cNvPr>
          <p:cNvPicPr>
            <a:picLocks noChangeAspect="1"/>
          </p:cNvPicPr>
          <p:nvPr/>
        </p:nvPicPr>
        <p:blipFill rotWithShape="1">
          <a:blip r:embed="rId2">
            <a:extLst>
              <a:ext uri="{28A0092B-C50C-407E-A947-70E740481C1C}">
                <a14:useLocalDpi xmlns:a14="http://schemas.microsoft.com/office/drawing/2010/main" val="0"/>
              </a:ext>
            </a:extLst>
          </a:blip>
          <a:srcRect r="11434"/>
          <a:stretch/>
        </p:blipFill>
        <p:spPr>
          <a:xfrm>
            <a:off x="10820400" y="5143500"/>
            <a:ext cx="6629400" cy="37761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344400" y="2324100"/>
            <a:ext cx="533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3.2.3. Keep  a Development Log</a:t>
            </a:r>
            <a:endParaRPr kumimoji="0" lang="en-GB" sz="2400" b="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rPr>
              <a:t>	When development opportunities are very explicit, in the form of courses or workshops, it is easy to recognize the outcome of that experience. This is not the case of less formal experiences. Considering how much learning  occurs in these less formal situations, it is important to record their impact on your overall development goal. </a:t>
            </a:r>
            <a:endParaRPr kumimoji="0" lang="en-GB" sz="2400" b="0" i="0" u="none" strike="noStrike" cap="none" normalizeH="0" baseline="0" dirty="0">
              <a:ln>
                <a:noFill/>
              </a:ln>
              <a:solidFill>
                <a:schemeClr val="tx1"/>
              </a:solidFill>
              <a:effectLst/>
              <a:cs typeface="Arial" pitchFamily="34" charset="0"/>
            </a:endParaRPr>
          </a:p>
        </p:txBody>
      </p:sp>
      <p:sp>
        <p:nvSpPr>
          <p:cNvPr id="3" name="Rectangle 2"/>
          <p:cNvSpPr/>
          <p:nvPr/>
        </p:nvSpPr>
        <p:spPr>
          <a:xfrm>
            <a:off x="1524000" y="647700"/>
            <a:ext cx="12649200" cy="707886"/>
          </a:xfrm>
          <a:prstGeom prst="rect">
            <a:avLst/>
          </a:prstGeom>
        </p:spPr>
        <p:txBody>
          <a:bodyPr wrap="square">
            <a:spAutoFit/>
          </a:bodyPr>
          <a:lstStyle/>
          <a:p>
            <a:pPr lvl="0" algn="just" fontAlgn="base">
              <a:spcBef>
                <a:spcPct val="0"/>
              </a:spcBef>
              <a:spcAft>
                <a:spcPct val="0"/>
              </a:spcAft>
            </a:pPr>
            <a:r>
              <a:rPr lang="en-US" sz="4000" b="1" dirty="0">
                <a:solidFill>
                  <a:srgbClr val="FD4FB4"/>
                </a:solidFill>
                <a:latin typeface="Calibri" pitchFamily="34" charset="0"/>
                <a:ea typeface="Times New Roman" pitchFamily="18" charset="0"/>
                <a:cs typeface="Arial" pitchFamily="34" charset="0"/>
              </a:rPr>
              <a:t>Unit 3: Continuous development</a:t>
            </a:r>
            <a:endParaRPr lang="en-GB" sz="4000" dirty="0">
              <a:solidFill>
                <a:srgbClr val="FD4FB4"/>
              </a:solidFill>
              <a:latin typeface="Arial" pitchFamily="34" charset="0"/>
              <a:cs typeface="Arial" pitchFamily="34" charset="0"/>
            </a:endParaRPr>
          </a:p>
        </p:txBody>
      </p:sp>
      <p:sp>
        <p:nvSpPr>
          <p:cNvPr id="4" name="Rectangle 3"/>
          <p:cNvSpPr/>
          <p:nvPr/>
        </p:nvSpPr>
        <p:spPr>
          <a:xfrm>
            <a:off x="1600200" y="1409700"/>
            <a:ext cx="6137275" cy="461665"/>
          </a:xfrm>
          <a:prstGeom prst="rect">
            <a:avLst/>
          </a:prstGeom>
        </p:spPr>
        <p:txBody>
          <a:bodyPr wrap="square">
            <a:spAutoFit/>
          </a:bodyPr>
          <a:lstStyle/>
          <a:p>
            <a:pPr lvl="0" fontAlgn="base">
              <a:spcBef>
                <a:spcPct val="0"/>
              </a:spcBef>
              <a:spcAft>
                <a:spcPct val="0"/>
              </a:spcAft>
            </a:pPr>
            <a:r>
              <a:rPr lang="en-US" sz="2400" b="1" dirty="0">
                <a:solidFill>
                  <a:srgbClr val="AC7BDC"/>
                </a:solidFill>
                <a:latin typeface="Calibri" pitchFamily="34" charset="0"/>
                <a:ea typeface="Times New Roman" pitchFamily="18" charset="0"/>
                <a:cs typeface="Arial" pitchFamily="34" charset="0"/>
              </a:rPr>
              <a:t>Section 2: Development Opportunities</a:t>
            </a:r>
            <a:endParaRPr lang="en-GB" sz="2400" dirty="0">
              <a:solidFill>
                <a:srgbClr val="AC7BDC"/>
              </a:solidFill>
              <a:latin typeface="Arial" pitchFamily="34" charset="0"/>
              <a:cs typeface="Arial" pitchFamily="34" charset="0"/>
            </a:endParaRPr>
          </a:p>
        </p:txBody>
      </p:sp>
      <p:sp>
        <p:nvSpPr>
          <p:cNvPr id="5" name="Rectangle 4"/>
          <p:cNvSpPr/>
          <p:nvPr/>
        </p:nvSpPr>
        <p:spPr>
          <a:xfrm>
            <a:off x="1295400" y="2247900"/>
            <a:ext cx="4800600" cy="6740307"/>
          </a:xfrm>
          <a:prstGeom prst="rect">
            <a:avLst/>
          </a:prstGeom>
        </p:spPr>
        <p:txBody>
          <a:bodyPr wrap="square">
            <a:spAutoFit/>
          </a:bodyPr>
          <a:lstStyle/>
          <a:p>
            <a:pPr lvl="0" algn="just" eaLnBrk="0" fontAlgn="base" hangingPunct="0">
              <a:spcBef>
                <a:spcPct val="0"/>
              </a:spcBef>
              <a:spcAft>
                <a:spcPct val="0"/>
              </a:spcAft>
            </a:pPr>
            <a:r>
              <a:rPr lang="en-US" sz="2400" b="1" dirty="0">
                <a:solidFill>
                  <a:srgbClr val="7030A0"/>
                </a:solidFill>
                <a:ea typeface="Times New Roman" pitchFamily="18" charset="0"/>
                <a:cs typeface="Arial" pitchFamily="34" charset="0"/>
              </a:rPr>
              <a:t>3.2.1. Discover Yourself</a:t>
            </a:r>
            <a:endParaRPr lang="en-GB" sz="2400" dirty="0">
              <a:solidFill>
                <a:srgbClr val="7030A0"/>
              </a:solidFill>
              <a:cs typeface="Arial" pitchFamily="34" charset="0"/>
            </a:endParaRPr>
          </a:p>
          <a:p>
            <a:pPr lvl="0" algn="just" eaLnBrk="0" fontAlgn="base" hangingPunct="0">
              <a:spcBef>
                <a:spcPct val="0"/>
              </a:spcBef>
              <a:spcAft>
                <a:spcPct val="0"/>
              </a:spcAft>
              <a:buFont typeface="Arial" pitchFamily="34" charset="0"/>
              <a:buChar char="•"/>
            </a:pPr>
            <a:r>
              <a:rPr lang="en-US" sz="2400" dirty="0">
                <a:solidFill>
                  <a:prstClr val="black"/>
                </a:solidFill>
                <a:ea typeface="Times New Roman" pitchFamily="18" charset="0"/>
                <a:cs typeface="Arial" pitchFamily="34" charset="0"/>
              </a:rPr>
              <a:t>	Every time you are faced with a situation, whether  it's a meeting, the  analysis of some data  or even just replying to emails, you will be making  decisions  over your approach.  </a:t>
            </a:r>
          </a:p>
          <a:p>
            <a:pPr lvl="0" algn="just" eaLnBrk="0" fontAlgn="base" hangingPunct="0">
              <a:spcBef>
                <a:spcPct val="0"/>
              </a:spcBef>
              <a:spcAft>
                <a:spcPct val="0"/>
              </a:spcAft>
              <a:buFont typeface="Arial" pitchFamily="34" charset="0"/>
              <a:buChar char="•"/>
            </a:pPr>
            <a:r>
              <a:rPr lang="en-US" sz="2400" dirty="0">
                <a:solidFill>
                  <a:prstClr val="black"/>
                </a:solidFill>
                <a:ea typeface="Times New Roman" pitchFamily="18" charset="0"/>
                <a:cs typeface="Arial" pitchFamily="34" charset="0"/>
              </a:rPr>
              <a:t>	Become aware  of the thought   processes you make, the  actions  you take  and, if possible, which  behaviors  you bring  into  play in support  of your activities. </a:t>
            </a:r>
          </a:p>
          <a:p>
            <a:pPr lvl="0" algn="just" eaLnBrk="0" fontAlgn="base" hangingPunct="0">
              <a:spcBef>
                <a:spcPct val="0"/>
              </a:spcBef>
              <a:spcAft>
                <a:spcPct val="0"/>
              </a:spcAft>
              <a:buFont typeface="Arial" pitchFamily="34" charset="0"/>
              <a:buChar char="•"/>
            </a:pPr>
            <a:r>
              <a:rPr lang="en-US" sz="2400" dirty="0">
                <a:solidFill>
                  <a:prstClr val="black"/>
                </a:solidFill>
                <a:ea typeface="Times New Roman" pitchFamily="18" charset="0"/>
                <a:cs typeface="Arial" pitchFamily="34" charset="0"/>
              </a:rPr>
              <a:t>	Be hungry to take on new knowledge, competences or responsibilities. </a:t>
            </a:r>
          </a:p>
          <a:p>
            <a:pPr lvl="0" algn="just" eaLnBrk="0" fontAlgn="base" hangingPunct="0">
              <a:spcBef>
                <a:spcPct val="0"/>
              </a:spcBef>
              <a:spcAft>
                <a:spcPct val="0"/>
              </a:spcAft>
              <a:buFont typeface="Arial" pitchFamily="34" charset="0"/>
              <a:buChar char="•"/>
            </a:pPr>
            <a:r>
              <a:rPr lang="en-US" sz="2400" dirty="0">
                <a:solidFill>
                  <a:prstClr val="black"/>
                </a:solidFill>
                <a:ea typeface="Times New Roman" pitchFamily="18" charset="0"/>
                <a:cs typeface="Arial" pitchFamily="34" charset="0"/>
              </a:rPr>
              <a:t>	Keep your mind active and  stimulated by constantly seeking new challenges. </a:t>
            </a:r>
            <a:endParaRPr lang="en-GB" sz="2400" dirty="0">
              <a:solidFill>
                <a:prstClr val="black"/>
              </a:solidFill>
              <a:cs typeface="Arial" pitchFamily="34" charset="0"/>
            </a:endParaRPr>
          </a:p>
        </p:txBody>
      </p:sp>
      <p:sp>
        <p:nvSpPr>
          <p:cNvPr id="6" name="Rectangle 5"/>
          <p:cNvSpPr/>
          <p:nvPr/>
        </p:nvSpPr>
        <p:spPr>
          <a:xfrm>
            <a:off x="6400800" y="2324100"/>
            <a:ext cx="5486400" cy="3785652"/>
          </a:xfrm>
          <a:prstGeom prst="rect">
            <a:avLst/>
          </a:prstGeom>
        </p:spPr>
        <p:txBody>
          <a:bodyPr wrap="square">
            <a:spAutoFit/>
          </a:bodyPr>
          <a:lstStyle/>
          <a:p>
            <a:pPr lvl="0" algn="just" eaLnBrk="0" fontAlgn="base" hangingPunct="0">
              <a:spcBef>
                <a:spcPct val="0"/>
              </a:spcBef>
              <a:spcAft>
                <a:spcPct val="0"/>
              </a:spcAft>
            </a:pPr>
            <a:r>
              <a:rPr lang="en-US" sz="2400" b="1" dirty="0">
                <a:solidFill>
                  <a:srgbClr val="7030A0"/>
                </a:solidFill>
                <a:ea typeface="Times New Roman" pitchFamily="18" charset="0"/>
                <a:cs typeface="Arial" pitchFamily="34" charset="0"/>
              </a:rPr>
              <a:t>3.2.2. Encourage Feedback!</a:t>
            </a:r>
            <a:endParaRPr lang="en-GB" sz="2400" dirty="0">
              <a:solidFill>
                <a:srgbClr val="7030A0"/>
              </a:solidFill>
              <a:cs typeface="Arial" pitchFamily="34" charset="0"/>
            </a:endParaRPr>
          </a:p>
          <a:p>
            <a:pPr lvl="0" algn="just" eaLnBrk="0" fontAlgn="base" hangingPunct="0">
              <a:spcBef>
                <a:spcPct val="0"/>
              </a:spcBef>
              <a:spcAft>
                <a:spcPct val="0"/>
              </a:spcAft>
              <a:buFont typeface="Arial" pitchFamily="34" charset="0"/>
              <a:buChar char="•"/>
            </a:pPr>
            <a:r>
              <a:rPr lang="en-US" sz="2400" dirty="0">
                <a:solidFill>
                  <a:prstClr val="black"/>
                </a:solidFill>
                <a:ea typeface="Times New Roman" pitchFamily="18" charset="0"/>
                <a:cs typeface="Arial" pitchFamily="34" charset="0"/>
              </a:rPr>
              <a:t>	Encourage those that work with you ( employees, clients, family members, stakeholders)  to give you honest  feedback  on your performance  as a leader.  </a:t>
            </a:r>
          </a:p>
          <a:p>
            <a:pPr lvl="0" algn="just" eaLnBrk="0" fontAlgn="base" hangingPunct="0">
              <a:spcBef>
                <a:spcPct val="0"/>
              </a:spcBef>
              <a:spcAft>
                <a:spcPct val="0"/>
              </a:spcAft>
              <a:buFont typeface="Arial" pitchFamily="34" charset="0"/>
              <a:buChar char="•"/>
            </a:pPr>
            <a:r>
              <a:rPr lang="en-US" sz="2400" dirty="0">
                <a:solidFill>
                  <a:prstClr val="black"/>
                </a:solidFill>
                <a:ea typeface="Times New Roman" pitchFamily="18" charset="0"/>
                <a:cs typeface="Arial" pitchFamily="34" charset="0"/>
              </a:rPr>
              <a:t>	Accepting  constructive  criticism,  whether   positive  or negative,  can only help  build  a positive  climate  of trust  and  openness  with  those in your team.</a:t>
            </a:r>
            <a:endParaRPr lang="en-GB" sz="2400" dirty="0">
              <a:solidFill>
                <a:prstClr val="black"/>
              </a:solidFill>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1">
            <a:extLst>
              <a:ext uri="{FF2B5EF4-FFF2-40B4-BE49-F238E27FC236}">
                <a16:creationId xmlns:a16="http://schemas.microsoft.com/office/drawing/2014/main" id="{BE4FB0A3-4984-32C5-6BB7-33815D472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866900"/>
            <a:ext cx="8077200" cy="4543424"/>
          </a:xfrm>
          <a:prstGeom prst="rect">
            <a:avLst/>
          </a:prstGeom>
        </p:spPr>
      </p:pic>
      <p:sp>
        <p:nvSpPr>
          <p:cNvPr id="43009" name="Rectangle 1"/>
          <p:cNvSpPr>
            <a:spLocks noChangeArrowheads="1"/>
          </p:cNvSpPr>
          <p:nvPr/>
        </p:nvSpPr>
        <p:spPr bwMode="auto">
          <a:xfrm>
            <a:off x="1981200" y="5981700"/>
            <a:ext cx="838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3.3.1. Personality Profiling Tools</a:t>
            </a:r>
            <a:endParaRPr kumimoji="0" lang="en-GB" sz="2400" b="0" u="none" strike="noStrike" cap="none" normalizeH="0" baseline="0" dirty="0">
              <a:ln>
                <a:noFill/>
              </a:ln>
              <a:solidFill>
                <a:srgbClr val="7030A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hlinkClick r:id="rId3"/>
              </a:rPr>
              <a:t>http://www.shldirect.com/iPQ/index.html</a:t>
            </a:r>
            <a:endParaRPr kumimoji="0" lang="en-GB" sz="2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hlinkClick r:id="rId4"/>
              </a:rPr>
              <a:t>http://www.41q.com</a:t>
            </a:r>
            <a:endParaRPr kumimoji="0" lang="en-GB" sz="2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hlinkClick r:id="rId5"/>
              </a:rPr>
              <a:t>http://www.teamtechnology.co.uk/mmdi/questionnaire</a:t>
            </a:r>
            <a:endParaRPr kumimoji="0" lang="en-GB" sz="2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hlinkClick r:id="rId6"/>
              </a:rPr>
              <a:t>http://signalpatterns.com/personality_survey</a:t>
            </a:r>
            <a:endParaRPr kumimoji="0" lang="en-GB" sz="2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hlinkClick r:id="rId7"/>
              </a:rPr>
              <a:t>https://www.16personalities.com</a:t>
            </a:r>
            <a:r>
              <a:rPr kumimoji="0" lang="en-US" sz="2400" b="0" i="0" u="none" strike="noStrike" cap="none" normalizeH="0" baseline="0" dirty="0">
                <a:ln>
                  <a:noFill/>
                </a:ln>
                <a:solidFill>
                  <a:schemeClr val="tx1"/>
                </a:solidFill>
                <a:effectLst/>
                <a:ea typeface="Times New Roman" pitchFamily="18" charset="0"/>
                <a:cs typeface="Arial" pitchFamily="34" charset="0"/>
              </a:rPr>
              <a:t> ( available in all project partners’ languages)</a:t>
            </a:r>
            <a:endParaRPr kumimoji="0" lang="en-GB" sz="2400" b="0" i="0" u="none" strike="noStrike" cap="none" normalizeH="0" baseline="0" dirty="0">
              <a:ln>
                <a:noFill/>
              </a:ln>
              <a:solidFill>
                <a:schemeClr val="tx1"/>
              </a:solidFill>
              <a:effectLst/>
              <a:cs typeface="Arial" pitchFamily="34" charset="0"/>
            </a:endParaRPr>
          </a:p>
        </p:txBody>
      </p:sp>
      <p:sp>
        <p:nvSpPr>
          <p:cNvPr id="3" name="Rectangle 2"/>
          <p:cNvSpPr/>
          <p:nvPr/>
        </p:nvSpPr>
        <p:spPr>
          <a:xfrm>
            <a:off x="3505200" y="1028700"/>
            <a:ext cx="7620000" cy="707886"/>
          </a:xfrm>
          <a:prstGeom prst="rect">
            <a:avLst/>
          </a:prstGeom>
        </p:spPr>
        <p:txBody>
          <a:bodyPr wrap="square">
            <a:spAutoFit/>
          </a:bodyPr>
          <a:lstStyle/>
          <a:p>
            <a:pPr lvl="0" algn="just" fontAlgn="base">
              <a:spcBef>
                <a:spcPct val="0"/>
              </a:spcBef>
              <a:spcAft>
                <a:spcPct val="0"/>
              </a:spcAft>
            </a:pPr>
            <a:r>
              <a:rPr lang="en-US" sz="4000" b="1" dirty="0">
                <a:solidFill>
                  <a:srgbClr val="FD4FB4"/>
                </a:solidFill>
                <a:latin typeface="Calibri" pitchFamily="34" charset="0"/>
                <a:ea typeface="Times New Roman" pitchFamily="18" charset="0"/>
                <a:cs typeface="Arial" pitchFamily="34" charset="0"/>
              </a:rPr>
              <a:t>Unit 3: Continuous development</a:t>
            </a:r>
            <a:endParaRPr lang="en-GB" sz="4000" dirty="0">
              <a:solidFill>
                <a:srgbClr val="FD4FB4"/>
              </a:solidFill>
              <a:latin typeface="Arial" pitchFamily="34" charset="0"/>
              <a:cs typeface="Arial" pitchFamily="34" charset="0"/>
            </a:endParaRPr>
          </a:p>
        </p:txBody>
      </p:sp>
      <p:sp>
        <p:nvSpPr>
          <p:cNvPr id="4" name="Rectangle 3"/>
          <p:cNvSpPr/>
          <p:nvPr/>
        </p:nvSpPr>
        <p:spPr>
          <a:xfrm>
            <a:off x="11125200" y="6057900"/>
            <a:ext cx="4572000" cy="2308324"/>
          </a:xfrm>
          <a:prstGeom prst="rect">
            <a:avLst/>
          </a:prstGeom>
        </p:spPr>
        <p:txBody>
          <a:bodyPr>
            <a:spAutoFit/>
          </a:bodyPr>
          <a:lstStyle/>
          <a:p>
            <a:pPr lvl="0" eaLnBrk="0" fontAlgn="base" hangingPunct="0">
              <a:spcBef>
                <a:spcPct val="0"/>
              </a:spcBef>
              <a:spcAft>
                <a:spcPct val="0"/>
              </a:spcAft>
            </a:pPr>
            <a:r>
              <a:rPr lang="en-US" sz="2400" b="1" dirty="0">
                <a:solidFill>
                  <a:srgbClr val="7030A0"/>
                </a:solidFill>
                <a:ea typeface="Times New Roman" pitchFamily="18" charset="0"/>
                <a:cs typeface="Arial" pitchFamily="34" charset="0"/>
              </a:rPr>
              <a:t>3.3.2. Other Useful Websites</a:t>
            </a:r>
            <a:endParaRPr lang="en-GB" sz="2400" dirty="0">
              <a:solidFill>
                <a:srgbClr val="7030A0"/>
              </a:solidFill>
              <a:cs typeface="Arial" pitchFamily="34" charset="0"/>
            </a:endParaRPr>
          </a:p>
          <a:p>
            <a:pPr lvl="0" eaLnBrk="0" fontAlgn="base" hangingPunct="0">
              <a:spcBef>
                <a:spcPct val="0"/>
              </a:spcBef>
              <a:spcAft>
                <a:spcPct val="0"/>
              </a:spcAft>
            </a:pPr>
            <a:r>
              <a:rPr lang="en-US" sz="2400" dirty="0">
                <a:solidFill>
                  <a:prstClr val="black"/>
                </a:solidFill>
                <a:ea typeface="Times New Roman" pitchFamily="18" charset="0"/>
                <a:cs typeface="Arial" pitchFamily="34" charset="0"/>
                <a:hlinkClick r:id="rId8"/>
              </a:rPr>
              <a:t>http://changingminds.org/disciplines/leadership/leadership.html</a:t>
            </a:r>
            <a:endParaRPr lang="en-GB" sz="2400" dirty="0">
              <a:solidFill>
                <a:prstClr val="black"/>
              </a:solidFill>
              <a:cs typeface="Arial" pitchFamily="34" charset="0"/>
            </a:endParaRPr>
          </a:p>
          <a:p>
            <a:pPr lvl="0" eaLnBrk="0" fontAlgn="base" hangingPunct="0">
              <a:spcBef>
                <a:spcPct val="0"/>
              </a:spcBef>
              <a:spcAft>
                <a:spcPct val="0"/>
              </a:spcAft>
            </a:pPr>
            <a:r>
              <a:rPr lang="en-US" sz="2400" dirty="0">
                <a:solidFill>
                  <a:prstClr val="black"/>
                </a:solidFill>
                <a:ea typeface="Times New Roman" pitchFamily="18" charset="0"/>
                <a:cs typeface="Arial" pitchFamily="34" charset="0"/>
                <a:hlinkClick r:id="rId9"/>
              </a:rPr>
              <a:t>http://mindtools.com</a:t>
            </a:r>
            <a:endParaRPr lang="en-GB" sz="2400" dirty="0">
              <a:solidFill>
                <a:prstClr val="black"/>
              </a:solidFill>
              <a:cs typeface="Arial" pitchFamily="34" charset="0"/>
            </a:endParaRPr>
          </a:p>
          <a:p>
            <a:pPr lvl="0" eaLnBrk="0" fontAlgn="base" hangingPunct="0">
              <a:spcBef>
                <a:spcPct val="0"/>
              </a:spcBef>
              <a:spcAft>
                <a:spcPct val="0"/>
              </a:spcAft>
            </a:pPr>
            <a:r>
              <a:rPr lang="en-US" sz="2400" dirty="0">
                <a:solidFill>
                  <a:prstClr val="black"/>
                </a:solidFill>
                <a:ea typeface="Times New Roman" pitchFamily="18" charset="0"/>
                <a:cs typeface="Arial" pitchFamily="34" charset="0"/>
                <a:hlinkClick r:id="rId10"/>
              </a:rPr>
              <a:t>http://managementhelp.org</a:t>
            </a:r>
            <a:endParaRPr lang="en-GB" sz="2400" dirty="0">
              <a:solidFill>
                <a:prstClr val="black"/>
              </a:solidFill>
              <a:cs typeface="Arial" pitchFamily="34" charset="0"/>
            </a:endParaRPr>
          </a:p>
          <a:p>
            <a:pPr lvl="0" eaLnBrk="0" fontAlgn="base" hangingPunct="0">
              <a:spcBef>
                <a:spcPct val="0"/>
              </a:spcBef>
              <a:spcAft>
                <a:spcPct val="0"/>
              </a:spcAft>
            </a:pPr>
            <a:r>
              <a:rPr lang="en-US" sz="2400" dirty="0">
                <a:solidFill>
                  <a:prstClr val="black"/>
                </a:solidFill>
                <a:ea typeface="Times New Roman" pitchFamily="18" charset="0"/>
                <a:cs typeface="Times New Roman" pitchFamily="18" charset="0"/>
                <a:hlinkClick r:id="rId11"/>
              </a:rPr>
              <a:t>https://www.startarium.ro</a:t>
            </a:r>
            <a:r>
              <a:rPr lang="en-GB" sz="2400" dirty="0">
                <a:solidFill>
                  <a:prstClr val="black"/>
                </a:solidFill>
                <a:cs typeface="Arial" pitchFamily="34" charset="0"/>
              </a:rPr>
              <a:t> </a:t>
            </a:r>
          </a:p>
        </p:txBody>
      </p:sp>
      <p:sp>
        <p:nvSpPr>
          <p:cNvPr id="5" name="Rectangle 4"/>
          <p:cNvSpPr/>
          <p:nvPr/>
        </p:nvSpPr>
        <p:spPr>
          <a:xfrm>
            <a:off x="3581400" y="1790700"/>
            <a:ext cx="3679341" cy="461665"/>
          </a:xfrm>
          <a:prstGeom prst="rect">
            <a:avLst/>
          </a:prstGeom>
        </p:spPr>
        <p:txBody>
          <a:bodyPr wrap="none">
            <a:spAutoFit/>
          </a:bodyPr>
          <a:lstStyle/>
          <a:p>
            <a:pPr lvl="0" fontAlgn="base">
              <a:spcBef>
                <a:spcPct val="0"/>
              </a:spcBef>
              <a:spcAft>
                <a:spcPct val="0"/>
              </a:spcAft>
            </a:pPr>
            <a:r>
              <a:rPr lang="en-US" sz="2400" b="1" dirty="0">
                <a:solidFill>
                  <a:srgbClr val="AC7BDC"/>
                </a:solidFill>
                <a:ea typeface="Times New Roman" pitchFamily="18" charset="0"/>
                <a:cs typeface="Arial" pitchFamily="34" charset="0"/>
              </a:rPr>
              <a:t>Section 3: Useful Resources</a:t>
            </a:r>
            <a:endParaRPr lang="en-GB" sz="2400" dirty="0">
              <a:solidFill>
                <a:srgbClr val="AC7BDC"/>
              </a:solidFill>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11857"/>
            <a:ext cx="5638800" cy="423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002AAC77-762E-FF82-BCE0-542021BAB6F1}"/>
              </a:ext>
            </a:extLst>
          </p:cNvPr>
          <p:cNvSpPr txBox="1"/>
          <p:nvPr/>
        </p:nvSpPr>
        <p:spPr>
          <a:xfrm>
            <a:off x="7086600" y="4000500"/>
            <a:ext cx="3581400" cy="707886"/>
          </a:xfrm>
          <a:prstGeom prst="rect">
            <a:avLst/>
          </a:prstGeom>
          <a:noFill/>
        </p:spPr>
        <p:txBody>
          <a:bodyPr wrap="square" rtlCol="0">
            <a:spAutoFit/>
          </a:bodyPr>
          <a:lstStyle/>
          <a:p>
            <a:r>
              <a:rPr lang="es-ES" sz="4000" b="1" dirty="0" err="1">
                <a:solidFill>
                  <a:srgbClr val="FD4FB4"/>
                </a:solidFill>
                <a:ea typeface="Microsoft Sans Serif" panose="020B0604020202020204" pitchFamily="34" charset="0"/>
                <a:cs typeface="Microsoft Sans Serif" panose="020B0604020202020204" pitchFamily="34" charset="0"/>
              </a:rPr>
              <a:t>Summing</a:t>
            </a:r>
            <a:r>
              <a:rPr lang="es-ES" sz="4000" b="1" dirty="0">
                <a:solidFill>
                  <a:srgbClr val="FD4FB4"/>
                </a:solidFill>
                <a:ea typeface="Microsoft Sans Serif" panose="020B0604020202020204" pitchFamily="34" charset="0"/>
                <a:cs typeface="Microsoft Sans Serif" panose="020B0604020202020204" pitchFamily="34" charset="0"/>
              </a:rPr>
              <a:t> up</a:t>
            </a:r>
          </a:p>
        </p:txBody>
      </p:sp>
      <p:sp>
        <p:nvSpPr>
          <p:cNvPr id="4" name="CuadroTexto 3">
            <a:extLst>
              <a:ext uri="{FF2B5EF4-FFF2-40B4-BE49-F238E27FC236}">
                <a16:creationId xmlns:a16="http://schemas.microsoft.com/office/drawing/2014/main" id="{1CC91A97-CB90-F117-8D0D-B57C960E7D29}"/>
              </a:ext>
            </a:extLst>
          </p:cNvPr>
          <p:cNvSpPr txBox="1"/>
          <p:nvPr/>
        </p:nvSpPr>
        <p:spPr>
          <a:xfrm>
            <a:off x="1524000" y="1866900"/>
            <a:ext cx="4800600" cy="523220"/>
          </a:xfrm>
          <a:prstGeom prst="rect">
            <a:avLst/>
          </a:prstGeom>
          <a:noFill/>
        </p:spPr>
        <p:txBody>
          <a:bodyPr wrap="square">
            <a:spAutoFit/>
          </a:bodyPr>
          <a:lstStyle/>
          <a:p>
            <a:pPr algn="ctr"/>
            <a:r>
              <a:rPr lang="en-US" altLang="es-ES" sz="2800" b="1" dirty="0">
                <a:solidFill>
                  <a:srgbClr val="FD4FB4"/>
                </a:solidFill>
                <a:ea typeface="Microsoft Sans Serif" panose="020B0604020202020204" pitchFamily="34" charset="0"/>
                <a:cs typeface="Microsoft Sans Serif" panose="020B0604020202020204" pitchFamily="34" charset="0"/>
              </a:rPr>
              <a:t>Leadership </a:t>
            </a:r>
            <a:endParaRPr lang="ko-KR" altLang="en-US" sz="2800" b="1" dirty="0">
              <a:solidFill>
                <a:srgbClr val="FD4FB4"/>
              </a:solidFill>
              <a:cs typeface="Microsoft Sans Serif" panose="020B0604020202020204" pitchFamily="34" charset="0"/>
            </a:endParaRPr>
          </a:p>
        </p:txBody>
      </p:sp>
      <p:sp>
        <p:nvSpPr>
          <p:cNvPr id="8" name="CuadroTexto 7">
            <a:extLst>
              <a:ext uri="{FF2B5EF4-FFF2-40B4-BE49-F238E27FC236}">
                <a16:creationId xmlns:a16="http://schemas.microsoft.com/office/drawing/2014/main" id="{86FE7853-4900-78CA-5E8A-87A3A6DA723D}"/>
              </a:ext>
            </a:extLst>
          </p:cNvPr>
          <p:cNvSpPr txBox="1"/>
          <p:nvPr/>
        </p:nvSpPr>
        <p:spPr>
          <a:xfrm>
            <a:off x="11353800" y="2400300"/>
            <a:ext cx="6019800" cy="523220"/>
          </a:xfrm>
          <a:prstGeom prst="rect">
            <a:avLst/>
          </a:prstGeom>
          <a:noFill/>
        </p:spPr>
        <p:txBody>
          <a:bodyPr wrap="square">
            <a:spAutoFit/>
          </a:bodyPr>
          <a:lstStyle/>
          <a:p>
            <a:pPr algn="ctr"/>
            <a:r>
              <a:rPr lang="en-US" sz="2800" b="1" dirty="0">
                <a:solidFill>
                  <a:srgbClr val="FD4FB4"/>
                </a:solidFill>
                <a:ea typeface="Times New Roman" panose="02020603050405020304" pitchFamily="18" charset="0"/>
              </a:rPr>
              <a:t>Typical </a:t>
            </a:r>
            <a:r>
              <a:rPr lang="en-US" sz="2800" b="1" dirty="0" err="1">
                <a:solidFill>
                  <a:srgbClr val="FD4FB4"/>
                </a:solidFill>
                <a:ea typeface="Times New Roman" panose="02020603050405020304" pitchFamily="18" charset="0"/>
              </a:rPr>
              <a:t>Behaviours</a:t>
            </a:r>
            <a:r>
              <a:rPr lang="en-US" sz="2800" b="1" dirty="0">
                <a:solidFill>
                  <a:srgbClr val="FD4FB4"/>
                </a:solidFill>
                <a:ea typeface="Times New Roman" panose="02020603050405020304" pitchFamily="18" charset="0"/>
              </a:rPr>
              <a:t> </a:t>
            </a:r>
          </a:p>
        </p:txBody>
      </p:sp>
      <p:sp>
        <p:nvSpPr>
          <p:cNvPr id="9" name="TextBox 10">
            <a:extLst>
              <a:ext uri="{FF2B5EF4-FFF2-40B4-BE49-F238E27FC236}">
                <a16:creationId xmlns:a16="http://schemas.microsoft.com/office/drawing/2014/main" id="{DEF5E362-01C4-B4BE-88F3-CA9399EF137C}"/>
              </a:ext>
            </a:extLst>
          </p:cNvPr>
          <p:cNvSpPr txBox="1"/>
          <p:nvPr/>
        </p:nvSpPr>
        <p:spPr>
          <a:xfrm>
            <a:off x="11996503" y="3251418"/>
            <a:ext cx="6324600" cy="181588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indent="-342900" fontAlgn="base">
              <a:spcBef>
                <a:spcPct val="0"/>
              </a:spcBef>
              <a:spcAft>
                <a:spcPct val="0"/>
              </a:spcAft>
              <a:buFont typeface="Arial" panose="020B0604020202020204" pitchFamily="34" charset="0"/>
              <a:buChar char="•"/>
            </a:pPr>
            <a:r>
              <a:rPr kumimoji="0" lang="en-GB" sz="2000" b="1" u="none" strike="noStrike" cap="none" normalizeH="0" baseline="0" dirty="0">
                <a:ln>
                  <a:noFill/>
                </a:ln>
                <a:solidFill>
                  <a:srgbClr val="AC7BDC"/>
                </a:solidFill>
                <a:effectLst/>
                <a:ea typeface="Times New Roman" pitchFamily="18" charset="0"/>
                <a:cs typeface="Arial" pitchFamily="34" charset="0"/>
              </a:rPr>
              <a:t>Thinking Behaviours</a:t>
            </a:r>
          </a:p>
          <a:p>
            <a:pPr marL="342900" indent="-342900" fontAlgn="base">
              <a:spcBef>
                <a:spcPct val="0"/>
              </a:spcBef>
              <a:spcAft>
                <a:spcPct val="0"/>
              </a:spcAft>
              <a:buFont typeface="Arial" panose="020B0604020202020204" pitchFamily="34" charset="0"/>
              <a:buChar char="•"/>
            </a:pPr>
            <a:r>
              <a:rPr kumimoji="0" lang="en-US" sz="2000" b="1" u="none" strike="noStrike" cap="none" normalizeH="0" baseline="0" dirty="0">
                <a:ln>
                  <a:noFill/>
                </a:ln>
                <a:solidFill>
                  <a:srgbClr val="AC7BDC"/>
                </a:solidFill>
                <a:effectLst/>
                <a:ea typeface="Times New Roman" pitchFamily="18" charset="0"/>
                <a:cs typeface="Arial" pitchFamily="34" charset="0"/>
              </a:rPr>
              <a:t>Delivering results Behaviors</a:t>
            </a:r>
            <a:endParaRPr kumimoji="0" lang="en-GB" sz="2000" b="1" u="none" strike="noStrike" cap="none" normalizeH="0" baseline="0" dirty="0">
              <a:ln>
                <a:noFill/>
              </a:ln>
              <a:solidFill>
                <a:srgbClr val="AC7BDC"/>
              </a:solidFill>
              <a:effectLst/>
              <a:cs typeface="Arial" pitchFamily="34" charset="0"/>
            </a:endParaRPr>
          </a:p>
          <a:p>
            <a:pPr marL="342900" indent="-342900" fontAlgn="base">
              <a:spcBef>
                <a:spcPct val="0"/>
              </a:spcBef>
              <a:spcAft>
                <a:spcPct val="0"/>
              </a:spcAft>
              <a:buFont typeface="Arial" panose="020B0604020202020204" pitchFamily="34" charset="0"/>
              <a:buChar char="•"/>
            </a:pPr>
            <a:r>
              <a:rPr kumimoji="0" lang="en-US" sz="2000" b="1" u="none" strike="noStrike" cap="none" normalizeH="0" baseline="0" dirty="0">
                <a:ln>
                  <a:noFill/>
                </a:ln>
                <a:solidFill>
                  <a:srgbClr val="AC7BDC"/>
                </a:solidFill>
                <a:effectLst/>
                <a:ea typeface="Times New Roman" pitchFamily="18" charset="0"/>
                <a:cs typeface="Arial" pitchFamily="34" charset="0"/>
              </a:rPr>
              <a:t>Relationships Behaviors</a:t>
            </a:r>
            <a:endParaRPr kumimoji="0" lang="en-GB" sz="2000" b="1" u="none" strike="noStrike" cap="none" normalizeH="0" baseline="0" dirty="0">
              <a:ln>
                <a:noFill/>
              </a:ln>
              <a:solidFill>
                <a:srgbClr val="AC7BDC"/>
              </a:solidFill>
              <a:effectLst/>
              <a:cs typeface="Arial" pitchFamily="34" charset="0"/>
            </a:endParaRPr>
          </a:p>
          <a:p>
            <a:pPr marL="342900" indent="-342900" fontAlgn="base">
              <a:spcBef>
                <a:spcPct val="0"/>
              </a:spcBef>
              <a:spcAft>
                <a:spcPct val="0"/>
              </a:spcAft>
              <a:buFont typeface="Arial" panose="020B0604020202020204" pitchFamily="34" charset="0"/>
              <a:buChar char="•"/>
            </a:pPr>
            <a:r>
              <a:rPr kumimoji="0" lang="en-US" sz="2000" b="1" u="none" strike="noStrike" cap="none" normalizeH="0" baseline="0" dirty="0">
                <a:ln>
                  <a:noFill/>
                </a:ln>
                <a:solidFill>
                  <a:srgbClr val="AC7BDC"/>
                </a:solidFill>
                <a:effectLst/>
                <a:ea typeface="Times New Roman" pitchFamily="18" charset="0"/>
                <a:cs typeface="Arial" pitchFamily="34" charset="0"/>
              </a:rPr>
              <a:t>Self- Management Behaviors</a:t>
            </a:r>
            <a:endParaRPr kumimoji="0" lang="en-GB" sz="2000" b="1" u="none" strike="noStrike" cap="none" normalizeH="0" baseline="0" dirty="0">
              <a:ln>
                <a:noFill/>
              </a:ln>
              <a:solidFill>
                <a:srgbClr val="AC7BDC"/>
              </a:solidFill>
              <a:effectLst/>
              <a:cs typeface="Arial" pitchFamily="34" charset="0"/>
            </a:endParaRPr>
          </a:p>
          <a:p>
            <a:pPr algn="ctr" fontAlgn="base">
              <a:spcBef>
                <a:spcPct val="0"/>
              </a:spcBef>
              <a:spcAft>
                <a:spcPct val="0"/>
              </a:spcAft>
            </a:pPr>
            <a:endParaRPr lang="en-US" sz="2000" dirty="0">
              <a:latin typeface="Arial" pitchFamily="34" charset="0"/>
              <a:cs typeface="Arial" pitchFamily="34" charset="0"/>
            </a:endParaRPr>
          </a:p>
          <a:p>
            <a:endParaRPr lang="ko-KR" altLang="en-US" sz="1200" dirty="0">
              <a:cs typeface="Microsoft Sans Serif" panose="020B0604020202020204" pitchFamily="34" charset="0"/>
            </a:endParaRPr>
          </a:p>
        </p:txBody>
      </p:sp>
      <p:sp>
        <p:nvSpPr>
          <p:cNvPr id="10" name="CuadroTexto 9">
            <a:extLst>
              <a:ext uri="{FF2B5EF4-FFF2-40B4-BE49-F238E27FC236}">
                <a16:creationId xmlns:a16="http://schemas.microsoft.com/office/drawing/2014/main" id="{65EBEB16-F347-8C9F-F501-E6D723B8C5F5}"/>
              </a:ext>
            </a:extLst>
          </p:cNvPr>
          <p:cNvSpPr txBox="1"/>
          <p:nvPr/>
        </p:nvSpPr>
        <p:spPr>
          <a:xfrm>
            <a:off x="11817246" y="5052934"/>
            <a:ext cx="6248400" cy="523220"/>
          </a:xfrm>
          <a:prstGeom prst="rect">
            <a:avLst/>
          </a:prstGeom>
          <a:noFill/>
        </p:spPr>
        <p:txBody>
          <a:bodyPr wrap="square">
            <a:spAutoFit/>
          </a:bodyPr>
          <a:lstStyle/>
          <a:p>
            <a:pPr algn="just"/>
            <a:r>
              <a:rPr lang="en-GB" sz="2800" b="1" dirty="0">
                <a:solidFill>
                  <a:srgbClr val="FD4FB4"/>
                </a:solidFill>
              </a:rPr>
              <a:t>Continuous development</a:t>
            </a:r>
          </a:p>
        </p:txBody>
      </p:sp>
      <p:sp>
        <p:nvSpPr>
          <p:cNvPr id="11" name="TextBox 10">
            <a:extLst>
              <a:ext uri="{FF2B5EF4-FFF2-40B4-BE49-F238E27FC236}">
                <a16:creationId xmlns:a16="http://schemas.microsoft.com/office/drawing/2014/main" id="{CB356ED3-F44A-4965-B161-BE99BCFC0302}"/>
              </a:ext>
            </a:extLst>
          </p:cNvPr>
          <p:cNvSpPr txBox="1"/>
          <p:nvPr/>
        </p:nvSpPr>
        <p:spPr>
          <a:xfrm>
            <a:off x="12377503" y="6054231"/>
            <a:ext cx="5562600" cy="132343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000" b="1" dirty="0">
                <a:solidFill>
                  <a:srgbClr val="7030A0"/>
                </a:solidFill>
                <a:ea typeface="Times New Roman" pitchFamily="18" charset="0"/>
                <a:cs typeface="Arial" pitchFamily="34" charset="0"/>
              </a:rPr>
              <a:t>Discover Yourself</a:t>
            </a:r>
          </a:p>
          <a:p>
            <a:r>
              <a:rPr lang="en-US" sz="2000" b="1" dirty="0">
                <a:solidFill>
                  <a:srgbClr val="7030A0"/>
                </a:solidFill>
                <a:ea typeface="Times New Roman" pitchFamily="18" charset="0"/>
                <a:cs typeface="Arial" pitchFamily="34" charset="0"/>
              </a:rPr>
              <a:t>Encourage Feedback!</a:t>
            </a:r>
            <a:endParaRPr lang="en-GB" sz="2000" dirty="0">
              <a:solidFill>
                <a:srgbClr val="7030A0"/>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Calibri"/>
                <a:ea typeface="Times New Roman" pitchFamily="18" charset="0"/>
                <a:cs typeface="Arial" pitchFamily="34" charset="0"/>
              </a:rPr>
              <a:t>Keep  a Development Log</a:t>
            </a:r>
            <a:endParaRPr kumimoji="0" lang="en-GB" sz="2000" b="0" i="0" u="none" strike="noStrike" kern="1200" cap="none" spc="0" normalizeH="0" baseline="0" noProof="0" dirty="0">
              <a:ln>
                <a:noFill/>
              </a:ln>
              <a:solidFill>
                <a:srgbClr val="7030A0"/>
              </a:solidFill>
              <a:effectLst/>
              <a:uLnTx/>
              <a:uFillTx/>
              <a:latin typeface="Calibri"/>
              <a:ea typeface="+mn-ea"/>
              <a:cs typeface="Arial" pitchFamily="34" charset="0"/>
            </a:endParaRPr>
          </a:p>
          <a:p>
            <a:r>
              <a:rPr lang="en-US" altLang="ko-KR" sz="2000" b="1" dirty="0">
                <a:solidFill>
                  <a:srgbClr val="7030A0"/>
                </a:solidFill>
                <a:cs typeface="Microsoft Sans Serif" panose="020B0604020202020204" pitchFamily="34" charset="0"/>
              </a:rPr>
              <a:t>Check useful resources</a:t>
            </a:r>
            <a:endParaRPr lang="ko-KR" altLang="en-US" sz="2000" b="1" dirty="0">
              <a:solidFill>
                <a:srgbClr val="7030A0"/>
              </a:solidFill>
              <a:cs typeface="Microsoft Sans Serif" panose="020B0604020202020204" pitchFamily="34" charset="0"/>
            </a:endParaRPr>
          </a:p>
        </p:txBody>
      </p:sp>
      <p:pic>
        <p:nvPicPr>
          <p:cNvPr id="12" name="object 5">
            <a:extLst>
              <a:ext uri="{FF2B5EF4-FFF2-40B4-BE49-F238E27FC236}">
                <a16:creationId xmlns:a16="http://schemas.microsoft.com/office/drawing/2014/main" id="{3C4D9A21-5CF5-0958-90F8-C96F352FB0A0}"/>
              </a:ext>
            </a:extLst>
          </p:cNvPr>
          <p:cNvPicPr/>
          <p:nvPr/>
        </p:nvPicPr>
        <p:blipFill>
          <a:blip r:embed="rId3" cstate="print"/>
          <a:stretch>
            <a:fillRect/>
          </a:stretch>
        </p:blipFill>
        <p:spPr>
          <a:xfrm>
            <a:off x="533400" y="1866900"/>
            <a:ext cx="885824" cy="809624"/>
          </a:xfrm>
          <a:prstGeom prst="rect">
            <a:avLst/>
          </a:prstGeom>
        </p:spPr>
      </p:pic>
      <p:pic>
        <p:nvPicPr>
          <p:cNvPr id="13" name="object 5">
            <a:extLst>
              <a:ext uri="{FF2B5EF4-FFF2-40B4-BE49-F238E27FC236}">
                <a16:creationId xmlns:a16="http://schemas.microsoft.com/office/drawing/2014/main" id="{3AE924DD-2FF9-8063-9000-8EE79949F80D}"/>
              </a:ext>
            </a:extLst>
          </p:cNvPr>
          <p:cNvPicPr/>
          <p:nvPr/>
        </p:nvPicPr>
        <p:blipFill>
          <a:blip r:embed="rId3" cstate="print"/>
          <a:stretch>
            <a:fillRect/>
          </a:stretch>
        </p:blipFill>
        <p:spPr>
          <a:xfrm>
            <a:off x="533400" y="5067300"/>
            <a:ext cx="885824" cy="885824"/>
          </a:xfrm>
          <a:prstGeom prst="rect">
            <a:avLst/>
          </a:prstGeom>
        </p:spPr>
      </p:pic>
      <p:pic>
        <p:nvPicPr>
          <p:cNvPr id="14" name="object 5">
            <a:extLst>
              <a:ext uri="{FF2B5EF4-FFF2-40B4-BE49-F238E27FC236}">
                <a16:creationId xmlns:a16="http://schemas.microsoft.com/office/drawing/2014/main" id="{221CE9C6-11FD-A90A-52AD-868B77C11C2C}"/>
              </a:ext>
            </a:extLst>
          </p:cNvPr>
          <p:cNvPicPr/>
          <p:nvPr/>
        </p:nvPicPr>
        <p:blipFill>
          <a:blip r:embed="rId3" cstate="print"/>
          <a:stretch>
            <a:fillRect/>
          </a:stretch>
        </p:blipFill>
        <p:spPr>
          <a:xfrm>
            <a:off x="10591800" y="2247900"/>
            <a:ext cx="990600" cy="885824"/>
          </a:xfrm>
          <a:prstGeom prst="rect">
            <a:avLst/>
          </a:prstGeom>
        </p:spPr>
      </p:pic>
      <p:pic>
        <p:nvPicPr>
          <p:cNvPr id="15" name="object 5">
            <a:extLst>
              <a:ext uri="{FF2B5EF4-FFF2-40B4-BE49-F238E27FC236}">
                <a16:creationId xmlns:a16="http://schemas.microsoft.com/office/drawing/2014/main" id="{8EEC15A1-5572-D5F6-E029-D4DA9E599DC7}"/>
              </a:ext>
            </a:extLst>
          </p:cNvPr>
          <p:cNvPicPr/>
          <p:nvPr/>
        </p:nvPicPr>
        <p:blipFill>
          <a:blip r:embed="rId3" cstate="print"/>
          <a:stretch>
            <a:fillRect/>
          </a:stretch>
        </p:blipFill>
        <p:spPr>
          <a:xfrm>
            <a:off x="10515600" y="4914900"/>
            <a:ext cx="914400" cy="914400"/>
          </a:xfrm>
          <a:prstGeom prst="rect">
            <a:avLst/>
          </a:prstGeom>
        </p:spPr>
      </p:pic>
      <p:sp>
        <p:nvSpPr>
          <p:cNvPr id="17" name="Rectangle 16"/>
          <p:cNvSpPr/>
          <p:nvPr/>
        </p:nvSpPr>
        <p:spPr>
          <a:xfrm>
            <a:off x="1219200" y="2933700"/>
            <a:ext cx="5334000" cy="1631216"/>
          </a:xfrm>
          <a:prstGeom prst="rect">
            <a:avLst/>
          </a:prstGeom>
        </p:spPr>
        <p:txBody>
          <a:bodyPr wrap="square">
            <a:spAutoFit/>
          </a:bodyPr>
          <a:lstStyle/>
          <a:p>
            <a:pPr algn="just"/>
            <a:r>
              <a:rPr lang="en-US" dirty="0"/>
              <a:t>	</a:t>
            </a:r>
            <a:r>
              <a:rPr lang="en-GB" sz="2000" b="1" i="1" dirty="0"/>
              <a:t>Leadership</a:t>
            </a:r>
            <a:r>
              <a:rPr lang="en-GB" sz="2000" dirty="0"/>
              <a:t> is the ability to persuade others to follow you, to inspire them to perform at the highest level, and to make them understand and believe in your vision.</a:t>
            </a:r>
          </a:p>
          <a:p>
            <a:pPr algn="just"/>
            <a:endParaRPr lang="en-GB" sz="2000" dirty="0"/>
          </a:p>
        </p:txBody>
      </p:sp>
      <p:sp>
        <p:nvSpPr>
          <p:cNvPr id="18" name="Rectangle 17"/>
          <p:cNvSpPr/>
          <p:nvPr/>
        </p:nvSpPr>
        <p:spPr>
          <a:xfrm>
            <a:off x="1385966" y="4409331"/>
            <a:ext cx="5167234" cy="1815882"/>
          </a:xfrm>
          <a:prstGeom prst="rect">
            <a:avLst/>
          </a:prstGeom>
        </p:spPr>
        <p:txBody>
          <a:bodyPr wrap="square">
            <a:spAutoFit/>
          </a:bodyPr>
          <a:lstStyle/>
          <a:p>
            <a:pPr lvl="0" algn="just"/>
            <a:r>
              <a:rPr lang="en-US" sz="2800" b="1" dirty="0">
                <a:solidFill>
                  <a:srgbClr val="FD4FB4"/>
                </a:solidFill>
              </a:rPr>
              <a:t>Behind  every excellent female leader there is a highly  complex  and  constantly  changing   mix of personality  elements. </a:t>
            </a:r>
          </a:p>
        </p:txBody>
      </p:sp>
      <p:sp>
        <p:nvSpPr>
          <p:cNvPr id="19" name="Rectangle 18"/>
          <p:cNvSpPr/>
          <p:nvPr/>
        </p:nvSpPr>
        <p:spPr>
          <a:xfrm>
            <a:off x="1447800" y="6286500"/>
            <a:ext cx="4953000" cy="1938992"/>
          </a:xfrm>
          <a:prstGeom prst="rect">
            <a:avLst/>
          </a:prstGeom>
        </p:spPr>
        <p:txBody>
          <a:bodyPr wrap="square">
            <a:spAutoFit/>
          </a:bodyPr>
          <a:lstStyle/>
          <a:p>
            <a:pPr algn="just"/>
            <a:r>
              <a:rPr lang="en-US" b="1" dirty="0"/>
              <a:t>	</a:t>
            </a:r>
            <a:r>
              <a:rPr lang="en-US" sz="2000" dirty="0"/>
              <a:t>These  include  aspects such as:</a:t>
            </a:r>
          </a:p>
          <a:p>
            <a:pPr marL="342900" indent="-342900" algn="just">
              <a:buFont typeface="Arial" panose="020B0604020202020204" pitchFamily="34" charset="0"/>
              <a:buChar char="•"/>
            </a:pPr>
            <a:r>
              <a:rPr lang="en-US" sz="2000" dirty="0"/>
              <a:t>Your personality traits or predispositions</a:t>
            </a:r>
          </a:p>
          <a:p>
            <a:pPr marL="342900" indent="-342900" algn="just">
              <a:buFont typeface="Arial" panose="020B0604020202020204" pitchFamily="34" charset="0"/>
              <a:buChar char="•"/>
            </a:pPr>
            <a:r>
              <a:rPr lang="en-US" sz="2000" dirty="0"/>
              <a:t>Your personal values or beliefs</a:t>
            </a:r>
          </a:p>
          <a:p>
            <a:pPr marL="342900" indent="-342900" algn="just">
              <a:buFont typeface="Arial" panose="020B0604020202020204" pitchFamily="34" charset="0"/>
              <a:buChar char="•"/>
            </a:pPr>
            <a:r>
              <a:rPr lang="en-US" sz="2000" dirty="0"/>
              <a:t>Your behavioral strengths and weaknesses</a:t>
            </a:r>
          </a:p>
          <a:p>
            <a:pPr marL="342900" indent="-342900" algn="just">
              <a:buFont typeface="Arial" panose="020B0604020202020204" pitchFamily="34" charset="0"/>
              <a:buChar char="•"/>
            </a:pPr>
            <a:r>
              <a:rPr lang="en-US" sz="2000" dirty="0"/>
              <a:t>Your prime motivators or drivers</a:t>
            </a:r>
          </a:p>
          <a:p>
            <a:pPr algn="just"/>
            <a:endParaRPr lang="en-US" sz="2000" dirty="0"/>
          </a:p>
        </p:txBody>
      </p:sp>
    </p:spTree>
    <p:extLst>
      <p:ext uri="{BB962C8B-B14F-4D97-AF65-F5344CB8AC3E}">
        <p14:creationId xmlns:p14="http://schemas.microsoft.com/office/powerpoint/2010/main" val="2899532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B6FBD-A5B4-4090-B420-A3A58C350B90}"/>
              </a:ext>
            </a:extLst>
          </p:cNvPr>
          <p:cNvSpPr txBox="1"/>
          <p:nvPr/>
        </p:nvSpPr>
        <p:spPr>
          <a:xfrm>
            <a:off x="6438900" y="52959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8000" b="1" i="0" u="none" strike="noStrike" kern="1200" cap="none" spc="0" normalizeH="0" baseline="0" dirty="0">
              <a:ln>
                <a:noFill/>
              </a:ln>
              <a:solidFill>
                <a:srgbClr val="FD4FB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5A34285-6C07-DC1D-80A6-98EE623AEFA4}"/>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dirty="0">
                <a:ea typeface="Microsoft Sans Serif" panose="020B0604020202020204" pitchFamily="34" charset="0"/>
                <a:cs typeface="Microsoft Sans Serif" panose="020B0604020202020204" pitchFamily="34" charset="0"/>
              </a:rPr>
              <a:t>Partner: ADDE</a:t>
            </a:r>
            <a:endParaRPr lang="en-US" sz="4400" spc="-65" dirty="0">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92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5">
            <a:extLst>
              <a:ext uri="{FF2B5EF4-FFF2-40B4-BE49-F238E27FC236}">
                <a16:creationId xmlns:a16="http://schemas.microsoft.com/office/drawing/2014/main" id="{E42D7F93-F08B-64FD-14F1-8F551D663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1257300"/>
            <a:ext cx="3886200" cy="2185988"/>
          </a:xfrm>
          <a:prstGeom prst="rect">
            <a:avLst/>
          </a:prstGeom>
        </p:spPr>
      </p:pic>
      <p:sp>
        <p:nvSpPr>
          <p:cNvPr id="2" name="CuadroTexto 1">
            <a:extLst>
              <a:ext uri="{FF2B5EF4-FFF2-40B4-BE49-F238E27FC236}">
                <a16:creationId xmlns:a16="http://schemas.microsoft.com/office/drawing/2014/main" id="{D11816CB-AA50-BD0E-12E4-C12F7AA3F7E1}"/>
              </a:ext>
            </a:extLst>
          </p:cNvPr>
          <p:cNvSpPr txBox="1"/>
          <p:nvPr/>
        </p:nvSpPr>
        <p:spPr>
          <a:xfrm>
            <a:off x="6553200" y="1028700"/>
            <a:ext cx="4495800" cy="707886"/>
          </a:xfrm>
          <a:prstGeom prst="rect">
            <a:avLst/>
          </a:prstGeom>
          <a:noFill/>
        </p:spPr>
        <p:txBody>
          <a:bodyPr wrap="square" rtlCol="0">
            <a:spAutoFit/>
          </a:bodyPr>
          <a:lstStyle/>
          <a:p>
            <a:r>
              <a:rPr lang="en-GB" sz="4000" b="1" dirty="0">
                <a:solidFill>
                  <a:srgbClr val="FD4FB4"/>
                </a:solidFill>
                <a:ea typeface="Microsoft Sans Serif" panose="020B0604020202020204" pitchFamily="34" charset="0"/>
                <a:cs typeface="Microsoft Sans Serif" panose="020B0604020202020204" pitchFamily="34" charset="0"/>
              </a:rPr>
              <a:t>Objectives &amp; Goals </a:t>
            </a:r>
          </a:p>
        </p:txBody>
      </p:sp>
      <p:sp>
        <p:nvSpPr>
          <p:cNvPr id="3" name="CuadroTexto 2">
            <a:extLst>
              <a:ext uri="{FF2B5EF4-FFF2-40B4-BE49-F238E27FC236}">
                <a16:creationId xmlns:a16="http://schemas.microsoft.com/office/drawing/2014/main" id="{DAB24A19-41FB-B060-0BAE-CCCC40AE4D04}"/>
              </a:ext>
            </a:extLst>
          </p:cNvPr>
          <p:cNvSpPr txBox="1"/>
          <p:nvPr/>
        </p:nvSpPr>
        <p:spPr>
          <a:xfrm>
            <a:off x="6553200" y="1790700"/>
            <a:ext cx="6858000" cy="523220"/>
          </a:xfrm>
          <a:prstGeom prst="rect">
            <a:avLst/>
          </a:prstGeom>
          <a:noFill/>
        </p:spPr>
        <p:txBody>
          <a:bodyPr wrap="square" rtlCol="0">
            <a:spAutoFit/>
          </a:bodyPr>
          <a:lstStyle/>
          <a:p>
            <a:pPr algn="just"/>
            <a:r>
              <a:rPr lang="en-GB" sz="2800" b="1" dirty="0">
                <a:effectLst/>
                <a:ea typeface="Microsoft Sans Serif" panose="020B0604020202020204" pitchFamily="34" charset="0"/>
                <a:cs typeface="Microsoft Sans Serif" panose="020B0604020202020204" pitchFamily="34" charset="0"/>
              </a:rPr>
              <a:t>At the end of this course you will be able to:</a:t>
            </a:r>
          </a:p>
        </p:txBody>
      </p:sp>
      <p:grpSp>
        <p:nvGrpSpPr>
          <p:cNvPr id="4" name="Group 3">
            <a:extLst>
              <a:ext uri="{FF2B5EF4-FFF2-40B4-BE49-F238E27FC236}">
                <a16:creationId xmlns:a16="http://schemas.microsoft.com/office/drawing/2014/main" id="{381E9682-09FC-3C43-A1AB-E4E4CC2D81B8}"/>
              </a:ext>
            </a:extLst>
          </p:cNvPr>
          <p:cNvGrpSpPr/>
          <p:nvPr/>
        </p:nvGrpSpPr>
        <p:grpSpPr>
          <a:xfrm>
            <a:off x="3962400" y="3543300"/>
            <a:ext cx="10210800" cy="1629554"/>
            <a:chOff x="6420992" y="1321255"/>
            <a:chExt cx="5124927" cy="1629554"/>
          </a:xfrm>
        </p:grpSpPr>
        <p:sp>
          <p:nvSpPr>
            <p:cNvPr id="5" name="TextBox 7">
              <a:extLst>
                <a:ext uri="{FF2B5EF4-FFF2-40B4-BE49-F238E27FC236}">
                  <a16:creationId xmlns:a16="http://schemas.microsoft.com/office/drawing/2014/main" id="{548EFC15-3084-BDDD-6E8D-F01E3D99CC11}"/>
                </a:ext>
              </a:extLst>
            </p:cNvPr>
            <p:cNvSpPr txBox="1"/>
            <p:nvPr/>
          </p:nvSpPr>
          <p:spPr>
            <a:xfrm>
              <a:off x="6420994" y="1750480"/>
              <a:ext cx="5124925" cy="1200329"/>
            </a:xfrm>
            <a:prstGeom prst="rect">
              <a:avLst/>
            </a:prstGeom>
            <a:noFill/>
          </p:spPr>
          <p:txBody>
            <a:bodyPr wrap="square" rtlCol="0">
              <a:spAutoFit/>
            </a:bodyPr>
            <a:lstStyle/>
            <a:p>
              <a:pPr lvl="0" eaLnBrk="0" fontAlgn="base" hangingPunct="0">
                <a:spcBef>
                  <a:spcPct val="0"/>
                </a:spcBef>
                <a:spcAft>
                  <a:spcPct val="0"/>
                </a:spcAft>
                <a:tabLst>
                  <a:tab pos="457200" algn="l"/>
                </a:tabLst>
              </a:pPr>
              <a:r>
                <a:rPr lang="en-GB" sz="2400" dirty="0"/>
                <a:t>You will learn how to underpin your leadership style and understand why you are driven to behave the way you do. You will i</a:t>
              </a:r>
              <a:r>
                <a:rPr lang="en-GB" sz="2400" dirty="0">
                  <a:latin typeface="Calibri" pitchFamily="34" charset="0"/>
                  <a:ea typeface="Times New Roman" pitchFamily="18" charset="0"/>
                  <a:cs typeface="Arial" pitchFamily="34" charset="0"/>
                </a:rPr>
                <a:t>dentify the leadership behaviours.</a:t>
              </a:r>
              <a:endParaRPr lang="en-GB" sz="3600" dirty="0">
                <a:latin typeface="Arial" pitchFamily="34" charset="0"/>
                <a:cs typeface="Arial" pitchFamily="34" charset="0"/>
              </a:endParaRPr>
            </a:p>
          </p:txBody>
        </p:sp>
        <p:sp>
          <p:nvSpPr>
            <p:cNvPr id="6" name="TextBox 8">
              <a:extLst>
                <a:ext uri="{FF2B5EF4-FFF2-40B4-BE49-F238E27FC236}">
                  <a16:creationId xmlns:a16="http://schemas.microsoft.com/office/drawing/2014/main" id="{55E089A1-1F8C-461F-FDEB-F6FE8F5419E0}"/>
                </a:ext>
              </a:extLst>
            </p:cNvPr>
            <p:cNvSpPr txBox="1"/>
            <p:nvPr/>
          </p:nvSpPr>
          <p:spPr>
            <a:xfrm>
              <a:off x="6420992" y="1321255"/>
              <a:ext cx="5124925" cy="523220"/>
            </a:xfrm>
            <a:prstGeom prst="rect">
              <a:avLst/>
            </a:prstGeom>
            <a:noFill/>
          </p:spPr>
          <p:txBody>
            <a:bodyPr wrap="square" lIns="108000" rIns="108000" rtlCol="0">
              <a:spAutoFit/>
            </a:bodyPr>
            <a:lstStyle/>
            <a:p>
              <a:pPr lvl="0" fontAlgn="base">
                <a:spcBef>
                  <a:spcPct val="0"/>
                </a:spcBef>
                <a:spcAft>
                  <a:spcPct val="0"/>
                </a:spcAft>
                <a:tabLst>
                  <a:tab pos="457200" algn="l"/>
                </a:tabLst>
              </a:pPr>
              <a:r>
                <a:rPr lang="en-GB" sz="2800" b="1" dirty="0">
                  <a:solidFill>
                    <a:srgbClr val="AC7BDC"/>
                  </a:solidFill>
                  <a:latin typeface="Calibri" pitchFamily="34" charset="0"/>
                  <a:ea typeface="Times New Roman" pitchFamily="18" charset="0"/>
                  <a:cs typeface="Arial" pitchFamily="34" charset="0"/>
                </a:rPr>
                <a:t>Acquire basic knowledge on leadership</a:t>
              </a:r>
              <a:endParaRPr lang="en-GB" sz="4000" b="1" dirty="0">
                <a:solidFill>
                  <a:srgbClr val="AC7BDC"/>
                </a:solidFill>
                <a:latin typeface="Arial" pitchFamily="34" charset="0"/>
                <a:cs typeface="Arial" pitchFamily="34" charset="0"/>
              </a:endParaRPr>
            </a:p>
          </p:txBody>
        </p:sp>
      </p:grpSp>
      <p:grpSp>
        <p:nvGrpSpPr>
          <p:cNvPr id="7" name="Group 3">
            <a:extLst>
              <a:ext uri="{FF2B5EF4-FFF2-40B4-BE49-F238E27FC236}">
                <a16:creationId xmlns:a16="http://schemas.microsoft.com/office/drawing/2014/main" id="{AD9EE554-EB6F-38B3-BCE7-14B839C76A9D}"/>
              </a:ext>
            </a:extLst>
          </p:cNvPr>
          <p:cNvGrpSpPr/>
          <p:nvPr/>
        </p:nvGrpSpPr>
        <p:grpSpPr>
          <a:xfrm>
            <a:off x="3886200" y="4991100"/>
            <a:ext cx="10439400" cy="1983766"/>
            <a:chOff x="6420993" y="1336374"/>
            <a:chExt cx="5124926" cy="1983766"/>
          </a:xfrm>
        </p:grpSpPr>
        <p:sp>
          <p:nvSpPr>
            <p:cNvPr id="8" name="TextBox 7">
              <a:extLst>
                <a:ext uri="{FF2B5EF4-FFF2-40B4-BE49-F238E27FC236}">
                  <a16:creationId xmlns:a16="http://schemas.microsoft.com/office/drawing/2014/main" id="{2747B981-D2F4-A88C-FDA2-E9AC1B8491D3}"/>
                </a:ext>
              </a:extLst>
            </p:cNvPr>
            <p:cNvSpPr txBox="1"/>
            <p:nvPr/>
          </p:nvSpPr>
          <p:spPr>
            <a:xfrm>
              <a:off x="6420994" y="1750480"/>
              <a:ext cx="5124925" cy="1569660"/>
            </a:xfrm>
            <a:prstGeom prst="rect">
              <a:avLst/>
            </a:prstGeom>
            <a:noFill/>
          </p:spPr>
          <p:txBody>
            <a:bodyPr wrap="square" rtlCol="0">
              <a:spAutoFit/>
            </a:bodyPr>
            <a:lstStyle/>
            <a:p>
              <a:pPr algn="just"/>
              <a:r>
                <a:rPr lang="en-GB" sz="2400" dirty="0"/>
                <a:t>You will consider the many elements of performance management that an effective female leader needs to think of, </a:t>
              </a:r>
              <a:r>
                <a:rPr lang="en-GB" sz="2400" dirty="0">
                  <a:latin typeface="Calibri" pitchFamily="34" charset="0"/>
                  <a:ea typeface="Times New Roman" pitchFamily="18" charset="0"/>
                  <a:cs typeface="Arial" pitchFamily="34" charset="0"/>
                </a:rPr>
                <a:t>applying techniques in order to make your goals manageable</a:t>
              </a:r>
              <a:endParaRPr lang="en-GB" sz="2400" dirty="0"/>
            </a:p>
            <a:p>
              <a:pPr algn="just"/>
              <a:endParaRPr lang="en-US" altLang="ko-KR" sz="2400" dirty="0">
                <a:ea typeface="Microsoft Sans Serif" panose="020B0604020202020204" pitchFamily="34" charset="0"/>
                <a:cs typeface="Microsoft Sans Serif" panose="020B0604020202020204" pitchFamily="34" charset="0"/>
              </a:endParaRPr>
            </a:p>
          </p:txBody>
        </p:sp>
        <p:sp>
          <p:nvSpPr>
            <p:cNvPr id="9" name="TextBox 8">
              <a:extLst>
                <a:ext uri="{FF2B5EF4-FFF2-40B4-BE49-F238E27FC236}">
                  <a16:creationId xmlns:a16="http://schemas.microsoft.com/office/drawing/2014/main" id="{6CAD2012-C327-5815-4FAA-1CACB3D4207F}"/>
                </a:ext>
              </a:extLst>
            </p:cNvPr>
            <p:cNvSpPr txBox="1"/>
            <p:nvPr/>
          </p:nvSpPr>
          <p:spPr>
            <a:xfrm>
              <a:off x="6420993" y="1336374"/>
              <a:ext cx="5124925" cy="523220"/>
            </a:xfrm>
            <a:prstGeom prst="rect">
              <a:avLst/>
            </a:prstGeom>
            <a:noFill/>
          </p:spPr>
          <p:txBody>
            <a:bodyPr wrap="square" lIns="108000" rIns="108000" rtlCol="0">
              <a:spAutoFit/>
            </a:bodyPr>
            <a:lstStyle/>
            <a:p>
              <a:pPr lvl="0"/>
              <a:r>
                <a:rPr lang="en-GB" sz="2800" b="1" dirty="0">
                  <a:solidFill>
                    <a:srgbClr val="AC7BDC"/>
                  </a:solidFill>
                </a:rPr>
                <a:t>Enhance competences in maximizing performance of your team</a:t>
              </a:r>
            </a:p>
          </p:txBody>
        </p:sp>
      </p:grpSp>
      <p:grpSp>
        <p:nvGrpSpPr>
          <p:cNvPr id="10" name="Group 3">
            <a:extLst>
              <a:ext uri="{FF2B5EF4-FFF2-40B4-BE49-F238E27FC236}">
                <a16:creationId xmlns:a16="http://schemas.microsoft.com/office/drawing/2014/main" id="{58B55858-4B42-6D8D-907F-07C5F5203570}"/>
              </a:ext>
            </a:extLst>
          </p:cNvPr>
          <p:cNvGrpSpPr/>
          <p:nvPr/>
        </p:nvGrpSpPr>
        <p:grpSpPr>
          <a:xfrm>
            <a:off x="3886200" y="6896100"/>
            <a:ext cx="10363200" cy="985533"/>
            <a:chOff x="6420993" y="1226612"/>
            <a:chExt cx="5124926" cy="985533"/>
          </a:xfrm>
        </p:grpSpPr>
        <p:sp>
          <p:nvSpPr>
            <p:cNvPr id="11" name="TextBox 7">
              <a:extLst>
                <a:ext uri="{FF2B5EF4-FFF2-40B4-BE49-F238E27FC236}">
                  <a16:creationId xmlns:a16="http://schemas.microsoft.com/office/drawing/2014/main" id="{E9FF2039-1F88-9C9E-74F1-B8ED25B62600}"/>
                </a:ext>
              </a:extLst>
            </p:cNvPr>
            <p:cNvSpPr txBox="1"/>
            <p:nvPr/>
          </p:nvSpPr>
          <p:spPr>
            <a:xfrm>
              <a:off x="6420994" y="1750480"/>
              <a:ext cx="5124925" cy="461665"/>
            </a:xfrm>
            <a:prstGeom prst="rect">
              <a:avLst/>
            </a:prstGeom>
            <a:noFill/>
          </p:spPr>
          <p:txBody>
            <a:bodyPr wrap="square" rtlCol="0">
              <a:spAutoFit/>
            </a:bodyPr>
            <a:lstStyle/>
            <a:p>
              <a:pPr algn="just"/>
              <a:r>
                <a:rPr lang="en-GB" sz="2400" dirty="0"/>
                <a:t>You will know what resources are useful to you</a:t>
              </a:r>
              <a:endParaRPr lang="en-US" altLang="ko-KR" sz="2400" dirty="0">
                <a:ea typeface="Microsoft Sans Serif" panose="020B0604020202020204" pitchFamily="34" charset="0"/>
                <a:cs typeface="Microsoft Sans Serif" panose="020B0604020202020204" pitchFamily="34" charset="0"/>
              </a:endParaRPr>
            </a:p>
          </p:txBody>
        </p:sp>
        <p:sp>
          <p:nvSpPr>
            <p:cNvPr id="12" name="TextBox 8">
              <a:extLst>
                <a:ext uri="{FF2B5EF4-FFF2-40B4-BE49-F238E27FC236}">
                  <a16:creationId xmlns:a16="http://schemas.microsoft.com/office/drawing/2014/main" id="{2B21E46A-7A55-6C32-B19D-8427E1ECEFA4}"/>
                </a:ext>
              </a:extLst>
            </p:cNvPr>
            <p:cNvSpPr txBox="1"/>
            <p:nvPr/>
          </p:nvSpPr>
          <p:spPr>
            <a:xfrm>
              <a:off x="6420993" y="1226612"/>
              <a:ext cx="5124925" cy="523220"/>
            </a:xfrm>
            <a:prstGeom prst="rect">
              <a:avLst/>
            </a:prstGeom>
            <a:noFill/>
          </p:spPr>
          <p:txBody>
            <a:bodyPr wrap="square" lIns="108000" rIns="108000" rtlCol="0">
              <a:spAutoFit/>
            </a:bodyPr>
            <a:lstStyle/>
            <a:p>
              <a:pPr lvl="0" eaLnBrk="0" fontAlgn="base" hangingPunct="0">
                <a:spcBef>
                  <a:spcPct val="0"/>
                </a:spcBef>
                <a:spcAft>
                  <a:spcPct val="0"/>
                </a:spcAft>
                <a:tabLst>
                  <a:tab pos="457200" algn="l"/>
                </a:tabLst>
              </a:pPr>
              <a:r>
                <a:rPr lang="en-GB" sz="2800" b="1" dirty="0">
                  <a:solidFill>
                    <a:srgbClr val="AC7BDC"/>
                  </a:solidFill>
                  <a:latin typeface="Calibri" pitchFamily="34" charset="0"/>
                  <a:ea typeface="Times New Roman" pitchFamily="18" charset="0"/>
                  <a:cs typeface="Arial" pitchFamily="34" charset="0"/>
                </a:rPr>
                <a:t>Access online resources regarding self- development</a:t>
              </a:r>
              <a:endParaRPr lang="en-GB" sz="4400" b="1" dirty="0">
                <a:solidFill>
                  <a:srgbClr val="AC7BDC"/>
                </a:solidFill>
                <a:latin typeface="Arial" pitchFamily="34" charset="0"/>
                <a:cs typeface="Arial" pitchFamily="34" charset="0"/>
              </a:endParaRPr>
            </a:p>
          </p:txBody>
        </p:sp>
      </p:grpSp>
      <p:pic>
        <p:nvPicPr>
          <p:cNvPr id="13" name="object 5">
            <a:extLst>
              <a:ext uri="{FF2B5EF4-FFF2-40B4-BE49-F238E27FC236}">
                <a16:creationId xmlns:a16="http://schemas.microsoft.com/office/drawing/2014/main" id="{DE27B7A9-8C33-5618-9027-8F353D592D55}"/>
              </a:ext>
            </a:extLst>
          </p:cNvPr>
          <p:cNvPicPr/>
          <p:nvPr/>
        </p:nvPicPr>
        <p:blipFill>
          <a:blip r:embed="rId4" cstate="print"/>
          <a:stretch>
            <a:fillRect/>
          </a:stretch>
        </p:blipFill>
        <p:spPr>
          <a:xfrm>
            <a:off x="3200400" y="3619500"/>
            <a:ext cx="581024" cy="581024"/>
          </a:xfrm>
          <a:prstGeom prst="rect">
            <a:avLst/>
          </a:prstGeom>
        </p:spPr>
      </p:pic>
      <p:pic>
        <p:nvPicPr>
          <p:cNvPr id="14" name="object 5">
            <a:extLst>
              <a:ext uri="{FF2B5EF4-FFF2-40B4-BE49-F238E27FC236}">
                <a16:creationId xmlns:a16="http://schemas.microsoft.com/office/drawing/2014/main" id="{EFE0C309-3940-1EC6-1321-C787CCD04D6A}"/>
              </a:ext>
            </a:extLst>
          </p:cNvPr>
          <p:cNvPicPr/>
          <p:nvPr/>
        </p:nvPicPr>
        <p:blipFill>
          <a:blip r:embed="rId4" cstate="print"/>
          <a:stretch>
            <a:fillRect/>
          </a:stretch>
        </p:blipFill>
        <p:spPr>
          <a:xfrm>
            <a:off x="3200400" y="4991100"/>
            <a:ext cx="581024" cy="581024"/>
          </a:xfrm>
          <a:prstGeom prst="rect">
            <a:avLst/>
          </a:prstGeom>
        </p:spPr>
      </p:pic>
      <p:pic>
        <p:nvPicPr>
          <p:cNvPr id="15" name="object 5">
            <a:extLst>
              <a:ext uri="{FF2B5EF4-FFF2-40B4-BE49-F238E27FC236}">
                <a16:creationId xmlns:a16="http://schemas.microsoft.com/office/drawing/2014/main" id="{F6C15DCA-854C-9007-1DEE-22BDDD173121}"/>
              </a:ext>
            </a:extLst>
          </p:cNvPr>
          <p:cNvPicPr/>
          <p:nvPr/>
        </p:nvPicPr>
        <p:blipFill>
          <a:blip r:embed="rId4" cstate="print"/>
          <a:stretch>
            <a:fillRect/>
          </a:stretch>
        </p:blipFill>
        <p:spPr>
          <a:xfrm>
            <a:off x="3200400" y="6972300"/>
            <a:ext cx="581024" cy="581024"/>
          </a:xfrm>
          <a:prstGeom prst="rect">
            <a:avLst/>
          </a:prstGeom>
        </p:spPr>
      </p:pic>
    </p:spTree>
    <p:extLst>
      <p:ext uri="{BB962C8B-B14F-4D97-AF65-F5344CB8AC3E}">
        <p14:creationId xmlns:p14="http://schemas.microsoft.com/office/powerpoint/2010/main" val="39622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46532C-EF31-45B2-96AF-1DC3F84F508E}"/>
              </a:ext>
            </a:extLst>
          </p:cNvPr>
          <p:cNvSpPr txBox="1"/>
          <p:nvPr/>
        </p:nvSpPr>
        <p:spPr>
          <a:xfrm>
            <a:off x="838200" y="571500"/>
            <a:ext cx="9462656" cy="707886"/>
          </a:xfrm>
          <a:prstGeom prst="rect">
            <a:avLst/>
          </a:prstGeom>
          <a:noFill/>
        </p:spPr>
        <p:txBody>
          <a:bodyPr wrap="square" rtlCol="0">
            <a:spAutoFit/>
          </a:bodyPr>
          <a:lstStyle/>
          <a:p>
            <a:r>
              <a:rPr lang="en-GB" sz="4000" b="1" dirty="0">
                <a:solidFill>
                  <a:srgbClr val="FD4FB4"/>
                </a:solidFill>
                <a:ea typeface="Microsoft Sans Serif" panose="020B0604020202020204" pitchFamily="34" charset="0"/>
                <a:cs typeface="Microsoft Sans Serif" panose="020B0604020202020204" pitchFamily="34" charset="0"/>
              </a:rPr>
              <a:t>Index</a:t>
            </a:r>
          </a:p>
        </p:txBody>
      </p:sp>
      <p:grpSp>
        <p:nvGrpSpPr>
          <p:cNvPr id="3" name="Group 3">
            <a:extLst>
              <a:ext uri="{FF2B5EF4-FFF2-40B4-BE49-F238E27FC236}">
                <a16:creationId xmlns:a16="http://schemas.microsoft.com/office/drawing/2014/main" id="{BBB80934-02DF-D745-E7E2-18A7CD9FFA1A}"/>
              </a:ext>
            </a:extLst>
          </p:cNvPr>
          <p:cNvGrpSpPr/>
          <p:nvPr/>
        </p:nvGrpSpPr>
        <p:grpSpPr>
          <a:xfrm>
            <a:off x="4495800" y="3695700"/>
            <a:ext cx="12725401" cy="1563853"/>
            <a:chOff x="6390121" y="1386956"/>
            <a:chExt cx="5155798" cy="1563853"/>
          </a:xfrm>
        </p:grpSpPr>
        <p:sp>
          <p:nvSpPr>
            <p:cNvPr id="6" name="TextBox 7">
              <a:extLst>
                <a:ext uri="{FF2B5EF4-FFF2-40B4-BE49-F238E27FC236}">
                  <a16:creationId xmlns:a16="http://schemas.microsoft.com/office/drawing/2014/main" id="{238801E5-F271-CED4-7560-4088DC248F5E}"/>
                </a:ext>
              </a:extLst>
            </p:cNvPr>
            <p:cNvSpPr txBox="1"/>
            <p:nvPr/>
          </p:nvSpPr>
          <p:spPr>
            <a:xfrm>
              <a:off x="6420994" y="1750480"/>
              <a:ext cx="5124925" cy="1200329"/>
            </a:xfrm>
            <a:prstGeom prst="rect">
              <a:avLst/>
            </a:prstGeom>
            <a:noFill/>
          </p:spPr>
          <p:txBody>
            <a:bodyPr wrap="square" rtlCol="0">
              <a:spAutoFit/>
            </a:bodyPr>
            <a:lstStyle/>
            <a:p>
              <a:pPr lvl="0" eaLnBrk="0" fontAlgn="base" hangingPunct="0">
                <a:spcAft>
                  <a:spcPct val="0"/>
                </a:spcAft>
              </a:pPr>
              <a:r>
                <a:rPr lang="en-GB" sz="2400" dirty="0">
                  <a:ea typeface="Times New Roman" pitchFamily="18" charset="0"/>
                  <a:cs typeface="Calibri" pitchFamily="34" charset="0"/>
                </a:rPr>
                <a:t>Section 1:</a:t>
              </a:r>
              <a:r>
                <a:rPr lang="en-GB" sz="2400" b="1" dirty="0">
                  <a:ea typeface="Times New Roman" pitchFamily="18" charset="0"/>
                  <a:cs typeface="Calibri" pitchFamily="34" charset="0"/>
                </a:rPr>
                <a:t> </a:t>
              </a:r>
              <a:r>
                <a:rPr lang="en-GB" sz="2400" b="1" dirty="0">
                  <a:ea typeface="Calibri" pitchFamily="34" charset="0"/>
                  <a:cs typeface="Arial" pitchFamily="34" charset="0"/>
                </a:rPr>
                <a:t>Behavioural Overview</a:t>
              </a:r>
              <a:endParaRPr lang="en-GB" sz="2400" dirty="0">
                <a:cs typeface="Arial" pitchFamily="34" charset="0"/>
              </a:endParaRPr>
            </a:p>
            <a:p>
              <a:pPr lvl="0" eaLnBrk="0" fontAlgn="base" hangingPunct="0">
                <a:spcAft>
                  <a:spcPct val="0"/>
                </a:spcAft>
              </a:pPr>
              <a:r>
                <a:rPr lang="en-GB" sz="2400" dirty="0">
                  <a:ea typeface="Times New Roman" pitchFamily="18" charset="0"/>
                  <a:cs typeface="Arial" pitchFamily="34" charset="0"/>
                </a:rPr>
                <a:t>Section 2:</a:t>
              </a:r>
              <a:r>
                <a:rPr lang="en-GB" sz="2400" b="1" dirty="0">
                  <a:ea typeface="Times New Roman" pitchFamily="18" charset="0"/>
                  <a:cs typeface="Arial" pitchFamily="34" charset="0"/>
                </a:rPr>
                <a:t> </a:t>
              </a:r>
              <a:r>
                <a:rPr lang="en-GB" sz="2400" b="1" dirty="0">
                  <a:ea typeface="Calibri" pitchFamily="34" charset="0"/>
                  <a:cs typeface="Arial" pitchFamily="34" charset="0"/>
                </a:rPr>
                <a:t>Behaviours hold the Key</a:t>
              </a:r>
              <a:endParaRPr lang="en-GB" sz="2400" dirty="0">
                <a:cs typeface="Arial" pitchFamily="34" charset="0"/>
              </a:endParaRPr>
            </a:p>
            <a:p>
              <a:pPr lvl="0" eaLnBrk="0" fontAlgn="base" hangingPunct="0">
                <a:spcAft>
                  <a:spcPct val="0"/>
                </a:spcAft>
              </a:pPr>
              <a:r>
                <a:rPr lang="en-GB" sz="2400" dirty="0">
                  <a:ea typeface="Times New Roman" pitchFamily="18" charset="0"/>
                  <a:cs typeface="Arial" pitchFamily="34" charset="0"/>
                </a:rPr>
                <a:t>Section 3: </a:t>
              </a:r>
              <a:r>
                <a:rPr lang="en-GB" sz="2400" b="1" dirty="0">
                  <a:ea typeface="Times New Roman" pitchFamily="18" charset="0"/>
                  <a:cs typeface="Arial" pitchFamily="34" charset="0"/>
                </a:rPr>
                <a:t>Variety is the secret ingredient of female leadership</a:t>
              </a:r>
              <a:r>
                <a:rPr lang="en-US" altLang="ko-KR" sz="2400" dirty="0">
                  <a:ea typeface="Microsoft Sans Serif" panose="020B0604020202020204" pitchFamily="34" charset="0"/>
                  <a:cs typeface="Microsoft Sans Serif" panose="020B0604020202020204" pitchFamily="34" charset="0"/>
                </a:rPr>
                <a:t> </a:t>
              </a:r>
            </a:p>
          </p:txBody>
        </p:sp>
        <p:sp>
          <p:nvSpPr>
            <p:cNvPr id="7" name="TextBox 8">
              <a:extLst>
                <a:ext uri="{FF2B5EF4-FFF2-40B4-BE49-F238E27FC236}">
                  <a16:creationId xmlns:a16="http://schemas.microsoft.com/office/drawing/2014/main" id="{B457E1F9-B71E-20E0-77A5-08EF52153978}"/>
                </a:ext>
              </a:extLst>
            </p:cNvPr>
            <p:cNvSpPr txBox="1"/>
            <p:nvPr/>
          </p:nvSpPr>
          <p:spPr>
            <a:xfrm>
              <a:off x="6390121" y="1386956"/>
              <a:ext cx="5124925" cy="523220"/>
            </a:xfrm>
            <a:prstGeom prst="rect">
              <a:avLst/>
            </a:prstGeom>
            <a:noFill/>
          </p:spPr>
          <p:txBody>
            <a:bodyPr wrap="square" lIns="108000" rIns="108000" rtlCol="0">
              <a:spAutoFit/>
            </a:bodyPr>
            <a:lstStyle/>
            <a:p>
              <a:pPr lvl="0" fontAlgn="base">
                <a:spcBef>
                  <a:spcPct val="0"/>
                </a:spcBef>
                <a:spcAft>
                  <a:spcPct val="0"/>
                </a:spcAft>
              </a:pPr>
              <a:r>
                <a:rPr lang="en-US" sz="2800" b="1" dirty="0">
                  <a:solidFill>
                    <a:srgbClr val="AC7BDC"/>
                  </a:solidFill>
                  <a:ea typeface="Times New Roman" pitchFamily="18" charset="0"/>
                  <a:cs typeface="Calibri" pitchFamily="34" charset="0"/>
                </a:rPr>
                <a:t>Unit 1: </a:t>
              </a:r>
              <a:r>
                <a:rPr lang="en-GB" sz="2800" b="1" dirty="0">
                  <a:solidFill>
                    <a:srgbClr val="AC7BDC"/>
                  </a:solidFill>
                  <a:ea typeface="Times New Roman" pitchFamily="18" charset="0"/>
                  <a:cs typeface="Calibri" pitchFamily="34" charset="0"/>
                </a:rPr>
                <a:t>Leadership Behaviours: The Role of Female Leaders</a:t>
              </a:r>
              <a:endParaRPr lang="en-GB" sz="2800" dirty="0">
                <a:solidFill>
                  <a:srgbClr val="AC7BDC"/>
                </a:solidFill>
                <a:cs typeface="Arial" pitchFamily="34" charset="0"/>
              </a:endParaRPr>
            </a:p>
          </p:txBody>
        </p:sp>
      </p:grpSp>
      <p:grpSp>
        <p:nvGrpSpPr>
          <p:cNvPr id="5" name="Group 3">
            <a:extLst>
              <a:ext uri="{FF2B5EF4-FFF2-40B4-BE49-F238E27FC236}">
                <a16:creationId xmlns:a16="http://schemas.microsoft.com/office/drawing/2014/main" id="{B0887605-223E-8E95-D1AB-528AAE792794}"/>
              </a:ext>
            </a:extLst>
          </p:cNvPr>
          <p:cNvGrpSpPr/>
          <p:nvPr/>
        </p:nvGrpSpPr>
        <p:grpSpPr>
          <a:xfrm>
            <a:off x="4495800" y="5219700"/>
            <a:ext cx="12123821" cy="1727217"/>
            <a:chOff x="6417601" y="1062892"/>
            <a:chExt cx="5128318" cy="2254022"/>
          </a:xfrm>
        </p:grpSpPr>
        <p:sp>
          <p:nvSpPr>
            <p:cNvPr id="9" name="TextBox 7">
              <a:extLst>
                <a:ext uri="{FF2B5EF4-FFF2-40B4-BE49-F238E27FC236}">
                  <a16:creationId xmlns:a16="http://schemas.microsoft.com/office/drawing/2014/main" id="{908DF9CA-52FE-B5E9-55D1-0AA3A4015ACA}"/>
                </a:ext>
              </a:extLst>
            </p:cNvPr>
            <p:cNvSpPr txBox="1"/>
            <p:nvPr/>
          </p:nvSpPr>
          <p:spPr>
            <a:xfrm>
              <a:off x="6420994" y="1750481"/>
              <a:ext cx="5124925" cy="1566433"/>
            </a:xfrm>
            <a:prstGeom prst="rect">
              <a:avLst/>
            </a:prstGeom>
            <a:noFill/>
          </p:spPr>
          <p:txBody>
            <a:bodyPr wrap="square" rtlCol="0">
              <a:spAutoFit/>
            </a:bodyPr>
            <a:lstStyle/>
            <a:p>
              <a:pPr lvl="0" eaLnBrk="0" fontAlgn="base" hangingPunct="0">
                <a:spcBef>
                  <a:spcPct val="0"/>
                </a:spcBef>
                <a:spcAft>
                  <a:spcPct val="0"/>
                </a:spcAft>
              </a:pPr>
              <a:r>
                <a:rPr lang="en-GB" sz="2400" dirty="0">
                  <a:latin typeface="Arial" pitchFamily="34" charset="0"/>
                  <a:ea typeface="Times New Roman" pitchFamily="18" charset="0"/>
                  <a:cs typeface="Calibri" pitchFamily="34" charset="0"/>
                </a:rPr>
                <a:t>Section 1:</a:t>
              </a:r>
              <a:r>
                <a:rPr lang="en-GB" sz="2400" b="1" dirty="0">
                  <a:latin typeface="Arial" pitchFamily="34" charset="0"/>
                  <a:ea typeface="Times New Roman" pitchFamily="18" charset="0"/>
                  <a:cs typeface="Calibri" pitchFamily="34" charset="0"/>
                </a:rPr>
                <a:t> </a:t>
              </a:r>
              <a:r>
                <a:rPr lang="en-US" sz="2400" b="1" dirty="0">
                  <a:latin typeface="Calibri" pitchFamily="34" charset="0"/>
                  <a:ea typeface="Times New Roman" pitchFamily="18" charset="0"/>
                  <a:cs typeface="Arial" pitchFamily="34" charset="0"/>
                </a:rPr>
                <a:t>Motivation: The Engine of Female Leadership</a:t>
              </a:r>
              <a:endParaRPr lang="en-GB" sz="2400" dirty="0">
                <a:latin typeface="Arial" pitchFamily="34" charset="0"/>
                <a:cs typeface="Arial" pitchFamily="34" charset="0"/>
              </a:endParaRPr>
            </a:p>
            <a:p>
              <a:pPr lvl="0" eaLnBrk="0" fontAlgn="base" hangingPunct="0">
                <a:spcBef>
                  <a:spcPct val="0"/>
                </a:spcBef>
                <a:spcAft>
                  <a:spcPct val="0"/>
                </a:spcAft>
              </a:pPr>
              <a:r>
                <a:rPr lang="en-GB" sz="2400" dirty="0">
                  <a:latin typeface="Arial" pitchFamily="34" charset="0"/>
                  <a:ea typeface="Times New Roman" pitchFamily="18" charset="0"/>
                  <a:cs typeface="Calibri" pitchFamily="34" charset="0"/>
                </a:rPr>
                <a:t>Section 2: </a:t>
              </a:r>
              <a:r>
                <a:rPr lang="en-GB" sz="2400" b="1" dirty="0">
                  <a:latin typeface="Calibri" pitchFamily="34" charset="0"/>
                  <a:ea typeface="Times New Roman" pitchFamily="18" charset="0"/>
                  <a:cs typeface="Arial" pitchFamily="34" charset="0"/>
                </a:rPr>
                <a:t>Setting clear objectives and Strengthening Goals</a:t>
              </a:r>
              <a:endParaRPr lang="en-GB" sz="2400" dirty="0">
                <a:latin typeface="Arial" pitchFamily="34" charset="0"/>
                <a:cs typeface="Arial" pitchFamily="34" charset="0"/>
              </a:endParaRPr>
            </a:p>
            <a:p>
              <a:pPr lvl="0" eaLnBrk="0" fontAlgn="base" hangingPunct="0">
                <a:spcBef>
                  <a:spcPct val="0"/>
                </a:spcBef>
                <a:spcAft>
                  <a:spcPct val="0"/>
                </a:spcAft>
              </a:pPr>
              <a:r>
                <a:rPr lang="en-GB" sz="2400" dirty="0">
                  <a:latin typeface="Arial" pitchFamily="34" charset="0"/>
                  <a:ea typeface="Times New Roman" pitchFamily="18" charset="0"/>
                  <a:cs typeface="Calibri" pitchFamily="34" charset="0"/>
                </a:rPr>
                <a:t>Section 3: </a:t>
              </a:r>
              <a:r>
                <a:rPr lang="en-US" sz="2400" b="1" dirty="0">
                  <a:latin typeface="Calibri" pitchFamily="34" charset="0"/>
                  <a:ea typeface="Times New Roman" pitchFamily="18" charset="0"/>
                  <a:cs typeface="Arial" pitchFamily="34" charset="0"/>
                </a:rPr>
                <a:t>When things don’t happen</a:t>
              </a:r>
              <a:endParaRPr lang="en-GB" sz="2400" dirty="0">
                <a:latin typeface="Arial" pitchFamily="34" charset="0"/>
                <a:cs typeface="Arial" pitchFamily="34" charset="0"/>
              </a:endParaRPr>
            </a:p>
          </p:txBody>
        </p:sp>
        <p:sp>
          <p:nvSpPr>
            <p:cNvPr id="10" name="TextBox 8">
              <a:extLst>
                <a:ext uri="{FF2B5EF4-FFF2-40B4-BE49-F238E27FC236}">
                  <a16:creationId xmlns:a16="http://schemas.microsoft.com/office/drawing/2014/main" id="{6F4D7496-8DEE-0BFB-FAF5-3762F71A6D90}"/>
                </a:ext>
              </a:extLst>
            </p:cNvPr>
            <p:cNvSpPr txBox="1"/>
            <p:nvPr/>
          </p:nvSpPr>
          <p:spPr>
            <a:xfrm>
              <a:off x="6417601" y="1062892"/>
              <a:ext cx="5124925" cy="682803"/>
            </a:xfrm>
            <a:prstGeom prst="rect">
              <a:avLst/>
            </a:prstGeom>
            <a:noFill/>
          </p:spPr>
          <p:txBody>
            <a:bodyPr wrap="square" lIns="108000" rIns="108000" rtlCol="0">
              <a:spAutoFit/>
            </a:bodyPr>
            <a:lstStyle/>
            <a:p>
              <a:r>
                <a:rPr lang="en-US" sz="2800" b="1" dirty="0">
                  <a:solidFill>
                    <a:srgbClr val="AC7BDC"/>
                  </a:solidFill>
                  <a:latin typeface="Calibri" pitchFamily="34" charset="0"/>
                  <a:ea typeface="Times New Roman" pitchFamily="18" charset="0"/>
                  <a:cs typeface="Arial" pitchFamily="34" charset="0"/>
                </a:rPr>
                <a:t>Unit 2: Leadership in practice: Maximizing Performance of Your Team</a:t>
              </a:r>
              <a:endParaRPr lang="ko-KR" altLang="en-US" sz="2800" b="1" dirty="0">
                <a:solidFill>
                  <a:srgbClr val="AC7BDC"/>
                </a:solidFill>
                <a:cs typeface="Microsoft Sans Serif" panose="020B0604020202020204" pitchFamily="34" charset="0"/>
              </a:endParaRPr>
            </a:p>
          </p:txBody>
        </p:sp>
      </p:grpSp>
      <p:pic>
        <p:nvPicPr>
          <p:cNvPr id="14"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2286000" y="4152900"/>
            <a:ext cx="581024" cy="581024"/>
          </a:xfrm>
          <a:prstGeom prst="rect">
            <a:avLst/>
          </a:prstGeom>
        </p:spPr>
      </p:pic>
      <p:pic>
        <p:nvPicPr>
          <p:cNvPr id="15"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2209800" y="5676900"/>
            <a:ext cx="581024" cy="581024"/>
          </a:xfrm>
          <a:prstGeom prst="rect">
            <a:avLst/>
          </a:prstGeom>
        </p:spPr>
      </p:pic>
      <p:sp>
        <p:nvSpPr>
          <p:cNvPr id="2" name="CuadroTexto 1">
            <a:extLst>
              <a:ext uri="{FF2B5EF4-FFF2-40B4-BE49-F238E27FC236}">
                <a16:creationId xmlns:a16="http://schemas.microsoft.com/office/drawing/2014/main" id="{80845C21-681F-8282-34D9-C942AD22DAB9}"/>
              </a:ext>
            </a:extLst>
          </p:cNvPr>
          <p:cNvSpPr txBox="1"/>
          <p:nvPr/>
        </p:nvSpPr>
        <p:spPr>
          <a:xfrm>
            <a:off x="838200" y="1562100"/>
            <a:ext cx="16611600" cy="2185214"/>
          </a:xfrm>
          <a:prstGeom prst="rect">
            <a:avLst/>
          </a:prstGeom>
          <a:noFill/>
        </p:spPr>
        <p:txBody>
          <a:bodyPr wrap="square" rtlCol="0">
            <a:spAutoFit/>
          </a:bodyPr>
          <a:lstStyle/>
          <a:p>
            <a:r>
              <a:rPr lang="en-US" sz="4000" b="1" spc="-65" dirty="0">
                <a:solidFill>
                  <a:srgbClr val="FD4FB4"/>
                </a:solidFill>
                <a:ea typeface="Microsoft Sans Serif" panose="020B0604020202020204" pitchFamily="34" charset="0"/>
                <a:cs typeface="Microsoft Sans Serif" panose="020B0604020202020204" pitchFamily="34" charset="0"/>
              </a:rPr>
              <a:t>Women</a:t>
            </a:r>
            <a:r>
              <a:rPr lang="en-US" sz="4000" b="1" spc="-65" dirty="0">
                <a:ea typeface="Microsoft Sans Serif" panose="020B0604020202020204" pitchFamily="34" charset="0"/>
                <a:cs typeface="Microsoft Sans Serif" panose="020B0604020202020204" pitchFamily="34" charset="0"/>
              </a:rPr>
              <a:t> </a:t>
            </a:r>
            <a:r>
              <a:rPr lang="en-US" sz="4000" b="1" spc="-65" dirty="0">
                <a:solidFill>
                  <a:srgbClr val="FD4FB4"/>
                </a:solidFill>
                <a:ea typeface="Microsoft Sans Serif" panose="020B0604020202020204" pitchFamily="34" charset="0"/>
                <a:cs typeface="Microsoft Sans Serif" panose="020B0604020202020204" pitchFamily="34" charset="0"/>
              </a:rPr>
              <a:t>Leadership</a:t>
            </a:r>
          </a:p>
          <a:p>
            <a:pPr algn="just"/>
            <a:r>
              <a:rPr lang="en-GB" sz="2400" dirty="0"/>
              <a:t>	In </a:t>
            </a:r>
            <a:r>
              <a:rPr lang="en-GB" sz="2400"/>
              <a:t>this course </a:t>
            </a:r>
            <a:r>
              <a:rPr lang="en-GB" sz="2400" dirty="0"/>
              <a:t>we will consider the many elements of performance management that an effective female leader needs to think of and we will present some ways of self- development in order to stay motivated and become a better leader. We will explore how it can positively impact your organization’s performance. You will learn how to underpin your leadership style and understand why you are driven to behave the way you do. </a:t>
            </a:r>
            <a:endParaRPr lang="en-GB" sz="4000" b="1" dirty="0">
              <a:solidFill>
                <a:srgbClr val="FD4FB4"/>
              </a:solidFill>
              <a:ea typeface="Microsoft Sans Serif" panose="020B0604020202020204" pitchFamily="34" charset="0"/>
              <a:cs typeface="Microsoft Sans Serif" panose="020B0604020202020204" pitchFamily="34" charset="0"/>
            </a:endParaRPr>
          </a:p>
        </p:txBody>
      </p:sp>
      <p:grpSp>
        <p:nvGrpSpPr>
          <p:cNvPr id="13" name="Group 3">
            <a:extLst>
              <a:ext uri="{FF2B5EF4-FFF2-40B4-BE49-F238E27FC236}">
                <a16:creationId xmlns:a16="http://schemas.microsoft.com/office/drawing/2014/main" id="{B0887605-223E-8E95-D1AB-528AAE792794}"/>
              </a:ext>
            </a:extLst>
          </p:cNvPr>
          <p:cNvGrpSpPr/>
          <p:nvPr/>
        </p:nvGrpSpPr>
        <p:grpSpPr>
          <a:xfrm>
            <a:off x="4495800" y="6896100"/>
            <a:ext cx="12123821" cy="1727217"/>
            <a:chOff x="6417601" y="1062892"/>
            <a:chExt cx="5128318" cy="2254022"/>
          </a:xfrm>
        </p:grpSpPr>
        <p:sp>
          <p:nvSpPr>
            <p:cNvPr id="16" name="TextBox 7">
              <a:extLst>
                <a:ext uri="{FF2B5EF4-FFF2-40B4-BE49-F238E27FC236}">
                  <a16:creationId xmlns:a16="http://schemas.microsoft.com/office/drawing/2014/main" id="{908DF9CA-52FE-B5E9-55D1-0AA3A4015ACA}"/>
                </a:ext>
              </a:extLst>
            </p:cNvPr>
            <p:cNvSpPr txBox="1"/>
            <p:nvPr/>
          </p:nvSpPr>
          <p:spPr>
            <a:xfrm>
              <a:off x="6420994" y="1750481"/>
              <a:ext cx="5124925" cy="1566433"/>
            </a:xfrm>
            <a:prstGeom prst="rect">
              <a:avLst/>
            </a:prstGeom>
            <a:noFill/>
          </p:spPr>
          <p:txBody>
            <a:bodyPr wrap="square" rtlCol="0">
              <a:spAutoFit/>
            </a:bodyPr>
            <a:lstStyle/>
            <a:p>
              <a:pPr lvl="0" eaLnBrk="0" fontAlgn="base" hangingPunct="0">
                <a:spcBef>
                  <a:spcPct val="0"/>
                </a:spcBef>
                <a:spcAft>
                  <a:spcPct val="0"/>
                </a:spcAft>
              </a:pPr>
              <a:r>
                <a:rPr lang="en-US" sz="2400" dirty="0">
                  <a:latin typeface="Calibri" pitchFamily="34" charset="0"/>
                  <a:ea typeface="Times New Roman" pitchFamily="18" charset="0"/>
                  <a:cs typeface="Arial" pitchFamily="34" charset="0"/>
                </a:rPr>
                <a:t>Section 1: </a:t>
              </a:r>
              <a:r>
                <a:rPr lang="en-US" sz="2400" b="1" dirty="0">
                  <a:latin typeface="Calibri" pitchFamily="34" charset="0"/>
                  <a:ea typeface="Times New Roman" pitchFamily="18" charset="0"/>
                  <a:cs typeface="Arial" pitchFamily="34" charset="0"/>
                </a:rPr>
                <a:t>Self- Development</a:t>
              </a:r>
              <a:endParaRPr lang="en-GB" sz="2400" dirty="0">
                <a:latin typeface="Arial" pitchFamily="34" charset="0"/>
                <a:cs typeface="Arial" pitchFamily="34" charset="0"/>
              </a:endParaRPr>
            </a:p>
            <a:p>
              <a:pPr lvl="0" eaLnBrk="0" fontAlgn="base" hangingPunct="0">
                <a:spcBef>
                  <a:spcPct val="0"/>
                </a:spcBef>
                <a:spcAft>
                  <a:spcPct val="0"/>
                </a:spcAft>
              </a:pPr>
              <a:r>
                <a:rPr lang="en-US" sz="2400" dirty="0">
                  <a:latin typeface="Calibri" pitchFamily="34" charset="0"/>
                  <a:ea typeface="Times New Roman" pitchFamily="18" charset="0"/>
                  <a:cs typeface="Arial" pitchFamily="34" charset="0"/>
                </a:rPr>
                <a:t>Section 2: </a:t>
              </a:r>
              <a:r>
                <a:rPr lang="en-US" sz="2400" b="1" dirty="0">
                  <a:latin typeface="Calibri" pitchFamily="34" charset="0"/>
                  <a:ea typeface="Times New Roman" pitchFamily="18" charset="0"/>
                  <a:cs typeface="Arial" pitchFamily="34" charset="0"/>
                </a:rPr>
                <a:t>Development Opportunities</a:t>
              </a:r>
              <a:endParaRPr lang="en-GB" sz="2400" dirty="0">
                <a:latin typeface="Arial" pitchFamily="34" charset="0"/>
                <a:cs typeface="Arial" pitchFamily="34" charset="0"/>
              </a:endParaRPr>
            </a:p>
            <a:p>
              <a:pPr lvl="0" eaLnBrk="0" fontAlgn="base" hangingPunct="0">
                <a:spcBef>
                  <a:spcPct val="0"/>
                </a:spcBef>
                <a:spcAft>
                  <a:spcPct val="0"/>
                </a:spcAft>
              </a:pPr>
              <a:r>
                <a:rPr lang="en-US" sz="2400" dirty="0">
                  <a:latin typeface="Calibri" pitchFamily="34" charset="0"/>
                  <a:ea typeface="Times New Roman" pitchFamily="18" charset="0"/>
                  <a:cs typeface="Arial" pitchFamily="34" charset="0"/>
                </a:rPr>
                <a:t>Section 3: </a:t>
              </a:r>
              <a:r>
                <a:rPr lang="en-US" sz="2400" b="1" dirty="0">
                  <a:latin typeface="Calibri" pitchFamily="34" charset="0"/>
                  <a:ea typeface="Times New Roman" pitchFamily="18" charset="0"/>
                  <a:cs typeface="Arial" pitchFamily="34" charset="0"/>
                </a:rPr>
                <a:t>Useful Resources</a:t>
              </a:r>
              <a:endParaRPr lang="en-US" sz="2400" dirty="0">
                <a:latin typeface="Arial" pitchFamily="34" charset="0"/>
                <a:cs typeface="Arial" pitchFamily="34" charset="0"/>
              </a:endParaRPr>
            </a:p>
          </p:txBody>
        </p:sp>
        <p:sp>
          <p:nvSpPr>
            <p:cNvPr id="17" name="TextBox 8">
              <a:extLst>
                <a:ext uri="{FF2B5EF4-FFF2-40B4-BE49-F238E27FC236}">
                  <a16:creationId xmlns:a16="http://schemas.microsoft.com/office/drawing/2014/main" id="{6F4D7496-8DEE-0BFB-FAF5-3762F71A6D90}"/>
                </a:ext>
              </a:extLst>
            </p:cNvPr>
            <p:cNvSpPr txBox="1"/>
            <p:nvPr/>
          </p:nvSpPr>
          <p:spPr>
            <a:xfrm>
              <a:off x="6417601" y="1062892"/>
              <a:ext cx="5124925" cy="682803"/>
            </a:xfrm>
            <a:prstGeom prst="rect">
              <a:avLst/>
            </a:prstGeom>
            <a:noFill/>
          </p:spPr>
          <p:txBody>
            <a:bodyPr wrap="square" lIns="108000" rIns="108000" rtlCol="0">
              <a:spAutoFit/>
            </a:bodyPr>
            <a:lstStyle/>
            <a:p>
              <a:pPr lvl="0" eaLnBrk="0" fontAlgn="base" hangingPunct="0">
                <a:spcBef>
                  <a:spcPct val="0"/>
                </a:spcBef>
                <a:spcAft>
                  <a:spcPct val="0"/>
                </a:spcAft>
              </a:pPr>
              <a:r>
                <a:rPr lang="en-US" sz="2800" b="1" dirty="0">
                  <a:solidFill>
                    <a:srgbClr val="AC7BDC"/>
                  </a:solidFill>
                  <a:latin typeface="Calibri" pitchFamily="34" charset="0"/>
                  <a:ea typeface="Times New Roman" pitchFamily="18" charset="0"/>
                  <a:cs typeface="Arial" pitchFamily="34" charset="0"/>
                </a:rPr>
                <a:t>Unit 3: Continuous Development</a:t>
              </a:r>
              <a:endParaRPr lang="en-GB" sz="2800" dirty="0">
                <a:solidFill>
                  <a:srgbClr val="AC7BDC"/>
                </a:solidFill>
                <a:latin typeface="Arial" pitchFamily="34" charset="0"/>
                <a:cs typeface="Arial" pitchFamily="34" charset="0"/>
              </a:endParaRPr>
            </a:p>
          </p:txBody>
        </p:sp>
      </p:grpSp>
      <p:pic>
        <p:nvPicPr>
          <p:cNvPr id="18"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2286000" y="7353300"/>
            <a:ext cx="581024" cy="581024"/>
          </a:xfrm>
          <a:prstGeom prst="rect">
            <a:avLst/>
          </a:prstGeom>
        </p:spPr>
      </p:pic>
    </p:spTree>
    <p:extLst>
      <p:ext uri="{BB962C8B-B14F-4D97-AF65-F5344CB8AC3E}">
        <p14:creationId xmlns:p14="http://schemas.microsoft.com/office/powerpoint/2010/main" val="128593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E20EFF1-C6C2-3834-DE67-E15FC62BC881}"/>
              </a:ext>
            </a:extLst>
          </p:cNvPr>
          <p:cNvSpPr txBox="1"/>
          <p:nvPr/>
        </p:nvSpPr>
        <p:spPr>
          <a:xfrm>
            <a:off x="1066800" y="2019300"/>
            <a:ext cx="5638800" cy="6740307"/>
          </a:xfrm>
          <a:prstGeom prst="rect">
            <a:avLst/>
          </a:prstGeom>
          <a:solidFill>
            <a:schemeClr val="accent4">
              <a:lumMod val="20000"/>
              <a:lumOff val="80000"/>
            </a:schemeClr>
          </a:solidFill>
          <a:ln>
            <a:solidFill>
              <a:schemeClr val="accent4">
                <a:lumMod val="40000"/>
                <a:lumOff val="60000"/>
              </a:schemeClr>
            </a:solidFill>
          </a:ln>
        </p:spPr>
        <p:txBody>
          <a:bodyPr wrap="square" rtlCol="0">
            <a:spAutoFit/>
          </a:bodyPr>
          <a:lstStyle/>
          <a:p>
            <a:r>
              <a:rPr lang="en-GB" sz="2400" b="1" dirty="0">
                <a:solidFill>
                  <a:srgbClr val="7030A0"/>
                </a:solidFill>
              </a:rPr>
              <a:t>1.1.1. What is leadership?</a:t>
            </a:r>
          </a:p>
          <a:p>
            <a:pPr algn="just"/>
            <a:r>
              <a:rPr lang="en-GB" sz="2400" dirty="0"/>
              <a:t> </a:t>
            </a:r>
            <a:r>
              <a:rPr lang="en-GB" sz="2400" b="1" i="1" dirty="0"/>
              <a:t>Leadership</a:t>
            </a:r>
            <a:r>
              <a:rPr lang="en-GB" sz="2400" dirty="0"/>
              <a:t> is the ability to persuade others to follow you, to inspire them to perform at the highest level, and to make them understand and believe in your vision.</a:t>
            </a:r>
          </a:p>
          <a:p>
            <a:pPr algn="just"/>
            <a:r>
              <a:rPr lang="en-GB" sz="2400" dirty="0"/>
              <a:t> </a:t>
            </a:r>
            <a:r>
              <a:rPr lang="en-GB" sz="2400" b="1" dirty="0">
                <a:solidFill>
                  <a:srgbClr val="7030A0"/>
                </a:solidFill>
              </a:rPr>
              <a:t>1.1.2. </a:t>
            </a:r>
            <a:r>
              <a:rPr lang="en-US" sz="2400" b="1" dirty="0">
                <a:solidFill>
                  <a:srgbClr val="7030A0"/>
                </a:solidFill>
              </a:rPr>
              <a:t>Behind  every excellent female leader there is a highly  complex  and  constantly  changing   mix of personality  elements. </a:t>
            </a:r>
          </a:p>
          <a:p>
            <a:pPr algn="just" fontAlgn="base"/>
            <a:r>
              <a:rPr lang="en-US" sz="2400" dirty="0"/>
              <a:t>These  include  aspects such as:</a:t>
            </a:r>
          </a:p>
          <a:p>
            <a:pPr marL="392113" lvl="0" fontAlgn="base">
              <a:buFont typeface="Wingdings" pitchFamily="2" charset="2"/>
              <a:buChar char="ü"/>
            </a:pPr>
            <a:r>
              <a:rPr lang="en-US" sz="2400" b="1" dirty="0">
                <a:solidFill>
                  <a:srgbClr val="7030A0"/>
                </a:solidFill>
              </a:rPr>
              <a:t>Your personality traits or predispositions</a:t>
            </a:r>
            <a:endParaRPr lang="en-GB" sz="2400" b="1" dirty="0">
              <a:solidFill>
                <a:srgbClr val="7030A0"/>
              </a:solidFill>
            </a:endParaRPr>
          </a:p>
          <a:p>
            <a:pPr marL="392113" lvl="0" fontAlgn="base">
              <a:buFont typeface="Wingdings" pitchFamily="2" charset="2"/>
              <a:buChar char="ü"/>
            </a:pPr>
            <a:r>
              <a:rPr lang="en-US" sz="2400" b="1" dirty="0">
                <a:solidFill>
                  <a:srgbClr val="7030A0"/>
                </a:solidFill>
              </a:rPr>
              <a:t>Your personal values or beliefs</a:t>
            </a:r>
            <a:endParaRPr lang="en-GB" sz="2400" b="1" dirty="0">
              <a:solidFill>
                <a:srgbClr val="7030A0"/>
              </a:solidFill>
            </a:endParaRPr>
          </a:p>
          <a:p>
            <a:pPr marL="392113" lvl="0" fontAlgn="base">
              <a:buFont typeface="Wingdings" pitchFamily="2" charset="2"/>
              <a:buChar char="ü"/>
            </a:pPr>
            <a:r>
              <a:rPr lang="en-US" sz="2400" b="1" dirty="0">
                <a:solidFill>
                  <a:srgbClr val="7030A0"/>
                </a:solidFill>
              </a:rPr>
              <a:t>Your behavioral strengths and weaknesses</a:t>
            </a:r>
            <a:endParaRPr lang="en-GB" sz="2400" b="1" dirty="0">
              <a:solidFill>
                <a:srgbClr val="7030A0"/>
              </a:solidFill>
            </a:endParaRPr>
          </a:p>
          <a:p>
            <a:pPr marL="392113" lvl="0" fontAlgn="base">
              <a:buFont typeface="Wingdings" pitchFamily="2" charset="2"/>
              <a:buChar char="ü"/>
            </a:pPr>
            <a:r>
              <a:rPr lang="en-US" sz="2400" b="1" dirty="0">
                <a:solidFill>
                  <a:srgbClr val="7030A0"/>
                </a:solidFill>
              </a:rPr>
              <a:t>Your prime motivators or drivers</a:t>
            </a:r>
            <a:endParaRPr lang="en-GB" sz="2400" b="1" dirty="0">
              <a:solidFill>
                <a:srgbClr val="7030A0"/>
              </a:solidFill>
            </a:endParaRPr>
          </a:p>
          <a:p>
            <a:pPr marL="392113" lvl="0" fontAlgn="base">
              <a:buFont typeface="Wingdings" pitchFamily="2" charset="2"/>
              <a:buChar char="ü"/>
            </a:pPr>
            <a:r>
              <a:rPr lang="en-US" sz="2400" b="1" dirty="0">
                <a:solidFill>
                  <a:srgbClr val="7030A0"/>
                </a:solidFill>
              </a:rPr>
              <a:t>Your knowledge and skills sets</a:t>
            </a:r>
            <a:endParaRPr lang="en-GB" sz="2400" b="1" dirty="0">
              <a:solidFill>
                <a:srgbClr val="7030A0"/>
              </a:solidFill>
            </a:endParaRPr>
          </a:p>
          <a:p>
            <a:pPr marL="392113" lvl="0" fontAlgn="base">
              <a:buFont typeface="Wingdings" pitchFamily="2" charset="2"/>
              <a:buChar char="ü"/>
            </a:pPr>
            <a:r>
              <a:rPr lang="en-US" sz="2400" b="1" dirty="0">
                <a:solidFill>
                  <a:srgbClr val="7030A0"/>
                </a:solidFill>
              </a:rPr>
              <a:t>Your experience and capabilities</a:t>
            </a:r>
            <a:endParaRPr lang="en-GB" sz="2400" b="1" dirty="0">
              <a:solidFill>
                <a:srgbClr val="7030A0"/>
              </a:solidFill>
            </a:endParaRPr>
          </a:p>
        </p:txBody>
      </p:sp>
      <p:sp>
        <p:nvSpPr>
          <p:cNvPr id="4" name="CuadroTexto 3">
            <a:extLst>
              <a:ext uri="{FF2B5EF4-FFF2-40B4-BE49-F238E27FC236}">
                <a16:creationId xmlns:a16="http://schemas.microsoft.com/office/drawing/2014/main" id="{CFED815D-C4D8-BE58-1B7D-19147DA9B42C}"/>
              </a:ext>
            </a:extLst>
          </p:cNvPr>
          <p:cNvSpPr txBox="1"/>
          <p:nvPr/>
        </p:nvSpPr>
        <p:spPr>
          <a:xfrm>
            <a:off x="762000" y="647700"/>
            <a:ext cx="13643812" cy="707886"/>
          </a:xfrm>
          <a:prstGeom prst="rect">
            <a:avLst/>
          </a:prstGeom>
          <a:noFill/>
        </p:spPr>
        <p:txBody>
          <a:bodyPr wrap="square" rtlCol="0">
            <a:spAutoFit/>
          </a:bodyPr>
          <a:lstStyle/>
          <a:p>
            <a:pPr lvl="0" fontAlgn="base">
              <a:spcBef>
                <a:spcPct val="0"/>
              </a:spcBef>
              <a:spcAft>
                <a:spcPct val="0"/>
              </a:spcAft>
            </a:pPr>
            <a:r>
              <a:rPr lang="en-US" sz="4000" b="1" dirty="0">
                <a:solidFill>
                  <a:srgbClr val="FD4FB4"/>
                </a:solidFill>
                <a:ea typeface="Times New Roman" pitchFamily="18" charset="0"/>
                <a:cs typeface="Calibri" pitchFamily="34" charset="0"/>
              </a:rPr>
              <a:t>Unit 1: </a:t>
            </a:r>
            <a:r>
              <a:rPr lang="en-GB" sz="4000" b="1" dirty="0">
                <a:solidFill>
                  <a:srgbClr val="FD4FB4"/>
                </a:solidFill>
                <a:ea typeface="Times New Roman" pitchFamily="18" charset="0"/>
                <a:cs typeface="Calibri" pitchFamily="34" charset="0"/>
              </a:rPr>
              <a:t>Leadership Behaviours: The Role of Female Leaders</a:t>
            </a:r>
            <a:endParaRPr lang="en-GB" sz="4000" dirty="0">
              <a:solidFill>
                <a:srgbClr val="FD4FB4"/>
              </a:solidFill>
              <a:cs typeface="Arial" pitchFamily="34" charset="0"/>
            </a:endParaRPr>
          </a:p>
        </p:txBody>
      </p:sp>
      <p:sp>
        <p:nvSpPr>
          <p:cNvPr id="6" name="Rectangle 5"/>
          <p:cNvSpPr/>
          <p:nvPr/>
        </p:nvSpPr>
        <p:spPr>
          <a:xfrm>
            <a:off x="762000" y="1409700"/>
            <a:ext cx="4296433" cy="461665"/>
          </a:xfrm>
          <a:prstGeom prst="rect">
            <a:avLst/>
          </a:prstGeom>
        </p:spPr>
        <p:txBody>
          <a:bodyPr wrap="none">
            <a:spAutoFit/>
          </a:bodyPr>
          <a:lstStyle/>
          <a:p>
            <a:pPr lvl="0" eaLnBrk="0" fontAlgn="base" hangingPunct="0">
              <a:spcAft>
                <a:spcPct val="0"/>
              </a:spcAft>
            </a:pPr>
            <a:r>
              <a:rPr lang="en-GB" sz="2400" b="1" dirty="0">
                <a:solidFill>
                  <a:srgbClr val="AC7BDC"/>
                </a:solidFill>
                <a:ea typeface="Times New Roman" pitchFamily="18" charset="0"/>
                <a:cs typeface="Calibri" pitchFamily="34" charset="0"/>
              </a:rPr>
              <a:t>Section 1: </a:t>
            </a:r>
            <a:r>
              <a:rPr lang="en-GB" sz="2400" b="1" dirty="0">
                <a:solidFill>
                  <a:srgbClr val="AC7BDC"/>
                </a:solidFill>
                <a:ea typeface="Calibri" pitchFamily="34" charset="0"/>
                <a:cs typeface="Arial" pitchFamily="34" charset="0"/>
              </a:rPr>
              <a:t>Behavioural Overview</a:t>
            </a:r>
            <a:endParaRPr lang="en-GB" sz="2400" b="1" dirty="0">
              <a:solidFill>
                <a:srgbClr val="AC7BDC"/>
              </a:solidFill>
              <a:cs typeface="Arial" pitchFamily="34" charset="0"/>
            </a:endParaRPr>
          </a:p>
        </p:txBody>
      </p:sp>
      <p:sp>
        <p:nvSpPr>
          <p:cNvPr id="8" name="Rectangle 7"/>
          <p:cNvSpPr/>
          <p:nvPr/>
        </p:nvSpPr>
        <p:spPr>
          <a:xfrm>
            <a:off x="7010400" y="2019300"/>
            <a:ext cx="5486400" cy="6740307"/>
          </a:xfrm>
          <a:prstGeom prst="rect">
            <a:avLst/>
          </a:prstGeom>
          <a:solidFill>
            <a:srgbClr val="FFCCFF"/>
          </a:solidFill>
          <a:ln>
            <a:solidFill>
              <a:schemeClr val="accent4">
                <a:lumMod val="40000"/>
                <a:lumOff val="60000"/>
              </a:schemeClr>
            </a:solidFill>
          </a:ln>
        </p:spPr>
        <p:txBody>
          <a:bodyPr wrap="square">
            <a:spAutoFit/>
          </a:bodyPr>
          <a:lstStyle/>
          <a:p>
            <a:pPr fontAlgn="base"/>
            <a:r>
              <a:rPr lang="en-US" sz="2400" b="1" dirty="0">
                <a:solidFill>
                  <a:srgbClr val="7030A0"/>
                </a:solidFill>
              </a:rPr>
              <a:t>1.1.3. Your personality traits</a:t>
            </a:r>
          </a:p>
          <a:p>
            <a:pPr algn="just"/>
            <a:r>
              <a:rPr lang="en-US" sz="2400" dirty="0"/>
              <a:t>	Modern  psychology attempts  to describe personality based on what are referred to as the 'big five‘ traits:</a:t>
            </a:r>
            <a:endParaRPr lang="en-GB" sz="2400" dirty="0"/>
          </a:p>
          <a:p>
            <a:r>
              <a:rPr lang="en-US" sz="2400" dirty="0"/>
              <a:t> </a:t>
            </a:r>
            <a:endParaRPr lang="en-GB" sz="2400" dirty="0"/>
          </a:p>
          <a:p>
            <a:r>
              <a:rPr lang="en-US" sz="2400" b="1" dirty="0">
                <a:solidFill>
                  <a:srgbClr val="7030A0"/>
                </a:solidFill>
              </a:rPr>
              <a:t>Extravert                                   Introvert</a:t>
            </a:r>
            <a:endParaRPr lang="en-GB" sz="2400" b="1" dirty="0">
              <a:solidFill>
                <a:srgbClr val="7030A0"/>
              </a:solidFill>
            </a:endParaRPr>
          </a:p>
          <a:p>
            <a:r>
              <a:rPr lang="en-US" sz="2400" b="1" dirty="0">
                <a:solidFill>
                  <a:srgbClr val="7030A0"/>
                </a:solidFill>
              </a:rPr>
              <a:t> </a:t>
            </a:r>
            <a:endParaRPr lang="en-GB" sz="2400" b="1" dirty="0">
              <a:solidFill>
                <a:srgbClr val="7030A0"/>
              </a:solidFill>
            </a:endParaRPr>
          </a:p>
          <a:p>
            <a:r>
              <a:rPr lang="en-US" sz="2400" b="1" dirty="0">
                <a:solidFill>
                  <a:srgbClr val="7030A0"/>
                </a:solidFill>
              </a:rPr>
              <a:t>Agreeable                                 Disagreeable</a:t>
            </a:r>
            <a:endParaRPr lang="en-GB" sz="2400" b="1" dirty="0">
              <a:solidFill>
                <a:srgbClr val="7030A0"/>
              </a:solidFill>
            </a:endParaRPr>
          </a:p>
          <a:p>
            <a:r>
              <a:rPr lang="en-US" sz="2400" b="1" dirty="0">
                <a:solidFill>
                  <a:srgbClr val="7030A0"/>
                </a:solidFill>
              </a:rPr>
              <a:t> </a:t>
            </a:r>
            <a:endParaRPr lang="en-GB" sz="2400" b="1" dirty="0">
              <a:solidFill>
                <a:srgbClr val="7030A0"/>
              </a:solidFill>
            </a:endParaRPr>
          </a:p>
          <a:p>
            <a:r>
              <a:rPr lang="en-US" sz="2400" b="1" dirty="0">
                <a:solidFill>
                  <a:srgbClr val="7030A0"/>
                </a:solidFill>
              </a:rPr>
              <a:t>Conscientious                             Carefree</a:t>
            </a:r>
            <a:endParaRPr lang="en-GB" sz="2400" b="1" dirty="0">
              <a:solidFill>
                <a:srgbClr val="7030A0"/>
              </a:solidFill>
            </a:endParaRPr>
          </a:p>
          <a:p>
            <a:r>
              <a:rPr lang="en-US" sz="2400" b="1" dirty="0">
                <a:solidFill>
                  <a:srgbClr val="7030A0"/>
                </a:solidFill>
              </a:rPr>
              <a:t> </a:t>
            </a:r>
            <a:endParaRPr lang="en-GB" sz="2400" b="1" dirty="0">
              <a:solidFill>
                <a:srgbClr val="7030A0"/>
              </a:solidFill>
            </a:endParaRPr>
          </a:p>
          <a:p>
            <a:r>
              <a:rPr lang="en-US" sz="2400" b="1" dirty="0">
                <a:solidFill>
                  <a:srgbClr val="7030A0"/>
                </a:solidFill>
              </a:rPr>
              <a:t>Open	                                             Closed</a:t>
            </a:r>
            <a:endParaRPr lang="en-GB" sz="2400" b="1" dirty="0">
              <a:solidFill>
                <a:srgbClr val="7030A0"/>
              </a:solidFill>
            </a:endParaRPr>
          </a:p>
          <a:p>
            <a:r>
              <a:rPr lang="en-US" sz="2400" b="1" dirty="0">
                <a:solidFill>
                  <a:srgbClr val="7030A0"/>
                </a:solidFill>
              </a:rPr>
              <a:t> </a:t>
            </a:r>
            <a:endParaRPr lang="en-GB" sz="2400" b="1" dirty="0">
              <a:solidFill>
                <a:srgbClr val="7030A0"/>
              </a:solidFill>
            </a:endParaRPr>
          </a:p>
          <a:p>
            <a:r>
              <a:rPr lang="en-US" sz="2400" b="1" dirty="0">
                <a:solidFill>
                  <a:srgbClr val="7030A0"/>
                </a:solidFill>
              </a:rPr>
              <a:t>Emotionally     	               </a:t>
            </a:r>
            <a:r>
              <a:rPr lang="en-US" sz="2400" b="1" dirty="0" err="1">
                <a:solidFill>
                  <a:srgbClr val="7030A0"/>
                </a:solidFill>
              </a:rPr>
              <a:t>Emotionally</a:t>
            </a:r>
            <a:endParaRPr lang="en-GB" sz="2400" b="1" dirty="0">
              <a:solidFill>
                <a:srgbClr val="7030A0"/>
              </a:solidFill>
            </a:endParaRPr>
          </a:p>
          <a:p>
            <a:r>
              <a:rPr lang="en-US" sz="2400" b="1" dirty="0">
                <a:solidFill>
                  <a:srgbClr val="7030A0"/>
                </a:solidFill>
              </a:rPr>
              <a:t>controlled         	                  free</a:t>
            </a:r>
          </a:p>
          <a:p>
            <a:endParaRPr lang="en-US" sz="2400" b="1" dirty="0">
              <a:solidFill>
                <a:srgbClr val="7030A0"/>
              </a:solidFill>
            </a:endParaRPr>
          </a:p>
          <a:p>
            <a:endParaRPr lang="en-US" sz="2400" b="1" dirty="0">
              <a:solidFill>
                <a:srgbClr val="7030A0"/>
              </a:solidFill>
            </a:endParaRPr>
          </a:p>
          <a:p>
            <a:endParaRPr lang="en-GB" sz="2400" b="1" dirty="0">
              <a:solidFill>
                <a:srgbClr val="7030A0"/>
              </a:solidFill>
            </a:endParaRPr>
          </a:p>
        </p:txBody>
      </p:sp>
      <p:sp>
        <p:nvSpPr>
          <p:cNvPr id="9" name="Left-Right Arrow 8"/>
          <p:cNvSpPr/>
          <p:nvPr/>
        </p:nvSpPr>
        <p:spPr>
          <a:xfrm>
            <a:off x="8991599" y="3924299"/>
            <a:ext cx="1552223" cy="457201"/>
          </a:xfrm>
          <a:prstGeom prst="leftRightArrow">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endParaRPr lang="en-GB" dirty="0"/>
          </a:p>
        </p:txBody>
      </p:sp>
      <p:sp>
        <p:nvSpPr>
          <p:cNvPr id="10" name="Left-Right Arrow 9"/>
          <p:cNvSpPr/>
          <p:nvPr/>
        </p:nvSpPr>
        <p:spPr>
          <a:xfrm>
            <a:off x="8991599" y="4610099"/>
            <a:ext cx="1552223" cy="457201"/>
          </a:xfrm>
          <a:prstGeom prst="leftRightArrow">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Right Arrow 10"/>
          <p:cNvSpPr/>
          <p:nvPr/>
        </p:nvSpPr>
        <p:spPr>
          <a:xfrm>
            <a:off x="8991600" y="5295899"/>
            <a:ext cx="1614312" cy="457201"/>
          </a:xfrm>
          <a:prstGeom prst="leftRightArrow">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Right Arrow 11"/>
          <p:cNvSpPr/>
          <p:nvPr/>
        </p:nvSpPr>
        <p:spPr>
          <a:xfrm>
            <a:off x="8915400" y="6057899"/>
            <a:ext cx="1676400" cy="457201"/>
          </a:xfrm>
          <a:prstGeom prst="leftRightArrow">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Left-Right Arrow 12"/>
          <p:cNvSpPr/>
          <p:nvPr/>
        </p:nvSpPr>
        <p:spPr>
          <a:xfrm>
            <a:off x="8991600" y="6819900"/>
            <a:ext cx="1676401" cy="457201"/>
          </a:xfrm>
          <a:prstGeom prst="leftRightArrow">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
          <p:cNvSpPr>
            <a:spLocks noChangeArrowheads="1"/>
          </p:cNvSpPr>
          <p:nvPr/>
        </p:nvSpPr>
        <p:spPr bwMode="auto">
          <a:xfrm>
            <a:off x="12725400" y="2019300"/>
            <a:ext cx="5029200" cy="6740307"/>
          </a:xfrm>
          <a:prstGeom prst="rect">
            <a:avLst/>
          </a:prstGeom>
          <a:solidFill>
            <a:srgbClr val="FFFF99"/>
          </a:solidFill>
          <a:ln w="9525">
            <a:solidFill>
              <a:schemeClr val="accent4">
                <a:lumMod val="40000"/>
                <a:lumOff val="6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7030A0"/>
                </a:solidFill>
                <a:effectLst/>
                <a:ea typeface="Times New Roman" pitchFamily="18" charset="0"/>
                <a:cs typeface="Arial" pitchFamily="34" charset="0"/>
              </a:rPr>
              <a:t>1.1.4. Adapting to the situation</a:t>
            </a:r>
            <a:endParaRPr kumimoji="0" lang="en-GB" sz="2400" b="1" i="0" u="none" strike="noStrike" cap="none" normalizeH="0" baseline="0" dirty="0">
              <a:ln>
                <a:noFill/>
              </a:ln>
              <a:solidFill>
                <a:srgbClr val="7030A0"/>
              </a:solidFill>
              <a:effectLst/>
              <a:cs typeface="Arial" pitchFamily="34" charset="0"/>
            </a:endParaRPr>
          </a:p>
          <a:p>
            <a:pPr marR="0" lvl="0" indent="566738"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a:ln>
                  <a:noFill/>
                </a:ln>
                <a:solidFill>
                  <a:schemeClr val="tx1"/>
                </a:solidFill>
                <a:effectLst/>
                <a:ea typeface="Times New Roman" pitchFamily="18" charset="0"/>
                <a:cs typeface="Arial" pitchFamily="34" charset="0"/>
              </a:rPr>
              <a:t>Excellent female leaders can adapt</a:t>
            </a:r>
            <a:endParaRPr kumimoji="0" lang="en-GB" sz="2400" b="0" i="0" u="none" strike="noStrike" cap="none" normalizeH="0" baseline="0" dirty="0">
              <a:ln>
                <a:noFill/>
              </a:ln>
              <a:solidFill>
                <a:schemeClr val="tx1"/>
              </a:solidFill>
              <a:effectLst/>
              <a:cs typeface="Arial" pitchFamily="34" charset="0"/>
            </a:endParaRPr>
          </a:p>
          <a:p>
            <a:pPr marR="0" lvl="0" indent="566738"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i="0" u="none" strike="noStrike" cap="none" normalizeH="0" baseline="0" dirty="0">
                <a:ln>
                  <a:noFill/>
                </a:ln>
                <a:solidFill>
                  <a:schemeClr val="tx1"/>
                </a:solidFill>
                <a:effectLst/>
                <a:ea typeface="Times New Roman" pitchFamily="18" charset="0"/>
                <a:cs typeface="Arial" pitchFamily="34" charset="0"/>
              </a:rPr>
              <a:t>Understanding your profile</a:t>
            </a:r>
            <a:r>
              <a:rPr kumimoji="0" lang="en-US" sz="2400" b="0" i="0" u="none" strike="noStrike" cap="none" normalizeH="0" baseline="0" dirty="0">
                <a:ln>
                  <a:noFill/>
                </a:ln>
                <a:solidFill>
                  <a:schemeClr val="tx1"/>
                </a:solidFill>
                <a:effectLst/>
                <a:ea typeface="Times New Roman" pitchFamily="18" charset="0"/>
                <a:cs typeface="Arial" pitchFamily="34" charset="0"/>
              </a:rPr>
              <a:t> allows you to consciously  utilize  appropriate   behaviors  for given  situations even if these  behaviors  are contrary  to what  you know  to be your preferred  way of behaving.</a:t>
            </a:r>
          </a:p>
          <a:p>
            <a:pPr lvl="0" eaLnBrk="0" fontAlgn="base" hangingPunct="0">
              <a:spcBef>
                <a:spcPct val="0"/>
              </a:spcBef>
              <a:spcAft>
                <a:spcPct val="0"/>
              </a:spcAft>
            </a:pPr>
            <a:r>
              <a:rPr lang="en-US" sz="2400" b="1" dirty="0">
                <a:solidFill>
                  <a:srgbClr val="7030A0"/>
                </a:solidFill>
                <a:ea typeface="Times New Roman" pitchFamily="18" charset="0"/>
                <a:cs typeface="Arial" pitchFamily="34" charset="0"/>
              </a:rPr>
              <a:t>1.1.5. Questions to ask yourself</a:t>
            </a:r>
            <a:r>
              <a:rPr lang="en-US" sz="2000" dirty="0">
                <a:solidFill>
                  <a:srgbClr val="7030A0"/>
                </a:solidFill>
                <a:ea typeface="Times New Roman" pitchFamily="18" charset="0"/>
                <a:cs typeface="Arial" pitchFamily="34" charset="0"/>
              </a:rPr>
              <a:t>	</a:t>
            </a:r>
            <a:endParaRPr lang="en-GB" sz="2000" dirty="0">
              <a:solidFill>
                <a:srgbClr val="7030A0"/>
              </a:solidFill>
              <a:cs typeface="Arial" pitchFamily="34" charset="0"/>
            </a:endParaRPr>
          </a:p>
          <a:p>
            <a:pPr lvl="0" indent="804863" algn="just" eaLnBrk="0" fontAlgn="base" hangingPunct="0">
              <a:spcBef>
                <a:spcPct val="0"/>
              </a:spcBef>
              <a:spcAft>
                <a:spcPct val="0"/>
              </a:spcAft>
              <a:buFont typeface="Wingdings" pitchFamily="2" charset="2"/>
              <a:buChar char="ü"/>
            </a:pPr>
            <a:r>
              <a:rPr lang="en-US" sz="2400" b="1" dirty="0">
                <a:solidFill>
                  <a:srgbClr val="7030A0"/>
                </a:solidFill>
                <a:ea typeface="Times New Roman" pitchFamily="18" charset="0"/>
                <a:cs typeface="Arial" pitchFamily="34" charset="0"/>
              </a:rPr>
              <a:t>In what  situations  do my traits  help  to deliver positive outcomes?</a:t>
            </a:r>
            <a:endParaRPr lang="en-GB" sz="2400" b="1" dirty="0">
              <a:solidFill>
                <a:srgbClr val="7030A0"/>
              </a:solidFill>
              <a:cs typeface="Arial" pitchFamily="34" charset="0"/>
            </a:endParaRPr>
          </a:p>
          <a:p>
            <a:pPr lvl="0" indent="804863" algn="just" eaLnBrk="0" fontAlgn="base" hangingPunct="0">
              <a:spcBef>
                <a:spcPct val="0"/>
              </a:spcBef>
              <a:spcAft>
                <a:spcPct val="0"/>
              </a:spcAft>
              <a:buFont typeface="Wingdings" pitchFamily="2" charset="2"/>
              <a:buChar char="ü"/>
            </a:pPr>
            <a:r>
              <a:rPr lang="en-US" sz="2400" b="1" dirty="0">
                <a:solidFill>
                  <a:srgbClr val="7030A0"/>
                </a:solidFill>
                <a:ea typeface="Times New Roman" pitchFamily="18" charset="0"/>
                <a:cs typeface="Arial" pitchFamily="34" charset="0"/>
              </a:rPr>
              <a:t>In what  situations  are my traits  likely to be unhelpful?</a:t>
            </a:r>
            <a:endParaRPr lang="en-GB" sz="2400" b="1" dirty="0">
              <a:solidFill>
                <a:srgbClr val="7030A0"/>
              </a:solidFill>
              <a:cs typeface="Arial" pitchFamily="34" charset="0"/>
            </a:endParaRPr>
          </a:p>
          <a:p>
            <a:pPr lvl="0" indent="804863" algn="just" eaLnBrk="0" fontAlgn="base" hangingPunct="0">
              <a:spcBef>
                <a:spcPct val="0"/>
              </a:spcBef>
              <a:spcAft>
                <a:spcPct val="0"/>
              </a:spcAft>
              <a:buFont typeface="Wingdings" pitchFamily="2" charset="2"/>
              <a:buChar char="ü"/>
            </a:pPr>
            <a:r>
              <a:rPr lang="en-US" sz="2400" b="1" dirty="0">
                <a:solidFill>
                  <a:srgbClr val="7030A0"/>
                </a:solidFill>
                <a:ea typeface="Times New Roman" pitchFamily="18" charset="0"/>
                <a:cs typeface="Arial" pitchFamily="34" charset="0"/>
              </a:rPr>
              <a:t>In what  situations  do I need  to consider  adapting  my behaviors?</a:t>
            </a:r>
          </a:p>
          <a:p>
            <a:pPr marL="0" marR="0" lvl="0" indent="0" algn="just" defTabSz="914400" rtl="0" eaLnBrk="0" fontAlgn="base" latinLnBrk="0" hangingPunct="0">
              <a:lnSpc>
                <a:spcPct val="100000"/>
              </a:lnSpc>
              <a:spcBef>
                <a:spcPct val="0"/>
              </a:spcBef>
              <a:spcAft>
                <a:spcPct val="0"/>
              </a:spcAft>
              <a:buClrTx/>
              <a:buSzTx/>
              <a:tabLst/>
            </a:pPr>
            <a:endParaRPr kumimoji="0" lang="en-US" sz="2800" b="0" i="0" u="none" strike="noStrike" cap="none" normalizeH="0" baseline="0" dirty="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cs typeface="Arial" pitchFamily="34" charset="0"/>
            </a:endParaRPr>
          </a:p>
        </p:txBody>
      </p:sp>
    </p:spTree>
    <p:extLst>
      <p:ext uri="{BB962C8B-B14F-4D97-AF65-F5344CB8AC3E}">
        <p14:creationId xmlns:p14="http://schemas.microsoft.com/office/powerpoint/2010/main" val="7866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5">
            <a:extLst>
              <a:ext uri="{FF2B5EF4-FFF2-40B4-BE49-F238E27FC236}">
                <a16:creationId xmlns:a16="http://schemas.microsoft.com/office/drawing/2014/main" id="{B9450382-7C2E-E6B5-A19E-D3F7075DF91B}"/>
              </a:ext>
            </a:extLst>
          </p:cNvPr>
          <p:cNvPicPr>
            <a:picLocks noChangeAspect="1"/>
          </p:cNvPicPr>
          <p:nvPr/>
        </p:nvPicPr>
        <p:blipFill rotWithShape="1">
          <a:blip r:embed="rId2">
            <a:extLst>
              <a:ext uri="{28A0092B-C50C-407E-A947-70E740481C1C}">
                <a14:useLocalDpi xmlns:a14="http://schemas.microsoft.com/office/drawing/2010/main" val="0"/>
              </a:ext>
            </a:extLst>
          </a:blip>
          <a:srcRect l="8527" t="5169" r="11887" b="7665"/>
          <a:stretch/>
        </p:blipFill>
        <p:spPr>
          <a:xfrm>
            <a:off x="914400" y="6591300"/>
            <a:ext cx="4313583" cy="2362200"/>
          </a:xfrm>
          <a:prstGeom prst="rect">
            <a:avLst/>
          </a:prstGeom>
        </p:spPr>
      </p:pic>
      <p:sp>
        <p:nvSpPr>
          <p:cNvPr id="35842" name="Rectangle 2"/>
          <p:cNvSpPr>
            <a:spLocks noChangeArrowheads="1"/>
          </p:cNvSpPr>
          <p:nvPr/>
        </p:nvSpPr>
        <p:spPr bwMode="auto">
          <a:xfrm>
            <a:off x="5257800" y="1409700"/>
            <a:ext cx="5791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ea typeface="Calibri" pitchFamily="34" charset="0"/>
                <a:cs typeface="Arial" pitchFamily="34" charset="0"/>
              </a:rPr>
              <a:t>1.2.1 Typical Behaviours </a:t>
            </a:r>
            <a:endParaRPr kumimoji="0" lang="en-GB" sz="2400" b="1" i="0"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Calibri" pitchFamily="34" charset="0"/>
                <a:cs typeface="Arial" pitchFamily="34" charset="0"/>
              </a:rPr>
              <a:t>Behaviors may be grouped into 4 main themes.</a:t>
            </a:r>
            <a:endParaRPr kumimoji="0" lang="en-US" sz="2400" b="0" i="0" u="none" strike="noStrike" cap="none" normalizeH="0" baseline="0" dirty="0">
              <a:ln>
                <a:noFill/>
              </a:ln>
              <a:solidFill>
                <a:schemeClr val="tx1"/>
              </a:solidFill>
              <a:effectLst/>
              <a:cs typeface="Arial" pitchFamily="34" charset="0"/>
            </a:endParaRPr>
          </a:p>
        </p:txBody>
      </p:sp>
      <p:graphicFrame>
        <p:nvGraphicFramePr>
          <p:cNvPr id="5" name="Table 4"/>
          <p:cNvGraphicFramePr>
            <a:graphicFrameLocks noGrp="1"/>
          </p:cNvGraphicFramePr>
          <p:nvPr/>
        </p:nvGraphicFramePr>
        <p:xfrm>
          <a:off x="5257800" y="3086100"/>
          <a:ext cx="5867400" cy="5852160"/>
        </p:xfrm>
        <a:graphic>
          <a:graphicData uri="http://schemas.openxmlformats.org/drawingml/2006/table">
            <a:tbl>
              <a:tblPr/>
              <a:tblGrid>
                <a:gridCol w="2933266">
                  <a:extLst>
                    <a:ext uri="{9D8B030D-6E8A-4147-A177-3AD203B41FA5}">
                      <a16:colId xmlns:a16="http://schemas.microsoft.com/office/drawing/2014/main" val="20000"/>
                    </a:ext>
                  </a:extLst>
                </a:gridCol>
                <a:gridCol w="2934134">
                  <a:extLst>
                    <a:ext uri="{9D8B030D-6E8A-4147-A177-3AD203B41FA5}">
                      <a16:colId xmlns:a16="http://schemas.microsoft.com/office/drawing/2014/main" val="20001"/>
                    </a:ext>
                  </a:extLst>
                </a:gridCol>
              </a:tblGrid>
              <a:tr h="2884868">
                <a:tc>
                  <a:txBody>
                    <a:bodyPr/>
                    <a:lstStyle/>
                    <a:p>
                      <a:pPr marL="0" marR="0" algn="ctr">
                        <a:spcBef>
                          <a:spcPts val="0"/>
                        </a:spcBef>
                        <a:spcAft>
                          <a:spcPts val="0"/>
                        </a:spcAft>
                      </a:pPr>
                      <a:r>
                        <a:rPr lang="en-US" sz="2800" b="1" dirty="0">
                          <a:solidFill>
                            <a:srgbClr val="7030A0"/>
                          </a:solidFill>
                          <a:latin typeface="+mn-lt"/>
                          <a:ea typeface="Calibri"/>
                        </a:rPr>
                        <a:t>Thinking</a:t>
                      </a:r>
                    </a:p>
                    <a:p>
                      <a:pPr marL="0" marR="0" algn="ctr">
                        <a:spcBef>
                          <a:spcPts val="0"/>
                        </a:spcBef>
                        <a:spcAft>
                          <a:spcPts val="0"/>
                        </a:spcAft>
                      </a:pPr>
                      <a:endParaRPr lang="en-GB" sz="1800"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ANALYTICAL THINKING</a:t>
                      </a:r>
                      <a:endParaRPr lang="en-GB" sz="1800"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STRATEGIC THINKING</a:t>
                      </a:r>
                      <a:endParaRPr lang="en-GB" sz="1800"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CONCEPTUAL THINKING</a:t>
                      </a:r>
                      <a:endParaRPr lang="en-GB" sz="1800"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CLIENT-ORIENTED THINKING</a:t>
                      </a:r>
                      <a:endParaRPr lang="en-GB" sz="1800" dirty="0">
                        <a:solidFill>
                          <a:srgbClr val="7030A0"/>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0" marR="0" algn="ctr">
                        <a:spcBef>
                          <a:spcPts val="0"/>
                        </a:spcBef>
                        <a:spcAft>
                          <a:spcPts val="0"/>
                        </a:spcAft>
                      </a:pPr>
                      <a:r>
                        <a:rPr lang="en-US" sz="2800" b="1" dirty="0">
                          <a:solidFill>
                            <a:srgbClr val="FFFF00"/>
                          </a:solidFill>
                          <a:latin typeface="+mn-lt"/>
                          <a:ea typeface="Calibri"/>
                        </a:rPr>
                        <a:t>Delivery</a:t>
                      </a:r>
                    </a:p>
                    <a:p>
                      <a:pPr marL="0" marR="0" algn="ctr">
                        <a:spcBef>
                          <a:spcPts val="0"/>
                        </a:spcBef>
                        <a:spcAft>
                          <a:spcPts val="0"/>
                        </a:spcAft>
                      </a:pPr>
                      <a:endParaRPr lang="en-GB" sz="1800" b="1"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FOCUS ON ACHIEVEMENT</a:t>
                      </a:r>
                      <a:endParaRPr lang="en-GB" sz="1800" b="1"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ATTENTION TO DETAIL</a:t>
                      </a:r>
                      <a:endParaRPr lang="en-GB" sz="1800" b="1"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TENACITY</a:t>
                      </a:r>
                      <a:endParaRPr lang="en-GB" sz="1800" b="1"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CONCERN FOR EXCELLENCE</a:t>
                      </a:r>
                      <a:endParaRPr lang="en-GB" sz="1800" b="1" dirty="0">
                        <a:solidFill>
                          <a:srgbClr val="FFFF00"/>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497A"/>
                    </a:solidFill>
                  </a:tcPr>
                </a:tc>
                <a:extLst>
                  <a:ext uri="{0D108BD9-81ED-4DB2-BD59-A6C34878D82A}">
                    <a16:rowId xmlns:a16="http://schemas.microsoft.com/office/drawing/2014/main" val="10000"/>
                  </a:ext>
                </a:extLst>
              </a:tr>
              <a:tr h="2967292">
                <a:tc>
                  <a:txBody>
                    <a:bodyPr/>
                    <a:lstStyle/>
                    <a:p>
                      <a:pPr marL="0" marR="0" algn="ctr">
                        <a:spcBef>
                          <a:spcPts val="0"/>
                        </a:spcBef>
                        <a:spcAft>
                          <a:spcPts val="0"/>
                        </a:spcAft>
                      </a:pPr>
                      <a:r>
                        <a:rPr lang="en-US" sz="2800" b="1" dirty="0">
                          <a:solidFill>
                            <a:srgbClr val="FFFF00"/>
                          </a:solidFill>
                          <a:latin typeface="+mn-lt"/>
                          <a:ea typeface="Calibri"/>
                        </a:rPr>
                        <a:t>Relationships</a:t>
                      </a:r>
                    </a:p>
                    <a:p>
                      <a:pPr marL="0" marR="0" algn="just">
                        <a:spcBef>
                          <a:spcPts val="0"/>
                        </a:spcBef>
                        <a:spcAft>
                          <a:spcPts val="0"/>
                        </a:spcAft>
                      </a:pPr>
                      <a:endParaRPr lang="en-GB" sz="1800"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INTERPERSONAL AWARENESS</a:t>
                      </a:r>
                      <a:endParaRPr lang="en-GB" sz="1800"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ADAPTIVE BEHAVIOR</a:t>
                      </a:r>
                      <a:endParaRPr lang="en-GB" sz="1800"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STAKEHOLDER RELATIONSHIP</a:t>
                      </a:r>
                      <a:endParaRPr lang="en-GB" sz="1800" dirty="0">
                        <a:solidFill>
                          <a:srgbClr val="FFFF00"/>
                        </a:solidFill>
                        <a:latin typeface="+mn-lt"/>
                        <a:ea typeface="Times New Roman"/>
                      </a:endParaRPr>
                    </a:p>
                    <a:p>
                      <a:pPr marL="0" marR="0" algn="just">
                        <a:spcBef>
                          <a:spcPts val="0"/>
                        </a:spcBef>
                        <a:spcAft>
                          <a:spcPts val="0"/>
                        </a:spcAft>
                      </a:pPr>
                      <a:r>
                        <a:rPr lang="en-US" sz="1800" b="1" dirty="0">
                          <a:solidFill>
                            <a:srgbClr val="FFFF00"/>
                          </a:solidFill>
                          <a:latin typeface="+mn-lt"/>
                          <a:ea typeface="Calibri"/>
                        </a:rPr>
                        <a:t>INFLUENCING/ PERSUADING</a:t>
                      </a:r>
                      <a:endParaRPr lang="en-GB" sz="1800" dirty="0">
                        <a:solidFill>
                          <a:srgbClr val="FFFF00"/>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079F"/>
                    </a:solidFill>
                  </a:tcPr>
                </a:tc>
                <a:tc>
                  <a:txBody>
                    <a:bodyPr/>
                    <a:lstStyle/>
                    <a:p>
                      <a:pPr marL="0" marR="0" algn="ctr">
                        <a:spcBef>
                          <a:spcPts val="0"/>
                        </a:spcBef>
                        <a:spcAft>
                          <a:spcPts val="0"/>
                        </a:spcAft>
                      </a:pPr>
                      <a:r>
                        <a:rPr lang="en-US" sz="2800" b="1" dirty="0">
                          <a:solidFill>
                            <a:srgbClr val="7030A0"/>
                          </a:solidFill>
                          <a:latin typeface="+mn-lt"/>
                          <a:ea typeface="Calibri"/>
                        </a:rPr>
                        <a:t>Self- management</a:t>
                      </a:r>
                    </a:p>
                    <a:p>
                      <a:pPr marL="0" marR="0" algn="ctr">
                        <a:spcBef>
                          <a:spcPts val="0"/>
                        </a:spcBef>
                        <a:spcAft>
                          <a:spcPts val="0"/>
                        </a:spcAft>
                      </a:pPr>
                      <a:endParaRPr lang="en-US" sz="2800" b="1" dirty="0">
                        <a:solidFill>
                          <a:srgbClr val="7030A0"/>
                        </a:solidFill>
                        <a:latin typeface="+mn-lt"/>
                        <a:ea typeface="Calibri"/>
                      </a:endParaRPr>
                    </a:p>
                    <a:p>
                      <a:pPr marL="0" marR="0" algn="ctr">
                        <a:spcBef>
                          <a:spcPts val="0"/>
                        </a:spcBef>
                        <a:spcAft>
                          <a:spcPts val="0"/>
                        </a:spcAft>
                      </a:pPr>
                      <a:endParaRPr lang="en-GB" sz="1800" b="1"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RESILIENCE</a:t>
                      </a:r>
                      <a:endParaRPr lang="en-GB" sz="1800" b="1"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SELF- DEVELOPMENT</a:t>
                      </a:r>
                      <a:endParaRPr lang="en-GB" sz="1800" b="1"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SELF- CONTROL</a:t>
                      </a:r>
                      <a:endParaRPr lang="en-GB" sz="1800" b="1" dirty="0">
                        <a:solidFill>
                          <a:srgbClr val="7030A0"/>
                        </a:solidFill>
                        <a:latin typeface="+mn-lt"/>
                        <a:ea typeface="Times New Roman"/>
                      </a:endParaRPr>
                    </a:p>
                    <a:p>
                      <a:pPr marL="0" marR="0" algn="just">
                        <a:spcBef>
                          <a:spcPts val="0"/>
                        </a:spcBef>
                        <a:spcAft>
                          <a:spcPts val="0"/>
                        </a:spcAft>
                      </a:pPr>
                      <a:r>
                        <a:rPr lang="en-US" sz="1800" b="1" dirty="0">
                          <a:solidFill>
                            <a:srgbClr val="7030A0"/>
                          </a:solidFill>
                          <a:latin typeface="+mn-lt"/>
                          <a:ea typeface="Calibri"/>
                        </a:rPr>
                        <a:t>SELF- CONFIDENCE</a:t>
                      </a:r>
                      <a:endParaRPr lang="en-GB" sz="1800" b="1" dirty="0">
                        <a:solidFill>
                          <a:srgbClr val="7030A0"/>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97EA"/>
                    </a:solidFill>
                  </a:tcPr>
                </a:tc>
                <a:extLst>
                  <a:ext uri="{0D108BD9-81ED-4DB2-BD59-A6C34878D82A}">
                    <a16:rowId xmlns:a16="http://schemas.microsoft.com/office/drawing/2014/main" val="10001"/>
                  </a:ext>
                </a:extLst>
              </a:tr>
            </a:tbl>
          </a:graphicData>
        </a:graphic>
      </p:graphicFrame>
      <p:sp>
        <p:nvSpPr>
          <p:cNvPr id="35843" name="Rectangle 3"/>
          <p:cNvSpPr>
            <a:spLocks noChangeArrowheads="1"/>
          </p:cNvSpPr>
          <p:nvPr/>
        </p:nvSpPr>
        <p:spPr bwMode="auto">
          <a:xfrm>
            <a:off x="11277600" y="1485900"/>
            <a:ext cx="48006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u="none" strike="noStrike" cap="none" normalizeH="0" baseline="0" dirty="0">
                <a:ln>
                  <a:noFill/>
                </a:ln>
                <a:solidFill>
                  <a:srgbClr val="AC7BDC"/>
                </a:solidFill>
                <a:effectLst/>
                <a:ea typeface="Times New Roman" pitchFamily="18" charset="0"/>
                <a:cs typeface="Arial" pitchFamily="34" charset="0"/>
              </a:rPr>
              <a:t>1.2.2. Thinking Behaviours</a:t>
            </a:r>
            <a:endParaRPr kumimoji="0" lang="en-GB" sz="2400" b="1" u="none" strike="noStrike" cap="none" normalizeH="0" baseline="0" dirty="0">
              <a:ln>
                <a:noFill/>
              </a:ln>
              <a:solidFill>
                <a:srgbClr val="AC7BDC"/>
              </a:solidFill>
              <a:effectLst/>
              <a:cs typeface="Arial" pitchFamily="34" charset="0"/>
            </a:endParaRPr>
          </a:p>
          <a:p>
            <a:pPr marL="458788"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Analytical  Thinking</a:t>
            </a:r>
            <a:endParaRPr kumimoji="0" lang="en-GB" sz="2400" b="1" u="none" strike="noStrike" cap="none" normalizeH="0" baseline="0" dirty="0">
              <a:ln>
                <a:noFill/>
              </a:ln>
              <a:solidFill>
                <a:schemeClr val="tx1"/>
              </a:solidFill>
              <a:effectLst/>
              <a:cs typeface="Arial" pitchFamily="34" charset="0"/>
            </a:endParaRPr>
          </a:p>
          <a:p>
            <a:pPr marL="458788"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Conceptual Thinking</a:t>
            </a:r>
            <a:endParaRPr kumimoji="0" lang="en-GB" sz="2400" b="1" u="none" strike="noStrike" cap="none" normalizeH="0" baseline="0" dirty="0">
              <a:ln>
                <a:noFill/>
              </a:ln>
              <a:solidFill>
                <a:schemeClr val="tx1"/>
              </a:solidFill>
              <a:effectLst/>
              <a:cs typeface="Arial" pitchFamily="34" charset="0"/>
            </a:endParaRPr>
          </a:p>
          <a:p>
            <a:pPr marL="458788"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Strategic Thinking	</a:t>
            </a:r>
            <a:endParaRPr kumimoji="0" lang="en-GB" sz="2400" b="1" u="none" strike="noStrike" cap="none" normalizeH="0" baseline="0" dirty="0">
              <a:ln>
                <a:noFill/>
              </a:ln>
              <a:solidFill>
                <a:schemeClr val="tx1"/>
              </a:solidFill>
              <a:effectLst/>
              <a:cs typeface="Arial" pitchFamily="34" charset="0"/>
            </a:endParaRPr>
          </a:p>
          <a:p>
            <a:pPr marL="458788"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Client- oriented Thinking	</a:t>
            </a:r>
            <a:endParaRPr kumimoji="0" lang="en-GB" sz="2400" b="1"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1.2.3. Delivering results Behaviors</a:t>
            </a:r>
            <a:endParaRPr kumimoji="0" lang="en-GB" sz="2400" b="1" u="none" strike="noStrike" cap="none" normalizeH="0" baseline="0" dirty="0">
              <a:ln>
                <a:noFill/>
              </a:ln>
              <a:solidFill>
                <a:srgbClr val="AC7BDC"/>
              </a:solidFill>
              <a:effectLst/>
              <a:cs typeface="Arial" pitchFamily="34" charset="0"/>
            </a:endParaRPr>
          </a:p>
          <a:p>
            <a:pPr marL="409575" marR="0" lvl="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Focus on achievement	</a:t>
            </a:r>
            <a:endParaRPr kumimoji="0" lang="en-GB" sz="2400" b="1" u="none" strike="noStrike" cap="none" normalizeH="0" baseline="0" dirty="0">
              <a:ln>
                <a:noFill/>
              </a:ln>
              <a:solidFill>
                <a:schemeClr val="tx1"/>
              </a:solidFill>
              <a:effectLst/>
              <a:cs typeface="Arial" pitchFamily="34" charset="0"/>
            </a:endParaRPr>
          </a:p>
          <a:p>
            <a:pPr marL="409575"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Attention to detail	</a:t>
            </a:r>
            <a:endParaRPr kumimoji="0" lang="en-GB" sz="2400" b="1" u="none" strike="noStrike" cap="none" normalizeH="0" baseline="0" dirty="0">
              <a:ln>
                <a:noFill/>
              </a:ln>
              <a:solidFill>
                <a:schemeClr val="tx1"/>
              </a:solidFill>
              <a:effectLst/>
              <a:cs typeface="Arial" pitchFamily="34" charset="0"/>
            </a:endParaRPr>
          </a:p>
          <a:p>
            <a:pPr marL="409575"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Tenacity</a:t>
            </a:r>
            <a:endParaRPr kumimoji="0" lang="en-GB" sz="2400" b="1" u="none" strike="noStrike" cap="none" normalizeH="0" baseline="0" dirty="0">
              <a:ln>
                <a:noFill/>
              </a:ln>
              <a:solidFill>
                <a:schemeClr val="tx1"/>
              </a:solidFill>
              <a:effectLst/>
              <a:cs typeface="Arial" pitchFamily="34" charset="0"/>
            </a:endParaRPr>
          </a:p>
          <a:p>
            <a:pPr marL="409575"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Concern for excellence</a:t>
            </a:r>
            <a:endParaRPr kumimoji="0" lang="en-GB" sz="2400" b="1"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1.2.4. Relationships Behaviors</a:t>
            </a:r>
            <a:endParaRPr kumimoji="0" lang="en-GB" sz="2400" b="1" u="none" strike="noStrike" cap="none" normalizeH="0" baseline="0" dirty="0">
              <a:ln>
                <a:noFill/>
              </a:ln>
              <a:solidFill>
                <a:srgbClr val="AC7BDC"/>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Interpersonal Awareness</a:t>
            </a:r>
            <a:endParaRPr kumimoji="0" lang="en-GB" sz="2400" b="1" u="none" strike="noStrike" cap="none" normalizeH="0" baseline="0" dirty="0">
              <a:ln>
                <a:noFill/>
              </a:ln>
              <a:solidFill>
                <a:schemeClr val="tx1"/>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Adaptive Behavior. </a:t>
            </a:r>
            <a:endParaRPr kumimoji="0" lang="en-GB" sz="2400" b="1" u="none" strike="noStrike" cap="none" normalizeH="0" baseline="0" dirty="0">
              <a:ln>
                <a:noFill/>
              </a:ln>
              <a:solidFill>
                <a:schemeClr val="tx1"/>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Stakeholder Relationships</a:t>
            </a:r>
            <a:endParaRPr kumimoji="0" lang="en-GB" sz="2400" b="1" u="none" strike="noStrike" cap="none" normalizeH="0" baseline="0" dirty="0">
              <a:ln>
                <a:noFill/>
              </a:ln>
              <a:solidFill>
                <a:schemeClr val="tx1"/>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Influencing/ Persuading</a:t>
            </a:r>
            <a:endParaRPr kumimoji="0" lang="en-GB" sz="2400" b="1"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1.2.5. Self- Management Behaviors</a:t>
            </a:r>
            <a:endParaRPr kumimoji="0" lang="en-GB" sz="2400" b="1" u="none" strike="noStrike" cap="none" normalizeH="0" baseline="0" dirty="0">
              <a:ln>
                <a:noFill/>
              </a:ln>
              <a:solidFill>
                <a:srgbClr val="AC7BDC"/>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Resilience</a:t>
            </a:r>
            <a:endParaRPr kumimoji="0" lang="en-GB" sz="2400" b="1" u="none" strike="noStrike" cap="none" normalizeH="0" baseline="0" dirty="0">
              <a:ln>
                <a:noFill/>
              </a:ln>
              <a:solidFill>
                <a:schemeClr val="tx1"/>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Self- development </a:t>
            </a:r>
            <a:endParaRPr kumimoji="0" lang="en-GB" sz="2400" b="1" u="none" strike="noStrike" cap="none" normalizeH="0" baseline="0" dirty="0">
              <a:ln>
                <a:noFill/>
              </a:ln>
              <a:solidFill>
                <a:schemeClr val="tx1"/>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Self- Control</a:t>
            </a:r>
            <a:endParaRPr kumimoji="0" lang="en-GB" sz="2400" b="1" u="none" strike="noStrike" cap="none" normalizeH="0" baseline="0" dirty="0">
              <a:ln>
                <a:noFill/>
              </a:ln>
              <a:solidFill>
                <a:schemeClr val="tx1"/>
              </a:solidFill>
              <a:effectLst/>
              <a:cs typeface="Arial" pitchFamily="34" charset="0"/>
            </a:endParaRPr>
          </a:p>
          <a:p>
            <a:pPr marL="457200" marR="0" lvl="0" algn="l" defTabSz="914400" rtl="0" eaLnBrk="0" fontAlgn="base" latinLnBrk="0" hangingPunct="0">
              <a:lnSpc>
                <a:spcPct val="100000"/>
              </a:lnSpc>
              <a:spcBef>
                <a:spcPct val="0"/>
              </a:spcBef>
              <a:spcAft>
                <a:spcPct val="0"/>
              </a:spcAft>
              <a:buClrTx/>
              <a:buSzTx/>
              <a:buFontTx/>
              <a:buChar char="•"/>
              <a:tabLst/>
            </a:pPr>
            <a:r>
              <a:rPr kumimoji="0" lang="en-US" sz="2400" b="1" u="none" strike="noStrike" cap="none" normalizeH="0" baseline="0" dirty="0">
                <a:ln>
                  <a:noFill/>
                </a:ln>
                <a:solidFill>
                  <a:schemeClr val="tx1"/>
                </a:solidFill>
                <a:effectLst/>
                <a:ea typeface="Times New Roman" pitchFamily="18" charset="0"/>
                <a:cs typeface="Arial" pitchFamily="34" charset="0"/>
              </a:rPr>
              <a:t>Self- Confidence</a:t>
            </a:r>
            <a:endParaRPr kumimoji="0" lang="en-US" sz="2400" b="1" u="none" strike="noStrike" cap="none" normalizeH="0" baseline="0" dirty="0">
              <a:ln>
                <a:noFill/>
              </a:ln>
              <a:solidFill>
                <a:schemeClr val="tx1"/>
              </a:solidFill>
              <a:effectLst/>
              <a:cs typeface="Arial" pitchFamily="34" charset="0"/>
            </a:endParaRPr>
          </a:p>
        </p:txBody>
      </p:sp>
      <p:sp>
        <p:nvSpPr>
          <p:cNvPr id="7" name="CuadroTexto 3">
            <a:extLst>
              <a:ext uri="{FF2B5EF4-FFF2-40B4-BE49-F238E27FC236}">
                <a16:creationId xmlns:a16="http://schemas.microsoft.com/office/drawing/2014/main" id="{CFED815D-C4D8-BE58-1B7D-19147DA9B42C}"/>
              </a:ext>
            </a:extLst>
          </p:cNvPr>
          <p:cNvSpPr txBox="1"/>
          <p:nvPr/>
        </p:nvSpPr>
        <p:spPr>
          <a:xfrm>
            <a:off x="381000" y="266700"/>
            <a:ext cx="13643812" cy="707886"/>
          </a:xfrm>
          <a:prstGeom prst="rect">
            <a:avLst/>
          </a:prstGeom>
          <a:noFill/>
        </p:spPr>
        <p:txBody>
          <a:bodyPr wrap="square" rtlCol="0">
            <a:spAutoFit/>
          </a:bodyPr>
          <a:lstStyle/>
          <a:p>
            <a:pPr lvl="0" fontAlgn="base">
              <a:spcBef>
                <a:spcPct val="0"/>
              </a:spcBef>
              <a:spcAft>
                <a:spcPct val="0"/>
              </a:spcAft>
            </a:pPr>
            <a:r>
              <a:rPr lang="en-US" sz="4000" b="1" dirty="0">
                <a:solidFill>
                  <a:srgbClr val="FD4FB4"/>
                </a:solidFill>
                <a:ea typeface="Times New Roman" pitchFamily="18" charset="0"/>
                <a:cs typeface="Calibri" pitchFamily="34" charset="0"/>
              </a:rPr>
              <a:t>Unit 1: </a:t>
            </a:r>
            <a:r>
              <a:rPr lang="en-GB" sz="4000" b="1" dirty="0">
                <a:solidFill>
                  <a:srgbClr val="FD4FB4"/>
                </a:solidFill>
                <a:ea typeface="Times New Roman" pitchFamily="18" charset="0"/>
                <a:cs typeface="Calibri" pitchFamily="34" charset="0"/>
              </a:rPr>
              <a:t>Leadership Behaviours: The Role of Female Leaders</a:t>
            </a:r>
            <a:endParaRPr lang="en-GB" sz="4000" dirty="0">
              <a:solidFill>
                <a:srgbClr val="FD4FB4"/>
              </a:solidFill>
              <a:cs typeface="Arial" pitchFamily="34" charset="0"/>
            </a:endParaRPr>
          </a:p>
        </p:txBody>
      </p:sp>
      <p:sp>
        <p:nvSpPr>
          <p:cNvPr id="8" name="Rectangle 7"/>
          <p:cNvSpPr/>
          <p:nvPr/>
        </p:nvSpPr>
        <p:spPr>
          <a:xfrm>
            <a:off x="381000" y="1409700"/>
            <a:ext cx="4622804" cy="461665"/>
          </a:xfrm>
          <a:prstGeom prst="rect">
            <a:avLst/>
          </a:prstGeom>
        </p:spPr>
        <p:txBody>
          <a:bodyPr wrap="none">
            <a:spAutoFit/>
          </a:bodyPr>
          <a:lstStyle/>
          <a:p>
            <a:pPr lvl="0" algn="just" fontAlgn="base">
              <a:spcBef>
                <a:spcPct val="0"/>
              </a:spcBef>
              <a:spcAft>
                <a:spcPct val="0"/>
              </a:spcAft>
            </a:pPr>
            <a:r>
              <a:rPr lang="en-GB" sz="2400" b="1" dirty="0">
                <a:solidFill>
                  <a:srgbClr val="AC7BDC"/>
                </a:solidFill>
                <a:ea typeface="Times New Roman" pitchFamily="18" charset="0"/>
                <a:cs typeface="Calibri" pitchFamily="34" charset="0"/>
              </a:rPr>
              <a:t>Section 2: </a:t>
            </a:r>
            <a:r>
              <a:rPr lang="en-GB" sz="2400" b="1" dirty="0">
                <a:solidFill>
                  <a:srgbClr val="AC7BDC"/>
                </a:solidFill>
                <a:ea typeface="Calibri" pitchFamily="34" charset="0"/>
                <a:cs typeface="Arial" pitchFamily="34" charset="0"/>
              </a:rPr>
              <a:t>Behaviours Hold the Key</a:t>
            </a:r>
            <a:endParaRPr lang="en-GB" sz="2400" dirty="0">
              <a:solidFill>
                <a:srgbClr val="AC7BDC"/>
              </a:solidFill>
              <a:cs typeface="Arial" pitchFamily="34" charset="0"/>
            </a:endParaRPr>
          </a:p>
        </p:txBody>
      </p:sp>
      <p:sp>
        <p:nvSpPr>
          <p:cNvPr id="11" name="Rectangle 10"/>
          <p:cNvSpPr/>
          <p:nvPr/>
        </p:nvSpPr>
        <p:spPr>
          <a:xfrm>
            <a:off x="533400" y="1943100"/>
            <a:ext cx="4267200" cy="2677656"/>
          </a:xfrm>
          <a:prstGeom prst="rect">
            <a:avLst/>
          </a:prstGeom>
        </p:spPr>
        <p:txBody>
          <a:bodyPr wrap="square">
            <a:spAutoFit/>
          </a:bodyPr>
          <a:lstStyle/>
          <a:p>
            <a:pPr lvl="0" algn="just" eaLnBrk="0" fontAlgn="base" hangingPunct="0">
              <a:spcBef>
                <a:spcPct val="0"/>
              </a:spcBef>
              <a:spcAft>
                <a:spcPct val="0"/>
              </a:spcAft>
            </a:pPr>
            <a:r>
              <a:rPr lang="en-GB" sz="2400" b="1" i="1" dirty="0">
                <a:ea typeface="Calibri" pitchFamily="34" charset="0"/>
                <a:cs typeface="Arial" pitchFamily="34" charset="0"/>
              </a:rPr>
              <a:t>	Female leaders</a:t>
            </a:r>
            <a:r>
              <a:rPr lang="en-GB" sz="2400" dirty="0">
                <a:ea typeface="Calibri" pitchFamily="34" charset="0"/>
                <a:cs typeface="Arial" pitchFamily="34" charset="0"/>
              </a:rPr>
              <a:t> who are very successful develop behaviours that can support and achieve exceptional results even when their natural traits do not necessarily match the activity required. </a:t>
            </a:r>
            <a:endParaRPr lang="en-GB" sz="2400" dirty="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295400" y="1714500"/>
            <a:ext cx="8153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latin typeface="Calibri" pitchFamily="34" charset="0"/>
                <a:ea typeface="Times New Roman" pitchFamily="18" charset="0"/>
                <a:cs typeface="Arial" pitchFamily="34" charset="0"/>
              </a:rPr>
              <a:t>Section 3: Variety is the secret ingredient of female leadership</a:t>
            </a:r>
            <a:endParaRPr kumimoji="0" lang="en-GB" sz="2400" b="0" i="0" u="none" strike="noStrike" cap="none" normalizeH="0" baseline="0" dirty="0">
              <a:ln>
                <a:noFill/>
              </a:ln>
              <a:solidFill>
                <a:srgbClr val="AC7BDC"/>
              </a:solidFill>
              <a:effectLst/>
              <a:latin typeface="Arial" pitchFamily="34" charset="0"/>
              <a:cs typeface="Arial" pitchFamily="34" charset="0"/>
            </a:endParaRPr>
          </a:p>
        </p:txBody>
      </p:sp>
      <p:sp>
        <p:nvSpPr>
          <p:cNvPr id="3" name="CuadroTexto 3">
            <a:extLst>
              <a:ext uri="{FF2B5EF4-FFF2-40B4-BE49-F238E27FC236}">
                <a16:creationId xmlns:a16="http://schemas.microsoft.com/office/drawing/2014/main" id="{CFED815D-C4D8-BE58-1B7D-19147DA9B42C}"/>
              </a:ext>
            </a:extLst>
          </p:cNvPr>
          <p:cNvSpPr txBox="1"/>
          <p:nvPr/>
        </p:nvSpPr>
        <p:spPr>
          <a:xfrm>
            <a:off x="1295400" y="723900"/>
            <a:ext cx="13643812" cy="707886"/>
          </a:xfrm>
          <a:prstGeom prst="rect">
            <a:avLst/>
          </a:prstGeom>
          <a:noFill/>
        </p:spPr>
        <p:txBody>
          <a:bodyPr wrap="square" rtlCol="0">
            <a:spAutoFit/>
          </a:bodyPr>
          <a:lstStyle/>
          <a:p>
            <a:pPr lvl="0" fontAlgn="base">
              <a:spcBef>
                <a:spcPct val="0"/>
              </a:spcBef>
              <a:spcAft>
                <a:spcPct val="0"/>
              </a:spcAft>
            </a:pPr>
            <a:r>
              <a:rPr lang="en-US" sz="4000" b="1" dirty="0">
                <a:solidFill>
                  <a:srgbClr val="FD4FB4"/>
                </a:solidFill>
                <a:ea typeface="Times New Roman" pitchFamily="18" charset="0"/>
                <a:cs typeface="Calibri" pitchFamily="34" charset="0"/>
              </a:rPr>
              <a:t>Unit 1: </a:t>
            </a:r>
            <a:r>
              <a:rPr lang="en-GB" sz="4000" b="1" dirty="0">
                <a:solidFill>
                  <a:srgbClr val="FD4FB4"/>
                </a:solidFill>
                <a:ea typeface="Times New Roman" pitchFamily="18" charset="0"/>
                <a:cs typeface="Calibri" pitchFamily="34" charset="0"/>
              </a:rPr>
              <a:t>Leadership Behaviours: The Role of Female Leaders</a:t>
            </a:r>
            <a:endParaRPr lang="en-GB" sz="4000" dirty="0">
              <a:solidFill>
                <a:srgbClr val="FD4FB4"/>
              </a:solidFill>
              <a:cs typeface="Arial" pitchFamily="34" charset="0"/>
            </a:endParaRPr>
          </a:p>
        </p:txBody>
      </p:sp>
      <p:sp>
        <p:nvSpPr>
          <p:cNvPr id="39938" name="Rectangle 2"/>
          <p:cNvSpPr>
            <a:spLocks noChangeArrowheads="1"/>
          </p:cNvSpPr>
          <p:nvPr/>
        </p:nvSpPr>
        <p:spPr bwMode="auto">
          <a:xfrm>
            <a:off x="8077200" y="2400300"/>
            <a:ext cx="8686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n-US" sz="2400" b="1" u="none" strike="noStrike" cap="none" normalizeH="0" baseline="0" dirty="0">
                <a:ln>
                  <a:noFill/>
                </a:ln>
                <a:solidFill>
                  <a:srgbClr val="7030A0"/>
                </a:solidFill>
                <a:effectLst/>
                <a:ea typeface="Times New Roman" pitchFamily="18" charset="0"/>
                <a:cs typeface="Arial" pitchFamily="34" charset="0"/>
              </a:rPr>
              <a:t>1.3.1. Flexibility is the key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It's essential  that  you remain  flexible to be able to respond  to situations  as they  develop.  </a:t>
            </a:r>
            <a:endParaRPr kumimoji="0" lang="en-GB"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1.3.2. Keep an Open Mind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You  should  keep an open mind  to  a wide  range  of different  approaches  especially those  you have not  tried  before. </a:t>
            </a:r>
            <a:endParaRPr kumimoji="0" lang="en-GB"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1.3.3. Your Options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Even if a leadership  technique   or behavior  is not  one that  comes naturally, you still have a number  of options:</a:t>
            </a:r>
            <a:endParaRPr kumimoji="0" lang="en-GB"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a:ln>
                  <a:noFill/>
                </a:ln>
                <a:solidFill>
                  <a:srgbClr val="7030A0"/>
                </a:solidFill>
                <a:effectLst/>
                <a:ea typeface="Times New Roman" pitchFamily="18" charset="0"/>
                <a:cs typeface="Arial" pitchFamily="34" charset="0"/>
              </a:rPr>
              <a:t>Persevere  to develop the  behavior  over time</a:t>
            </a:r>
            <a:endParaRPr kumimoji="0" lang="en-GB" sz="2400"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a:ln>
                  <a:noFill/>
                </a:ln>
                <a:solidFill>
                  <a:srgbClr val="7030A0"/>
                </a:solidFill>
                <a:effectLst/>
                <a:ea typeface="Times New Roman" pitchFamily="18" charset="0"/>
                <a:cs typeface="Arial" pitchFamily="34" charset="0"/>
              </a:rPr>
              <a:t>Understand   that  this is not your strength   and use alternative approaches</a:t>
            </a:r>
            <a:endParaRPr kumimoji="0" lang="en-GB" sz="2400"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400" b="1" i="0" u="none" strike="noStrike" cap="none" normalizeH="0" baseline="0" dirty="0">
                <a:ln>
                  <a:noFill/>
                </a:ln>
                <a:solidFill>
                  <a:srgbClr val="7030A0"/>
                </a:solidFill>
                <a:effectLst/>
                <a:ea typeface="Times New Roman" pitchFamily="18" charset="0"/>
                <a:cs typeface="Arial" pitchFamily="34" charset="0"/>
              </a:rPr>
              <a:t>Manage  the problem  by using  someone  else who you consider  as having  this  strength</a:t>
            </a:r>
            <a:endParaRPr kumimoji="0" lang="en-GB" sz="2400" b="1"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strike="noStrike" cap="none" normalizeH="0" baseline="0" dirty="0">
                <a:ln>
                  <a:noFill/>
                </a:ln>
                <a:solidFill>
                  <a:srgbClr val="7030A0"/>
                </a:solidFill>
                <a:effectLst/>
                <a:ea typeface="Times New Roman" pitchFamily="18" charset="0"/>
                <a:cs typeface="Arial" pitchFamily="34" charset="0"/>
              </a:rPr>
              <a:t>1.3.4. Learning from bad Examples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Think of someone in your community who was not very successful, and maybe it is a good idea to ask them about their leadership style! Learn from their mistakes! </a:t>
            </a:r>
            <a:endParaRPr kumimoji="0" lang="en-GB"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7030A0"/>
                </a:solidFill>
                <a:effectLst/>
                <a:ea typeface="Times New Roman" pitchFamily="18" charset="0"/>
                <a:cs typeface="Arial" pitchFamily="34" charset="0"/>
              </a:rPr>
              <a:t>1.3.5. Don’t copy! </a:t>
            </a:r>
            <a:r>
              <a:rPr kumimoji="0" lang="en-US" sz="2400" b="0" i="0" u="none" strike="noStrike" cap="none" normalizeH="0" baseline="0" dirty="0">
                <a:ln>
                  <a:noFill/>
                </a:ln>
                <a:solidFill>
                  <a:schemeClr val="tx1"/>
                </a:solidFill>
                <a:effectLst/>
                <a:latin typeface="Calibri" pitchFamily="34" charset="0"/>
                <a:ea typeface="Times New Roman" pitchFamily="18" charset="0"/>
                <a:cs typeface="Arial" pitchFamily="34" charset="0"/>
              </a:rPr>
              <a:t>It is important that you draw lessons from real- life examples instead of just try to copy them directly! </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371600" y="2552700"/>
            <a:ext cx="6324600" cy="4893647"/>
          </a:xfrm>
          <a:prstGeom prst="rect">
            <a:avLst/>
          </a:prstGeom>
        </p:spPr>
        <p:txBody>
          <a:bodyPr wrap="square">
            <a:spAutoFit/>
          </a:bodyPr>
          <a:lstStyle/>
          <a:p>
            <a:pPr lvl="0" algn="just" fontAlgn="base">
              <a:spcBef>
                <a:spcPct val="0"/>
              </a:spcBef>
              <a:spcAft>
                <a:spcPct val="0"/>
              </a:spcAft>
            </a:pPr>
            <a:r>
              <a:rPr lang="en-US" sz="2400" dirty="0">
                <a:ea typeface="Times New Roman" pitchFamily="18" charset="0"/>
                <a:cs typeface="Arial" pitchFamily="34" charset="0"/>
              </a:rPr>
              <a:t>	</a:t>
            </a:r>
            <a:r>
              <a:rPr lang="en-US" sz="2400" b="1" dirty="0">
                <a:ea typeface="Times New Roman" pitchFamily="18" charset="0"/>
                <a:cs typeface="Arial" pitchFamily="34" charset="0"/>
              </a:rPr>
              <a:t>Leadership   models  can be useful in helping  to understand   the underlying   processes  involved. </a:t>
            </a:r>
            <a:r>
              <a:rPr lang="en-US" sz="2400" dirty="0">
                <a:ea typeface="Times New Roman" pitchFamily="18" charset="0"/>
                <a:cs typeface="Arial" pitchFamily="34" charset="0"/>
              </a:rPr>
              <a:t>In  the  real world  there  are normally  very many variables  that  will all impact  your choice  of approach:</a:t>
            </a:r>
          </a:p>
          <a:p>
            <a:pPr lvl="0" algn="just" fontAlgn="base">
              <a:spcBef>
                <a:spcPct val="0"/>
              </a:spcBef>
              <a:spcAft>
                <a:spcPct val="0"/>
              </a:spcAft>
            </a:pPr>
            <a:endParaRPr lang="en-GB" sz="2400" dirty="0">
              <a:cs typeface="Arial" pitchFamily="34" charset="0"/>
            </a:endParaRPr>
          </a:p>
          <a:p>
            <a:pPr lvl="0" algn="just" eaLnBrk="0" fontAlgn="base" hangingPunct="0">
              <a:spcBef>
                <a:spcPct val="0"/>
              </a:spcBef>
              <a:spcAft>
                <a:spcPct val="0"/>
              </a:spcAft>
              <a:buFont typeface="Wingdings" pitchFamily="2" charset="2"/>
              <a:buChar char="ü"/>
            </a:pPr>
            <a:r>
              <a:rPr lang="en-US" sz="2400" b="1" dirty="0">
                <a:solidFill>
                  <a:srgbClr val="7030A0"/>
                </a:solidFill>
                <a:ea typeface="Times New Roman" pitchFamily="18" charset="0"/>
                <a:cs typeface="Arial" pitchFamily="34" charset="0"/>
              </a:rPr>
              <a:t>Your personality, motivations   and  skill-base</a:t>
            </a:r>
          </a:p>
          <a:p>
            <a:pPr lvl="0" algn="just" eaLnBrk="0" fontAlgn="base" hangingPunct="0">
              <a:spcBef>
                <a:spcPct val="0"/>
              </a:spcBef>
              <a:spcAft>
                <a:spcPct val="0"/>
              </a:spcAft>
              <a:buFont typeface="Wingdings" pitchFamily="2" charset="2"/>
              <a:buChar char="ü"/>
            </a:pPr>
            <a:endParaRPr lang="en-GB" sz="24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400" b="1" dirty="0">
                <a:solidFill>
                  <a:srgbClr val="7030A0"/>
                </a:solidFill>
                <a:ea typeface="Times New Roman" pitchFamily="18" charset="0"/>
                <a:cs typeface="Arial" pitchFamily="34" charset="0"/>
              </a:rPr>
              <a:t>The nature  of the  issue being  addressed</a:t>
            </a:r>
          </a:p>
          <a:p>
            <a:pPr lvl="0" algn="just" eaLnBrk="0" fontAlgn="base" hangingPunct="0">
              <a:spcBef>
                <a:spcPct val="0"/>
              </a:spcBef>
              <a:spcAft>
                <a:spcPct val="0"/>
              </a:spcAft>
              <a:buFont typeface="Wingdings" pitchFamily="2" charset="2"/>
              <a:buChar char="ü"/>
            </a:pPr>
            <a:endParaRPr lang="en-GB" sz="2400" b="1" dirty="0">
              <a:solidFill>
                <a:srgbClr val="7030A0"/>
              </a:solidFill>
              <a:cs typeface="Arial" pitchFamily="34" charset="0"/>
            </a:endParaRPr>
          </a:p>
          <a:p>
            <a:pPr lvl="0" algn="just" eaLnBrk="0" fontAlgn="base" hangingPunct="0">
              <a:spcBef>
                <a:spcPct val="0"/>
              </a:spcBef>
              <a:spcAft>
                <a:spcPct val="0"/>
              </a:spcAft>
              <a:buFont typeface="Wingdings" pitchFamily="2" charset="2"/>
              <a:buChar char="ü"/>
            </a:pPr>
            <a:r>
              <a:rPr lang="en-US" sz="2400" b="1" dirty="0">
                <a:solidFill>
                  <a:srgbClr val="7030A0"/>
                </a:solidFill>
                <a:ea typeface="Times New Roman" pitchFamily="18" charset="0"/>
                <a:cs typeface="Arial" pitchFamily="34" charset="0"/>
              </a:rPr>
              <a:t>Previous  interactions   you've had with each member of your team/ family (in case of small family businesses)</a:t>
            </a:r>
            <a:endParaRPr lang="en-GB" sz="2400" b="1" dirty="0">
              <a:solidFill>
                <a:srgbClr val="7030A0"/>
              </a:solidFill>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FED815D-C4D8-BE58-1B7D-19147DA9B42C}"/>
              </a:ext>
            </a:extLst>
          </p:cNvPr>
          <p:cNvSpPr txBox="1"/>
          <p:nvPr/>
        </p:nvSpPr>
        <p:spPr>
          <a:xfrm>
            <a:off x="381000" y="876300"/>
            <a:ext cx="15011400" cy="707886"/>
          </a:xfrm>
          <a:prstGeom prst="rect">
            <a:avLst/>
          </a:prstGeom>
          <a:noFill/>
        </p:spPr>
        <p:txBody>
          <a:bodyPr wrap="square" rtlCol="0">
            <a:spAutoFit/>
          </a:bodyPr>
          <a:lstStyle/>
          <a:p>
            <a:r>
              <a:rPr lang="en-US" sz="4000" b="1" dirty="0">
                <a:solidFill>
                  <a:srgbClr val="FD4FB4"/>
                </a:solidFill>
              </a:rPr>
              <a:t>Unit 2: Leadership in Practice: Maximizing Performance of Your Team</a:t>
            </a:r>
            <a:endParaRPr lang="en-GB" sz="4000" dirty="0">
              <a:solidFill>
                <a:srgbClr val="FD4FB4"/>
              </a:solidFill>
            </a:endParaRPr>
          </a:p>
        </p:txBody>
      </p:sp>
      <p:sp>
        <p:nvSpPr>
          <p:cNvPr id="38913" name="Rectangle 1"/>
          <p:cNvSpPr>
            <a:spLocks noChangeArrowheads="1"/>
          </p:cNvSpPr>
          <p:nvPr/>
        </p:nvSpPr>
        <p:spPr bwMode="auto">
          <a:xfrm>
            <a:off x="1447800" y="2705100"/>
            <a:ext cx="5486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41325" algn="l"/>
              </a:tabLst>
            </a:pPr>
            <a:r>
              <a:rPr kumimoji="0" lang="en-US" sz="2400" b="1" u="none" strike="noStrike" cap="none" normalizeH="0" baseline="0" dirty="0">
                <a:ln>
                  <a:noFill/>
                </a:ln>
                <a:solidFill>
                  <a:srgbClr val="AC7BDC"/>
                </a:solidFill>
                <a:effectLst/>
                <a:ea typeface="Times New Roman" pitchFamily="18" charset="0"/>
                <a:cs typeface="Arial" pitchFamily="34" charset="0"/>
              </a:rPr>
              <a:t>2.1.2. Motivators are different</a:t>
            </a:r>
            <a:endParaRPr kumimoji="0" lang="en-GB" sz="2400" b="1"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41325" algn="l"/>
              </a:tabLst>
            </a:pPr>
            <a:r>
              <a:rPr kumimoji="0" lang="en-US" sz="2400" b="0" i="0" u="none" strike="noStrike" cap="none" normalizeH="0" baseline="0" dirty="0">
                <a:ln>
                  <a:noFill/>
                </a:ln>
                <a:solidFill>
                  <a:schemeClr val="tx1"/>
                </a:solidFill>
                <a:effectLst/>
                <a:ea typeface="Times New Roman" pitchFamily="18" charset="0"/>
                <a:cs typeface="Arial" pitchFamily="34" charset="0"/>
              </a:rPr>
              <a:t>	Your job, as a leader is to find out and understand ( not guess) what motivates your team members and specifically the key into these motivations in order to energize and get the very best from them. </a:t>
            </a:r>
            <a:endParaRPr kumimoji="0" lang="en-GB"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41325" algn="l"/>
              </a:tabLst>
            </a:pPr>
            <a:r>
              <a:rPr kumimoji="0" lang="en-US" sz="2400" b="0" i="0" u="none" strike="noStrike" cap="none" normalizeH="0" baseline="0" dirty="0">
                <a:ln>
                  <a:noFill/>
                </a:ln>
                <a:solidFill>
                  <a:schemeClr val="tx1"/>
                </a:solidFill>
                <a:effectLst/>
                <a:ea typeface="Times New Roman" pitchFamily="18" charset="0"/>
                <a:cs typeface="Arial" pitchFamily="34" charset="0"/>
              </a:rPr>
              <a:t>	Here are 5 ways to motivate you team:</a:t>
            </a:r>
          </a:p>
          <a:p>
            <a:pPr marR="0" lvl="1" indent="742950" defTabSz="914400" rtl="0" eaLnBrk="0" fontAlgn="base" latinLnBrk="0" hangingPunct="0">
              <a:lnSpc>
                <a:spcPct val="100000"/>
              </a:lnSpc>
              <a:spcBef>
                <a:spcPct val="0"/>
              </a:spcBef>
              <a:spcAft>
                <a:spcPct val="0"/>
              </a:spcAft>
              <a:buClrTx/>
              <a:buSzTx/>
              <a:buBlip>
                <a:blip r:embed="rId2"/>
              </a:buBlip>
              <a:tabLst>
                <a:tab pos="1028700" algn="l"/>
              </a:tabLst>
            </a:pPr>
            <a:r>
              <a:rPr kumimoji="0" lang="en-US" sz="2400" b="1" u="none" strike="noStrike" cap="none" normalizeH="0" baseline="0" dirty="0">
                <a:ln>
                  <a:noFill/>
                </a:ln>
                <a:solidFill>
                  <a:srgbClr val="7030A0"/>
                </a:solidFill>
                <a:effectLst/>
                <a:ea typeface="Times New Roman" pitchFamily="18" charset="0"/>
                <a:cs typeface="Arial" pitchFamily="34" charset="0"/>
              </a:rPr>
              <a:t>Discover what passions your people have</a:t>
            </a:r>
            <a:endParaRPr kumimoji="0" lang="en-GB" sz="2400" b="0" u="none" strike="noStrike" cap="none" normalizeH="0" baseline="0" dirty="0">
              <a:ln>
                <a:noFill/>
              </a:ln>
              <a:solidFill>
                <a:srgbClr val="7030A0"/>
              </a:solidFill>
              <a:effectLst/>
              <a:cs typeface="Arial" pitchFamily="34" charset="0"/>
            </a:endParaRPr>
          </a:p>
          <a:p>
            <a:pPr marR="0" lvl="1" indent="742950" defTabSz="914400" rtl="0" eaLnBrk="0" fontAlgn="base" latinLnBrk="0" hangingPunct="0">
              <a:lnSpc>
                <a:spcPct val="100000"/>
              </a:lnSpc>
              <a:spcBef>
                <a:spcPct val="0"/>
              </a:spcBef>
              <a:spcAft>
                <a:spcPct val="0"/>
              </a:spcAft>
              <a:buClrTx/>
              <a:buSzTx/>
              <a:buBlip>
                <a:blip r:embed="rId2"/>
              </a:buBlip>
              <a:tabLst>
                <a:tab pos="1028700" algn="l"/>
              </a:tabLst>
            </a:pPr>
            <a:r>
              <a:rPr kumimoji="0" lang="en-US" sz="2400" b="1" u="none" strike="noStrike" cap="none" normalizeH="0" baseline="0" dirty="0">
                <a:ln>
                  <a:noFill/>
                </a:ln>
                <a:solidFill>
                  <a:srgbClr val="7030A0"/>
                </a:solidFill>
                <a:effectLst/>
                <a:ea typeface="Times New Roman" pitchFamily="18" charset="0"/>
                <a:cs typeface="Arial" pitchFamily="34" charset="0"/>
              </a:rPr>
              <a:t>Promote emotional security</a:t>
            </a:r>
            <a:endParaRPr kumimoji="0" lang="en-GB" sz="2400" b="0" u="none" strike="noStrike" cap="none" normalizeH="0" baseline="0" dirty="0">
              <a:ln>
                <a:noFill/>
              </a:ln>
              <a:solidFill>
                <a:srgbClr val="7030A0"/>
              </a:solidFill>
              <a:effectLst/>
              <a:cs typeface="Arial" pitchFamily="34" charset="0"/>
            </a:endParaRPr>
          </a:p>
          <a:p>
            <a:pPr marR="0" lvl="1" indent="742950" defTabSz="914400" rtl="0" eaLnBrk="0" fontAlgn="base" latinLnBrk="0" hangingPunct="0">
              <a:lnSpc>
                <a:spcPct val="100000"/>
              </a:lnSpc>
              <a:spcBef>
                <a:spcPct val="0"/>
              </a:spcBef>
              <a:spcAft>
                <a:spcPct val="0"/>
              </a:spcAft>
              <a:buClrTx/>
              <a:buSzTx/>
              <a:buBlip>
                <a:blip r:embed="rId2"/>
              </a:buBlip>
              <a:tabLst>
                <a:tab pos="1028700" algn="l"/>
              </a:tabLst>
            </a:pPr>
            <a:r>
              <a:rPr kumimoji="0" lang="en-US" sz="2400" b="1" u="none" strike="noStrike" cap="none" normalizeH="0" baseline="0" dirty="0">
                <a:ln>
                  <a:noFill/>
                </a:ln>
                <a:solidFill>
                  <a:srgbClr val="7030A0"/>
                </a:solidFill>
                <a:effectLst/>
                <a:ea typeface="Times New Roman" pitchFamily="18" charset="0"/>
                <a:cs typeface="Arial" pitchFamily="34" charset="0"/>
              </a:rPr>
              <a:t>Create an environment of support and friendship</a:t>
            </a:r>
            <a:endParaRPr kumimoji="0" lang="en-GB" sz="2400" b="0" u="none" strike="noStrike" cap="none" normalizeH="0" baseline="0" dirty="0">
              <a:ln>
                <a:noFill/>
              </a:ln>
              <a:solidFill>
                <a:srgbClr val="7030A0"/>
              </a:solidFill>
              <a:effectLst/>
              <a:cs typeface="Arial" pitchFamily="34" charset="0"/>
            </a:endParaRPr>
          </a:p>
          <a:p>
            <a:pPr marR="0" lvl="1" indent="742950" defTabSz="914400" rtl="0" eaLnBrk="0" fontAlgn="base" latinLnBrk="0" hangingPunct="0">
              <a:lnSpc>
                <a:spcPct val="100000"/>
              </a:lnSpc>
              <a:spcBef>
                <a:spcPct val="0"/>
              </a:spcBef>
              <a:spcAft>
                <a:spcPct val="0"/>
              </a:spcAft>
              <a:buClrTx/>
              <a:buSzTx/>
              <a:buBlip>
                <a:blip r:embed="rId2"/>
              </a:buBlip>
              <a:tabLst>
                <a:tab pos="1028700" algn="l"/>
              </a:tabLst>
            </a:pPr>
            <a:r>
              <a:rPr kumimoji="0" lang="en-US" sz="2400" b="1" u="none" strike="noStrike" cap="none" normalizeH="0" baseline="0" dirty="0">
                <a:ln>
                  <a:noFill/>
                </a:ln>
                <a:solidFill>
                  <a:srgbClr val="7030A0"/>
                </a:solidFill>
                <a:effectLst/>
                <a:ea typeface="Times New Roman" pitchFamily="18" charset="0"/>
                <a:cs typeface="Arial" pitchFamily="34" charset="0"/>
              </a:rPr>
              <a:t>Show your appreciation</a:t>
            </a:r>
            <a:endParaRPr kumimoji="0" lang="en-GB" sz="2400" b="0" u="none" strike="noStrike" cap="none" normalizeH="0" baseline="0" dirty="0">
              <a:ln>
                <a:noFill/>
              </a:ln>
              <a:solidFill>
                <a:srgbClr val="7030A0"/>
              </a:solidFill>
              <a:effectLst/>
              <a:cs typeface="Arial" pitchFamily="34" charset="0"/>
            </a:endParaRPr>
          </a:p>
          <a:p>
            <a:pPr marR="0" lvl="1" indent="742950" defTabSz="914400" rtl="0" eaLnBrk="0" fontAlgn="base" latinLnBrk="0" hangingPunct="0">
              <a:lnSpc>
                <a:spcPct val="100000"/>
              </a:lnSpc>
              <a:spcBef>
                <a:spcPct val="0"/>
              </a:spcBef>
              <a:spcAft>
                <a:spcPct val="0"/>
              </a:spcAft>
              <a:buClrTx/>
              <a:buSzTx/>
              <a:buBlip>
                <a:blip r:embed="rId2"/>
              </a:buBlip>
              <a:tabLst>
                <a:tab pos="1028700" algn="l"/>
              </a:tabLst>
            </a:pPr>
            <a:r>
              <a:rPr kumimoji="0" lang="en-US" sz="2400" b="1" u="none" strike="noStrike" cap="none" normalizeH="0" baseline="0" dirty="0">
                <a:ln>
                  <a:noFill/>
                </a:ln>
                <a:solidFill>
                  <a:srgbClr val="7030A0"/>
                </a:solidFill>
                <a:effectLst/>
                <a:ea typeface="Times New Roman" pitchFamily="18" charset="0"/>
                <a:cs typeface="Arial" pitchFamily="34" charset="0"/>
              </a:rPr>
              <a:t>Take into account the environment</a:t>
            </a:r>
            <a:endParaRPr kumimoji="0" lang="en-GB" sz="2400" b="0" u="none" strike="noStrike" cap="none" normalizeH="0" baseline="0" dirty="0">
              <a:ln>
                <a:noFill/>
              </a:ln>
              <a:solidFill>
                <a:srgbClr val="7030A0"/>
              </a:solidFill>
              <a:effectLst/>
              <a:cs typeface="Arial" pitchFamily="34" charset="0"/>
            </a:endParaRPr>
          </a:p>
        </p:txBody>
      </p:sp>
      <p:sp>
        <p:nvSpPr>
          <p:cNvPr id="4" name="Rectangle 3"/>
          <p:cNvSpPr/>
          <p:nvPr/>
        </p:nvSpPr>
        <p:spPr>
          <a:xfrm>
            <a:off x="457200" y="2095500"/>
            <a:ext cx="7267118" cy="461665"/>
          </a:xfrm>
          <a:prstGeom prst="rect">
            <a:avLst/>
          </a:prstGeom>
        </p:spPr>
        <p:txBody>
          <a:bodyPr wrap="none">
            <a:spAutoFit/>
          </a:bodyPr>
          <a:lstStyle/>
          <a:p>
            <a:pPr lvl="0" algn="just" fontAlgn="base">
              <a:spcBef>
                <a:spcPct val="0"/>
              </a:spcBef>
              <a:spcAft>
                <a:spcPct val="0"/>
              </a:spcAft>
              <a:tabLst>
                <a:tab pos="441325" algn="l"/>
              </a:tabLst>
            </a:pPr>
            <a:r>
              <a:rPr lang="en-US" sz="2400" b="1" dirty="0">
                <a:solidFill>
                  <a:srgbClr val="AC7BDC"/>
                </a:solidFill>
                <a:ea typeface="Times New Roman" pitchFamily="18" charset="0"/>
                <a:cs typeface="Arial" pitchFamily="34" charset="0"/>
              </a:rPr>
              <a:t>Section 1: Motivation: The Engine of Female Leadership</a:t>
            </a:r>
            <a:endParaRPr lang="en-GB" sz="2400" b="1" dirty="0">
              <a:solidFill>
                <a:srgbClr val="AC7BDC"/>
              </a:solidFill>
              <a:cs typeface="Arial" pitchFamily="34" charset="0"/>
            </a:endParaRPr>
          </a:p>
        </p:txBody>
      </p:sp>
      <p:sp>
        <p:nvSpPr>
          <p:cNvPr id="38914" name="Rectangle 2"/>
          <p:cNvSpPr>
            <a:spLocks noChangeArrowheads="1"/>
          </p:cNvSpPr>
          <p:nvPr/>
        </p:nvSpPr>
        <p:spPr bwMode="auto">
          <a:xfrm>
            <a:off x="6934200" y="4305300"/>
            <a:ext cx="3276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7030A0"/>
                </a:solidFill>
                <a:effectLst/>
                <a:ea typeface="Times New Roman" pitchFamily="18" charset="0"/>
                <a:cs typeface="Arial" pitchFamily="34" charset="0"/>
              </a:rPr>
              <a:t>S</a:t>
            </a:r>
            <a:r>
              <a:rPr kumimoji="0" lang="en-US" sz="3200" b="0" i="0" u="none" strike="noStrike" cap="none" normalizeH="0" baseline="0" dirty="0">
                <a:ln>
                  <a:noFill/>
                </a:ln>
                <a:solidFill>
                  <a:schemeClr val="tx1"/>
                </a:solidFill>
                <a:effectLst/>
                <a:ea typeface="Times New Roman" pitchFamily="18" charset="0"/>
                <a:cs typeface="Arial" pitchFamily="34" charset="0"/>
              </a:rPr>
              <a:t>pecific</a:t>
            </a:r>
            <a:endParaRPr kumimoji="0" lang="en-GB" sz="3200" b="0" i="0" u="none" strike="noStrike" cap="none" normalizeH="0" baseline="0" dirty="0">
              <a:ln>
                <a:noFill/>
              </a:ln>
              <a:solidFill>
                <a:schemeClr val="tx1"/>
              </a:solidFill>
              <a:effectLst/>
              <a:cs typeface="Arial" pitchFamily="34" charset="0"/>
            </a:endParaRPr>
          </a:p>
          <a:p>
            <a:pPr marL="742950" marR="0" lvl="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7030A0"/>
                </a:solidFill>
                <a:effectLst/>
                <a:ea typeface="Times New Roman" pitchFamily="18" charset="0"/>
                <a:cs typeface="Arial" pitchFamily="34" charset="0"/>
              </a:rPr>
              <a:t>M</a:t>
            </a:r>
            <a:r>
              <a:rPr kumimoji="0" lang="en-US" sz="3200" b="0" i="0" u="none" strike="noStrike" cap="none" normalizeH="0" baseline="0" dirty="0">
                <a:ln>
                  <a:noFill/>
                </a:ln>
                <a:solidFill>
                  <a:schemeClr val="tx1"/>
                </a:solidFill>
                <a:effectLst/>
                <a:ea typeface="Times New Roman" pitchFamily="18" charset="0"/>
                <a:cs typeface="Arial" pitchFamily="34" charset="0"/>
              </a:rPr>
              <a:t>easurable</a:t>
            </a:r>
            <a:endParaRPr kumimoji="0" lang="en-GB" sz="3200" b="0" i="0" u="none" strike="noStrike" cap="none" normalizeH="0" baseline="0" dirty="0">
              <a:ln>
                <a:noFill/>
              </a:ln>
              <a:solidFill>
                <a:schemeClr val="tx1"/>
              </a:solidFill>
              <a:effectLst/>
              <a:cs typeface="Arial" pitchFamily="34" charset="0"/>
            </a:endParaRPr>
          </a:p>
          <a:p>
            <a:pPr marL="742950" marR="0" lvl="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7030A0"/>
                </a:solidFill>
                <a:effectLst/>
                <a:ea typeface="Times New Roman" pitchFamily="18" charset="0"/>
                <a:cs typeface="Arial" pitchFamily="34" charset="0"/>
              </a:rPr>
              <a:t>A</a:t>
            </a:r>
            <a:r>
              <a:rPr kumimoji="0" lang="en-US" sz="3200" b="0" i="0" u="none" strike="noStrike" cap="none" normalizeH="0" baseline="0" dirty="0">
                <a:ln>
                  <a:noFill/>
                </a:ln>
                <a:solidFill>
                  <a:schemeClr val="tx1"/>
                </a:solidFill>
                <a:effectLst/>
                <a:ea typeface="Times New Roman" pitchFamily="18" charset="0"/>
                <a:cs typeface="Arial" pitchFamily="34" charset="0"/>
              </a:rPr>
              <a:t>chievable</a:t>
            </a:r>
            <a:endParaRPr kumimoji="0" lang="en-GB" sz="3200" b="0" i="0" u="none" strike="noStrike" cap="none" normalizeH="0" baseline="0" dirty="0">
              <a:ln>
                <a:noFill/>
              </a:ln>
              <a:solidFill>
                <a:schemeClr val="tx1"/>
              </a:solidFill>
              <a:effectLst/>
              <a:cs typeface="Arial" pitchFamily="34" charset="0"/>
            </a:endParaRPr>
          </a:p>
          <a:p>
            <a:pPr marL="742950" marR="0" lvl="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7030A0"/>
                </a:solidFill>
                <a:effectLst/>
                <a:ea typeface="Times New Roman" pitchFamily="18" charset="0"/>
                <a:cs typeface="Arial" pitchFamily="34" charset="0"/>
              </a:rPr>
              <a:t>R</a:t>
            </a:r>
            <a:r>
              <a:rPr kumimoji="0" lang="en-US" sz="3200" b="0" i="0" u="none" strike="noStrike" cap="none" normalizeH="0" baseline="0" dirty="0">
                <a:ln>
                  <a:noFill/>
                </a:ln>
                <a:solidFill>
                  <a:schemeClr val="tx1"/>
                </a:solidFill>
                <a:effectLst/>
                <a:ea typeface="Times New Roman" pitchFamily="18" charset="0"/>
                <a:cs typeface="Arial" pitchFamily="34" charset="0"/>
              </a:rPr>
              <a:t>elevant</a:t>
            </a:r>
            <a:endParaRPr kumimoji="0" lang="en-GB" sz="3200" b="0" i="0" u="none" strike="noStrike" cap="none" normalizeH="0" baseline="0" dirty="0">
              <a:ln>
                <a:noFill/>
              </a:ln>
              <a:solidFill>
                <a:schemeClr val="tx1"/>
              </a:solidFill>
              <a:effectLst/>
              <a:cs typeface="Arial" pitchFamily="34" charset="0"/>
            </a:endParaRPr>
          </a:p>
          <a:p>
            <a:pPr marL="742950" marR="0" lvl="0" algn="just"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7030A0"/>
                </a:solidFill>
                <a:effectLst/>
                <a:ea typeface="Times New Roman" pitchFamily="18" charset="0"/>
                <a:cs typeface="Arial" pitchFamily="34" charset="0"/>
              </a:rPr>
              <a:t>T</a:t>
            </a:r>
            <a:r>
              <a:rPr kumimoji="0" lang="en-US" sz="3200" b="0" i="0" u="none" strike="noStrike" cap="none" normalizeH="0" baseline="0" dirty="0">
                <a:ln>
                  <a:noFill/>
                </a:ln>
                <a:solidFill>
                  <a:schemeClr val="tx1"/>
                </a:solidFill>
                <a:effectLst/>
                <a:ea typeface="Times New Roman" pitchFamily="18" charset="0"/>
                <a:cs typeface="Arial" pitchFamily="34" charset="0"/>
              </a:rPr>
              <a:t>imed</a:t>
            </a:r>
            <a:endParaRPr kumimoji="0" lang="en-GB" sz="3200" b="0" i="0" u="none" strike="noStrike" cap="none" normalizeH="0" baseline="0" dirty="0">
              <a:ln>
                <a:noFill/>
              </a:ln>
              <a:solidFill>
                <a:schemeClr val="tx1"/>
              </a:solidFill>
              <a:effectLst/>
              <a:cs typeface="Arial" pitchFamily="34" charset="0"/>
            </a:endParaRPr>
          </a:p>
        </p:txBody>
      </p:sp>
      <p:sp>
        <p:nvSpPr>
          <p:cNvPr id="6" name="Rectangle 5"/>
          <p:cNvSpPr/>
          <p:nvPr/>
        </p:nvSpPr>
        <p:spPr>
          <a:xfrm>
            <a:off x="9372600" y="2019300"/>
            <a:ext cx="7661200" cy="461665"/>
          </a:xfrm>
          <a:prstGeom prst="rect">
            <a:avLst/>
          </a:prstGeom>
        </p:spPr>
        <p:txBody>
          <a:bodyPr wrap="none">
            <a:spAutoFit/>
          </a:bodyPr>
          <a:lstStyle/>
          <a:p>
            <a:pPr lvl="0" fontAlgn="base">
              <a:spcBef>
                <a:spcPct val="0"/>
              </a:spcBef>
              <a:spcAft>
                <a:spcPct val="0"/>
              </a:spcAft>
            </a:pPr>
            <a:r>
              <a:rPr lang="en-GB" sz="2400" b="1" dirty="0">
                <a:solidFill>
                  <a:srgbClr val="AC7BDC"/>
                </a:solidFill>
                <a:ea typeface="Times New Roman" pitchFamily="18" charset="0"/>
                <a:cs typeface="Arial" pitchFamily="34" charset="0"/>
              </a:rPr>
              <a:t>Section 2: Setting clear objectives and Strengthening Goals</a:t>
            </a:r>
            <a:endParaRPr lang="en-GB" sz="2400" dirty="0">
              <a:solidFill>
                <a:srgbClr val="AC7BDC"/>
              </a:solidFill>
              <a:cs typeface="Arial" pitchFamily="34" charset="0"/>
            </a:endParaRPr>
          </a:p>
        </p:txBody>
      </p:sp>
      <p:sp>
        <p:nvSpPr>
          <p:cNvPr id="7" name="Rectangle 6"/>
          <p:cNvSpPr/>
          <p:nvPr/>
        </p:nvSpPr>
        <p:spPr>
          <a:xfrm>
            <a:off x="10515600" y="3009900"/>
            <a:ext cx="7086600" cy="6001643"/>
          </a:xfrm>
          <a:prstGeom prst="rect">
            <a:avLst/>
          </a:prstGeom>
        </p:spPr>
        <p:txBody>
          <a:bodyPr wrap="square">
            <a:spAutoFit/>
          </a:bodyPr>
          <a:lstStyle/>
          <a:p>
            <a:pPr lvl="0" algn="just" eaLnBrk="0" fontAlgn="base" hangingPunct="0">
              <a:spcBef>
                <a:spcPct val="0"/>
              </a:spcBef>
              <a:spcAft>
                <a:spcPct val="0"/>
              </a:spcAft>
              <a:buFontTx/>
              <a:buChar char="•"/>
            </a:pPr>
            <a:r>
              <a:rPr lang="en-US" sz="2400" b="1" dirty="0">
                <a:solidFill>
                  <a:srgbClr val="7030A0"/>
                </a:solidFill>
                <a:ea typeface="Times New Roman" pitchFamily="18" charset="0"/>
                <a:cs typeface="Arial" pitchFamily="34" charset="0"/>
              </a:rPr>
              <a:t>SPECIFIC</a:t>
            </a:r>
            <a:endParaRPr lang="en-GB" sz="2400" b="1" dirty="0">
              <a:cs typeface="Arial" pitchFamily="34" charset="0"/>
            </a:endParaRPr>
          </a:p>
          <a:p>
            <a:pPr lvl="0" algn="just" eaLnBrk="0" fontAlgn="base" hangingPunct="0">
              <a:spcBef>
                <a:spcPct val="0"/>
              </a:spcBef>
              <a:spcAft>
                <a:spcPct val="0"/>
              </a:spcAft>
            </a:pPr>
            <a:r>
              <a:rPr lang="en-US" sz="2400" dirty="0">
                <a:ea typeface="Times New Roman" pitchFamily="18" charset="0"/>
                <a:cs typeface="Arial" pitchFamily="34" charset="0"/>
              </a:rPr>
              <a:t>Describe to me the detail of what it will look like when you complete this objective</a:t>
            </a:r>
            <a:endParaRPr lang="en-GB" sz="2400" dirty="0">
              <a:cs typeface="Arial" pitchFamily="34" charset="0"/>
            </a:endParaRPr>
          </a:p>
          <a:p>
            <a:pPr lvl="0" algn="just" eaLnBrk="0" fontAlgn="base" hangingPunct="0">
              <a:spcBef>
                <a:spcPct val="0"/>
              </a:spcBef>
              <a:spcAft>
                <a:spcPct val="0"/>
              </a:spcAft>
              <a:buFontTx/>
              <a:buChar char="•"/>
            </a:pPr>
            <a:r>
              <a:rPr lang="en-US" sz="2400" b="1" dirty="0">
                <a:solidFill>
                  <a:srgbClr val="7030A0"/>
                </a:solidFill>
                <a:ea typeface="Times New Roman" pitchFamily="18" charset="0"/>
                <a:cs typeface="Arial" pitchFamily="34" charset="0"/>
              </a:rPr>
              <a:t>MEASURABLE</a:t>
            </a:r>
            <a:endParaRPr lang="en-GB" sz="2400" dirty="0">
              <a:cs typeface="Arial" pitchFamily="34" charset="0"/>
            </a:endParaRPr>
          </a:p>
          <a:p>
            <a:pPr lvl="0" algn="just" eaLnBrk="0" fontAlgn="base" hangingPunct="0">
              <a:spcBef>
                <a:spcPct val="0"/>
              </a:spcBef>
              <a:spcAft>
                <a:spcPct val="0"/>
              </a:spcAft>
            </a:pPr>
            <a:r>
              <a:rPr lang="en-US" sz="2400" dirty="0">
                <a:ea typeface="Times New Roman" pitchFamily="18" charset="0"/>
                <a:cs typeface="Arial" pitchFamily="34" charset="0"/>
              </a:rPr>
              <a:t>How will you know when you have achieved this objective? What simple measures can you set in place to keep a track of your progress?</a:t>
            </a:r>
            <a:endParaRPr lang="en-GB" sz="2400" dirty="0">
              <a:cs typeface="Arial" pitchFamily="34" charset="0"/>
            </a:endParaRPr>
          </a:p>
          <a:p>
            <a:pPr lvl="0" algn="just" eaLnBrk="0" fontAlgn="base" hangingPunct="0">
              <a:spcBef>
                <a:spcPct val="0"/>
              </a:spcBef>
              <a:spcAft>
                <a:spcPct val="0"/>
              </a:spcAft>
              <a:buFontTx/>
              <a:buChar char="•"/>
            </a:pPr>
            <a:r>
              <a:rPr lang="en-US" sz="2400" b="1" dirty="0">
                <a:solidFill>
                  <a:srgbClr val="7030A0"/>
                </a:solidFill>
                <a:ea typeface="Times New Roman" pitchFamily="18" charset="0"/>
                <a:cs typeface="Arial" pitchFamily="34" charset="0"/>
              </a:rPr>
              <a:t>ACHIEVABLE</a:t>
            </a:r>
            <a:endParaRPr lang="en-GB" sz="2400" dirty="0">
              <a:cs typeface="Arial" pitchFamily="34" charset="0"/>
            </a:endParaRPr>
          </a:p>
          <a:p>
            <a:pPr lvl="0" algn="just" eaLnBrk="0" fontAlgn="base" hangingPunct="0">
              <a:spcBef>
                <a:spcPct val="0"/>
              </a:spcBef>
              <a:spcAft>
                <a:spcPct val="0"/>
              </a:spcAft>
            </a:pPr>
            <a:r>
              <a:rPr lang="en-US" sz="2400" dirty="0">
                <a:ea typeface="Times New Roman" pitchFamily="18" charset="0"/>
                <a:cs typeface="Arial" pitchFamily="34" charset="0"/>
              </a:rPr>
              <a:t>On a scale of 1- 10 how confident are you that you can achieve this goal?</a:t>
            </a:r>
            <a:endParaRPr lang="en-GB" sz="2400" dirty="0">
              <a:cs typeface="Arial" pitchFamily="34" charset="0"/>
            </a:endParaRPr>
          </a:p>
          <a:p>
            <a:pPr lvl="0" algn="just" eaLnBrk="0" fontAlgn="base" hangingPunct="0">
              <a:spcBef>
                <a:spcPct val="0"/>
              </a:spcBef>
              <a:spcAft>
                <a:spcPct val="0"/>
              </a:spcAft>
              <a:buFontTx/>
              <a:buChar char="•"/>
            </a:pPr>
            <a:r>
              <a:rPr lang="en-US" sz="2400" b="1" dirty="0">
                <a:solidFill>
                  <a:srgbClr val="7030A0"/>
                </a:solidFill>
                <a:ea typeface="Times New Roman" pitchFamily="18" charset="0"/>
                <a:cs typeface="Arial" pitchFamily="34" charset="0"/>
              </a:rPr>
              <a:t>RELEVANT</a:t>
            </a:r>
            <a:endParaRPr lang="en-GB" sz="2400" dirty="0">
              <a:cs typeface="Arial" pitchFamily="34" charset="0"/>
            </a:endParaRPr>
          </a:p>
          <a:p>
            <a:pPr lvl="0" algn="just" eaLnBrk="0" fontAlgn="base" hangingPunct="0">
              <a:spcBef>
                <a:spcPct val="0"/>
              </a:spcBef>
              <a:spcAft>
                <a:spcPct val="0"/>
              </a:spcAft>
            </a:pPr>
            <a:r>
              <a:rPr lang="en-US" sz="2400" dirty="0">
                <a:ea typeface="Times New Roman" pitchFamily="18" charset="0"/>
                <a:cs typeface="Arial" pitchFamily="34" charset="0"/>
              </a:rPr>
              <a:t>How do you see this complementing or supporting your other work activities?</a:t>
            </a:r>
            <a:endParaRPr lang="en-GB" sz="2400" dirty="0">
              <a:cs typeface="Arial" pitchFamily="34" charset="0"/>
            </a:endParaRPr>
          </a:p>
          <a:p>
            <a:pPr lvl="0" algn="just" eaLnBrk="0" fontAlgn="base" hangingPunct="0">
              <a:spcBef>
                <a:spcPct val="0"/>
              </a:spcBef>
              <a:spcAft>
                <a:spcPct val="0"/>
              </a:spcAft>
              <a:buFontTx/>
              <a:buChar char="•"/>
            </a:pPr>
            <a:r>
              <a:rPr lang="en-US" sz="2400" b="1" dirty="0">
                <a:solidFill>
                  <a:srgbClr val="7030A0"/>
                </a:solidFill>
                <a:ea typeface="Times New Roman" pitchFamily="18" charset="0"/>
                <a:cs typeface="Arial" pitchFamily="34" charset="0"/>
              </a:rPr>
              <a:t>TIMED</a:t>
            </a:r>
            <a:endParaRPr lang="en-GB" sz="2400" dirty="0">
              <a:cs typeface="Arial" pitchFamily="34" charset="0"/>
            </a:endParaRPr>
          </a:p>
          <a:p>
            <a:pPr lvl="0" algn="just" eaLnBrk="0" fontAlgn="base" hangingPunct="0">
              <a:spcBef>
                <a:spcPct val="0"/>
              </a:spcBef>
              <a:spcAft>
                <a:spcPct val="0"/>
              </a:spcAft>
            </a:pPr>
            <a:r>
              <a:rPr lang="en-US" sz="2400" dirty="0">
                <a:ea typeface="Times New Roman" pitchFamily="18" charset="0"/>
                <a:cs typeface="Arial" pitchFamily="34" charset="0"/>
              </a:rPr>
              <a:t>What is a realistic timescale to achieve this based on your workload and the needs of this piece of work?</a:t>
            </a:r>
            <a:endParaRPr lang="en-US" sz="2400" dirty="0">
              <a:cs typeface="Arial" pitchFamily="34" charset="0"/>
            </a:endParaRPr>
          </a:p>
        </p:txBody>
      </p:sp>
      <p:sp>
        <p:nvSpPr>
          <p:cNvPr id="8" name="Rectangle 7"/>
          <p:cNvSpPr/>
          <p:nvPr/>
        </p:nvSpPr>
        <p:spPr>
          <a:xfrm>
            <a:off x="9448800" y="2552700"/>
            <a:ext cx="2895600" cy="461665"/>
          </a:xfrm>
          <a:prstGeom prst="rect">
            <a:avLst/>
          </a:prstGeom>
        </p:spPr>
        <p:txBody>
          <a:bodyPr wrap="square">
            <a:spAutoFit/>
          </a:bodyPr>
          <a:lstStyle/>
          <a:p>
            <a:pPr lvl="0" algn="just" eaLnBrk="0" fontAlgn="base" hangingPunct="0">
              <a:spcBef>
                <a:spcPct val="0"/>
              </a:spcBef>
              <a:spcAft>
                <a:spcPct val="0"/>
              </a:spcAft>
            </a:pPr>
            <a:r>
              <a:rPr lang="en-US" sz="2400" b="1" dirty="0">
                <a:solidFill>
                  <a:srgbClr val="AC7BDC"/>
                </a:solidFill>
                <a:ea typeface="Times New Roman" pitchFamily="18" charset="0"/>
                <a:cs typeface="Arial" pitchFamily="34" charset="0"/>
              </a:rPr>
              <a:t>2.2.1. SMART model</a:t>
            </a:r>
            <a:endParaRPr lang="en-GB" sz="2400" dirty="0">
              <a:solidFill>
                <a:srgbClr val="AC7BDC"/>
              </a:solidFill>
              <a:cs typeface="Arial" pitchFamily="34" charset="0"/>
            </a:endParaRPr>
          </a:p>
        </p:txBody>
      </p:sp>
      <p:cxnSp>
        <p:nvCxnSpPr>
          <p:cNvPr id="10" name="Straight Arrow Connector 9"/>
          <p:cNvCxnSpPr/>
          <p:nvPr/>
        </p:nvCxnSpPr>
        <p:spPr>
          <a:xfrm rot="5400000" flipH="1" flipV="1">
            <a:off x="9220200" y="3314700"/>
            <a:ext cx="12192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flipV="1">
            <a:off x="9448800" y="4381500"/>
            <a:ext cx="9906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a:off x="9677400" y="5524500"/>
            <a:ext cx="838200" cy="152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a:off x="9372600" y="6057900"/>
            <a:ext cx="1143000" cy="685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a:off x="8915400" y="6591300"/>
            <a:ext cx="1676400" cy="1371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7">
            <a:extLst>
              <a:ext uri="{FF2B5EF4-FFF2-40B4-BE49-F238E27FC236}">
                <a16:creationId xmlns:a16="http://schemas.microsoft.com/office/drawing/2014/main" id="{ADD3ADD3-1B37-5F92-E3C9-F6360420F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5905500"/>
            <a:ext cx="5542080" cy="2993997"/>
          </a:xfrm>
          <a:prstGeom prst="rect">
            <a:avLst/>
          </a:prstGeom>
        </p:spPr>
      </p:pic>
      <p:sp>
        <p:nvSpPr>
          <p:cNvPr id="37889" name="Rectangle 1"/>
          <p:cNvSpPr>
            <a:spLocks noChangeArrowheads="1"/>
          </p:cNvSpPr>
          <p:nvPr/>
        </p:nvSpPr>
        <p:spPr bwMode="auto">
          <a:xfrm>
            <a:off x="1295400" y="2400300"/>
            <a:ext cx="7924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2.2.2. Making Goals Manageable</a:t>
            </a:r>
            <a:endParaRPr kumimoji="0" lang="en-GB" sz="2400" b="1"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a:ln>
                  <a:noFill/>
                </a:ln>
                <a:solidFill>
                  <a:schemeClr val="tx1"/>
                </a:solidFill>
                <a:effectLst/>
                <a:ea typeface="Times New Roman" pitchFamily="18" charset="0"/>
                <a:cs typeface="Arial" pitchFamily="34" charset="0"/>
              </a:rPr>
              <a:t>	It is normally beneficial to set goals with a degree of challenge, but it is also important not to set goals objectives or goals that are too challenging. If a goal seems unattainable, you run the risk of the individual giving up or not even trying for fear of failure.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1" u="none" strike="noStrike" cap="none" normalizeH="0" baseline="0" dirty="0">
                <a:ln>
                  <a:noFill/>
                </a:ln>
                <a:solidFill>
                  <a:schemeClr val="tx1"/>
                </a:solidFill>
                <a:effectLst/>
                <a:ea typeface="Times New Roman" pitchFamily="18" charset="0"/>
                <a:cs typeface="Arial" pitchFamily="34" charset="0"/>
              </a:rPr>
              <a:t>	</a:t>
            </a:r>
            <a:r>
              <a:rPr kumimoji="0" lang="en-US" sz="2400" b="1" u="none" strike="noStrike" cap="none" normalizeH="0" baseline="0" dirty="0">
                <a:ln>
                  <a:noFill/>
                </a:ln>
                <a:solidFill>
                  <a:schemeClr val="tx1"/>
                </a:solidFill>
                <a:effectLst/>
                <a:ea typeface="Times New Roman" pitchFamily="18" charset="0"/>
                <a:cs typeface="Arial" pitchFamily="34" charset="0"/>
              </a:rPr>
              <a:t>Break it down! </a:t>
            </a:r>
            <a:r>
              <a:rPr kumimoji="0" lang="en-US" sz="2400" i="0" u="none" strike="noStrike" cap="none" normalizeH="0" baseline="0" dirty="0">
                <a:ln>
                  <a:noFill/>
                </a:ln>
                <a:solidFill>
                  <a:schemeClr val="tx1"/>
                </a:solidFill>
                <a:effectLst/>
                <a:ea typeface="Times New Roman" pitchFamily="18" charset="0"/>
                <a:cs typeface="Arial" pitchFamily="34" charset="0"/>
              </a:rPr>
              <a:t>One of  the best ways of making a goal more manageable is to break it down into smaller sub- goals. Before you do this, take a step back and let the individual or team decide if it is too big. </a:t>
            </a:r>
            <a:endParaRPr kumimoji="0" lang="en-GB" sz="2400" i="0" u="none" strike="noStrike" cap="none" normalizeH="0" baseline="0" dirty="0">
              <a:ln>
                <a:noFill/>
              </a:ln>
              <a:solidFill>
                <a:schemeClr val="tx1"/>
              </a:solidFill>
              <a:effectLst/>
              <a:cs typeface="Arial" pitchFamily="34" charset="0"/>
            </a:endParaRPr>
          </a:p>
        </p:txBody>
      </p:sp>
      <p:sp>
        <p:nvSpPr>
          <p:cNvPr id="4" name="Rectangle 3"/>
          <p:cNvSpPr/>
          <p:nvPr/>
        </p:nvSpPr>
        <p:spPr>
          <a:xfrm>
            <a:off x="10744200" y="2552700"/>
            <a:ext cx="6705600" cy="3539430"/>
          </a:xfrm>
          <a:prstGeom prst="rect">
            <a:avLst/>
          </a:prstGeom>
        </p:spPr>
        <p:txBody>
          <a:bodyPr wrap="square">
            <a:spAutoFit/>
          </a:bodyPr>
          <a:lstStyle/>
          <a:p>
            <a:pPr lvl="0" algn="just" eaLnBrk="0" fontAlgn="base" hangingPunct="0">
              <a:spcBef>
                <a:spcPct val="0"/>
              </a:spcBef>
              <a:spcAft>
                <a:spcPct val="0"/>
              </a:spcAft>
            </a:pPr>
            <a:r>
              <a:rPr lang="en-US" sz="2400" b="1" dirty="0">
                <a:solidFill>
                  <a:srgbClr val="AC7BDC"/>
                </a:solidFill>
                <a:ea typeface="Times New Roman" pitchFamily="18" charset="0"/>
                <a:cs typeface="Arial" pitchFamily="34" charset="0"/>
              </a:rPr>
              <a:t>2.2.3. Strengthening Goals</a:t>
            </a:r>
            <a:endParaRPr lang="en-GB" sz="2400" b="1" dirty="0">
              <a:solidFill>
                <a:srgbClr val="AC7BDC"/>
              </a:solidFill>
              <a:cs typeface="Arial" pitchFamily="34" charset="0"/>
            </a:endParaRPr>
          </a:p>
          <a:p>
            <a:pPr lvl="0" algn="just" eaLnBrk="0" fontAlgn="base" hangingPunct="0">
              <a:spcBef>
                <a:spcPct val="0"/>
              </a:spcBef>
              <a:spcAft>
                <a:spcPct val="0"/>
              </a:spcAft>
            </a:pPr>
            <a:r>
              <a:rPr lang="en-US" sz="2400" dirty="0">
                <a:ea typeface="Times New Roman" pitchFamily="18" charset="0"/>
                <a:cs typeface="Arial" pitchFamily="34" charset="0"/>
              </a:rPr>
              <a:t>	Using </a:t>
            </a:r>
            <a:r>
              <a:rPr lang="en-US" sz="3200" b="1" dirty="0">
                <a:solidFill>
                  <a:srgbClr val="7030A0"/>
                </a:solidFill>
                <a:ea typeface="Times New Roman" pitchFamily="18" charset="0"/>
                <a:cs typeface="Arial" pitchFamily="34" charset="0"/>
              </a:rPr>
              <a:t>SMART</a:t>
            </a:r>
            <a:r>
              <a:rPr lang="en-US" sz="2400" dirty="0">
                <a:ea typeface="Times New Roman" pitchFamily="18" charset="0"/>
                <a:cs typeface="Arial" pitchFamily="34" charset="0"/>
              </a:rPr>
              <a:t> to remind you of the key elements of an effective goal is fine, but in reality this only goes a small way towards setting in place and enduring and energizing goal.</a:t>
            </a:r>
          </a:p>
          <a:p>
            <a:pPr lvl="0" algn="just" eaLnBrk="0" fontAlgn="base" hangingPunct="0">
              <a:spcBef>
                <a:spcPct val="0"/>
              </a:spcBef>
              <a:spcAft>
                <a:spcPct val="0"/>
              </a:spcAft>
            </a:pPr>
            <a:r>
              <a:rPr lang="en-US" sz="2400" dirty="0">
                <a:ea typeface="Times New Roman" pitchFamily="18" charset="0"/>
                <a:cs typeface="Arial" pitchFamily="34" charset="0"/>
              </a:rPr>
              <a:t>	Encourage your team to bring their end goal to life by asking them to visualize and describe to you what it will be like when they have successfully achieved their goal.	</a:t>
            </a:r>
            <a:endParaRPr lang="en-US" sz="2400" dirty="0">
              <a:cs typeface="Arial" pitchFamily="34" charset="0"/>
            </a:endParaRPr>
          </a:p>
        </p:txBody>
      </p:sp>
      <p:sp>
        <p:nvSpPr>
          <p:cNvPr id="5" name="CuadroTexto 3">
            <a:extLst>
              <a:ext uri="{FF2B5EF4-FFF2-40B4-BE49-F238E27FC236}">
                <a16:creationId xmlns:a16="http://schemas.microsoft.com/office/drawing/2014/main" id="{CFED815D-C4D8-BE58-1B7D-19147DA9B42C}"/>
              </a:ext>
            </a:extLst>
          </p:cNvPr>
          <p:cNvSpPr txBox="1"/>
          <p:nvPr/>
        </p:nvSpPr>
        <p:spPr>
          <a:xfrm>
            <a:off x="381000" y="266700"/>
            <a:ext cx="15011400" cy="707886"/>
          </a:xfrm>
          <a:prstGeom prst="rect">
            <a:avLst/>
          </a:prstGeom>
          <a:noFill/>
        </p:spPr>
        <p:txBody>
          <a:bodyPr wrap="square" rtlCol="0">
            <a:spAutoFit/>
          </a:bodyPr>
          <a:lstStyle/>
          <a:p>
            <a:r>
              <a:rPr lang="en-US" sz="4000" b="1" dirty="0">
                <a:solidFill>
                  <a:srgbClr val="FD4FB4"/>
                </a:solidFill>
              </a:rPr>
              <a:t>Unit 2: Leadership in Practice: Maximizing Performance of Your Team</a:t>
            </a:r>
            <a:endParaRPr lang="en-GB" sz="4000" dirty="0">
              <a:solidFill>
                <a:srgbClr val="FD4FB4"/>
              </a:solidFill>
            </a:endParaRPr>
          </a:p>
        </p:txBody>
      </p:sp>
      <p:sp>
        <p:nvSpPr>
          <p:cNvPr id="6" name="Rectangle 5"/>
          <p:cNvSpPr/>
          <p:nvPr/>
        </p:nvSpPr>
        <p:spPr>
          <a:xfrm>
            <a:off x="457200" y="952500"/>
            <a:ext cx="7661200" cy="461665"/>
          </a:xfrm>
          <a:prstGeom prst="rect">
            <a:avLst/>
          </a:prstGeom>
        </p:spPr>
        <p:txBody>
          <a:bodyPr wrap="none">
            <a:spAutoFit/>
          </a:bodyPr>
          <a:lstStyle/>
          <a:p>
            <a:pPr lvl="0" fontAlgn="base">
              <a:spcBef>
                <a:spcPct val="0"/>
              </a:spcBef>
              <a:spcAft>
                <a:spcPct val="0"/>
              </a:spcAft>
            </a:pPr>
            <a:r>
              <a:rPr lang="en-GB" sz="2400" b="1" dirty="0">
                <a:solidFill>
                  <a:srgbClr val="AC7BDC"/>
                </a:solidFill>
                <a:ea typeface="Times New Roman" pitchFamily="18" charset="0"/>
                <a:cs typeface="Arial" pitchFamily="34" charset="0"/>
              </a:rPr>
              <a:t>Section 2: Setting clear objectives and Strengthening Goals</a:t>
            </a:r>
            <a:endParaRPr lang="en-GB" sz="2400" dirty="0">
              <a:solidFill>
                <a:srgbClr val="AC7BDC"/>
              </a:solidFill>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066800" y="2171700"/>
            <a:ext cx="16154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Section 3: When things don’t happen</a:t>
            </a:r>
            <a:endParaRPr kumimoji="0" lang="en-GB" sz="2400" b="0"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500" algn="l"/>
              </a:tabLst>
            </a:pPr>
            <a:r>
              <a:rPr kumimoji="0" lang="en-US" sz="2400" b="1" u="none" strike="noStrike" cap="none" normalizeH="0" baseline="0" dirty="0">
                <a:ln>
                  <a:noFill/>
                </a:ln>
                <a:solidFill>
                  <a:srgbClr val="AC7BDC"/>
                </a:solidFill>
                <a:effectLst/>
                <a:ea typeface="Times New Roman" pitchFamily="18" charset="0"/>
                <a:cs typeface="Arial" pitchFamily="34" charset="0"/>
              </a:rPr>
              <a:t>2.3.1.CAN’T DO VS. WON’T DO</a:t>
            </a:r>
            <a:endParaRPr kumimoji="0" lang="en-GB" sz="2400" b="0"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3500" algn="l"/>
              </a:tabLst>
            </a:pPr>
            <a:r>
              <a:rPr kumimoji="0" lang="en-US" sz="2400" b="0" i="0" u="none" strike="noStrike" cap="none" normalizeH="0" baseline="0" dirty="0">
                <a:ln>
                  <a:noFill/>
                </a:ln>
                <a:solidFill>
                  <a:schemeClr val="tx1"/>
                </a:solidFill>
                <a:effectLst/>
                <a:ea typeface="Times New Roman" pitchFamily="18" charset="0"/>
                <a:cs typeface="Arial" pitchFamily="34" charset="0"/>
              </a:rPr>
              <a:t>	When an objective has not been met, you have to determine if the reason the individual didn’t achieve their objective is because they </a:t>
            </a:r>
            <a:r>
              <a:rPr kumimoji="0" lang="en-US" sz="2400" b="1" i="0" u="none" strike="noStrike" cap="none" normalizeH="0" baseline="0" dirty="0">
                <a:ln>
                  <a:noFill/>
                </a:ln>
                <a:solidFill>
                  <a:schemeClr val="tx1"/>
                </a:solidFill>
                <a:effectLst/>
                <a:ea typeface="Times New Roman" pitchFamily="18" charset="0"/>
                <a:cs typeface="Arial" pitchFamily="34" charset="0"/>
              </a:rPr>
              <a:t>couldn’t </a:t>
            </a:r>
            <a:r>
              <a:rPr kumimoji="0" lang="en-US" sz="2400" b="0" i="0" u="none" strike="noStrike" cap="none" normalizeH="0" baseline="0" dirty="0">
                <a:ln>
                  <a:noFill/>
                </a:ln>
                <a:solidFill>
                  <a:schemeClr val="tx1"/>
                </a:solidFill>
                <a:effectLst/>
                <a:ea typeface="Times New Roman" pitchFamily="18" charset="0"/>
                <a:cs typeface="Arial" pitchFamily="34" charset="0"/>
              </a:rPr>
              <a:t>do it or they could do it, but </a:t>
            </a:r>
            <a:r>
              <a:rPr kumimoji="0" lang="en-US" sz="2400" b="1" i="0" u="none" strike="noStrike" cap="none" normalizeH="0" baseline="0" dirty="0">
                <a:ln>
                  <a:noFill/>
                </a:ln>
                <a:solidFill>
                  <a:schemeClr val="tx1"/>
                </a:solidFill>
                <a:effectLst/>
                <a:ea typeface="Times New Roman" pitchFamily="18" charset="0"/>
                <a:cs typeface="Arial" pitchFamily="34" charset="0"/>
              </a:rPr>
              <a:t>wouldn’t </a:t>
            </a:r>
            <a:r>
              <a:rPr kumimoji="0" lang="en-US" sz="2400" b="0" i="0" u="none" strike="noStrike" cap="none" normalizeH="0" baseline="0" dirty="0">
                <a:ln>
                  <a:noFill/>
                </a:ln>
                <a:solidFill>
                  <a:schemeClr val="tx1"/>
                </a:solidFill>
                <a:effectLst/>
                <a:ea typeface="Times New Roman" pitchFamily="18" charset="0"/>
                <a:cs typeface="Arial" pitchFamily="34" charset="0"/>
              </a:rPr>
              <a:t>do it. </a:t>
            </a:r>
            <a:endParaRPr kumimoji="0" lang="en-GB" sz="24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a:ln>
                  <a:noFill/>
                </a:ln>
                <a:solidFill>
                  <a:srgbClr val="AC7BDC"/>
                </a:solidFill>
                <a:effectLst/>
                <a:ea typeface="Times New Roman" pitchFamily="18" charset="0"/>
                <a:cs typeface="Arial" pitchFamily="34" charset="0"/>
              </a:rPr>
              <a:t>2.3.2. Maintaining focus</a:t>
            </a:r>
            <a:endParaRPr kumimoji="0" lang="en-GB" sz="2400" b="0"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ea typeface="Times New Roman" pitchFamily="18" charset="0"/>
                <a:cs typeface="Arial" pitchFamily="34" charset="0"/>
              </a:rPr>
              <a:t>An important role of a female leader is to help team members to stay on track and totally focused on the things that matter.</a:t>
            </a:r>
            <a:endParaRPr kumimoji="0" lang="en-GB" sz="2400" b="0" i="0" u="none" strike="noStrike" cap="none" normalizeH="0" baseline="0" dirty="0">
              <a:ln>
                <a:noFill/>
              </a:ln>
              <a:solidFill>
                <a:schemeClr val="tx1"/>
              </a:solidFill>
              <a:effectLst/>
              <a:cs typeface="Arial" pitchFamily="34" charset="0"/>
            </a:endParaRPr>
          </a:p>
        </p:txBody>
      </p:sp>
      <p:sp>
        <p:nvSpPr>
          <p:cNvPr id="3" name="Rectangle 2"/>
          <p:cNvSpPr/>
          <p:nvPr/>
        </p:nvSpPr>
        <p:spPr>
          <a:xfrm>
            <a:off x="1066800" y="4610100"/>
            <a:ext cx="7239000" cy="3416320"/>
          </a:xfrm>
          <a:prstGeom prst="rect">
            <a:avLst/>
          </a:prstGeom>
        </p:spPr>
        <p:txBody>
          <a:bodyPr wrap="square">
            <a:spAutoFit/>
          </a:bodyPr>
          <a:lstStyle/>
          <a:p>
            <a:pPr lvl="0" algn="just" eaLnBrk="0" fontAlgn="base" hangingPunct="0">
              <a:spcBef>
                <a:spcPct val="0"/>
              </a:spcBef>
              <a:spcAft>
                <a:spcPct val="0"/>
              </a:spcAft>
            </a:pPr>
            <a:r>
              <a:rPr lang="en-US" sz="2400" dirty="0">
                <a:ea typeface="Times New Roman" pitchFamily="18" charset="0"/>
                <a:cs typeface="Arial" pitchFamily="34" charset="0"/>
              </a:rPr>
              <a:t>There are various reasons why people can lose focus:</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If they are very enthusiastic, they tend to take on more than they can realistically handle</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They are so deeply involved in the task in hand that they lose sight of the bigger picture.</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If a task or a project is long- lasting, they may start to lose sight of the initial goal</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They are faced with a number of new competing priorities all appearing to be of equal importance</a:t>
            </a:r>
            <a:endParaRPr lang="en-GB" sz="2400" dirty="0">
              <a:cs typeface="Arial" pitchFamily="34" charset="0"/>
            </a:endParaRPr>
          </a:p>
        </p:txBody>
      </p:sp>
      <p:sp>
        <p:nvSpPr>
          <p:cNvPr id="4" name="Rectangle 3"/>
          <p:cNvSpPr/>
          <p:nvPr/>
        </p:nvSpPr>
        <p:spPr>
          <a:xfrm>
            <a:off x="9144000" y="4610100"/>
            <a:ext cx="8382000" cy="4154984"/>
          </a:xfrm>
          <a:prstGeom prst="rect">
            <a:avLst/>
          </a:prstGeom>
        </p:spPr>
        <p:txBody>
          <a:bodyPr wrap="square">
            <a:spAutoFit/>
          </a:bodyPr>
          <a:lstStyle/>
          <a:p>
            <a:pPr lvl="0" algn="just" eaLnBrk="0" fontAlgn="base" hangingPunct="0">
              <a:spcBef>
                <a:spcPct val="0"/>
              </a:spcBef>
              <a:spcAft>
                <a:spcPct val="0"/>
              </a:spcAft>
            </a:pPr>
            <a:r>
              <a:rPr lang="en-US" sz="2400" dirty="0">
                <a:ea typeface="Times New Roman" pitchFamily="18" charset="0"/>
                <a:cs typeface="Arial" pitchFamily="34" charset="0"/>
              </a:rPr>
              <a:t>Here are some example questions to ask to help maintain an individual’s focus:</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Can you describe to me the end goal we initially agreed?</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On a 1- 10 scale , how focused are you right now? How can you improve your overall level of focus?</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How relevant is what you are doing to the overall objectives?</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Are there any of the things you are doing now that don’t directly contribute to the end objective?</a:t>
            </a:r>
            <a:endParaRPr lang="en-GB" sz="2400" dirty="0">
              <a:cs typeface="Arial" pitchFamily="34" charset="0"/>
            </a:endParaRPr>
          </a:p>
          <a:p>
            <a:pPr marL="746125" lvl="0" algn="just" eaLnBrk="0" fontAlgn="base" hangingPunct="0">
              <a:spcBef>
                <a:spcPct val="0"/>
              </a:spcBef>
              <a:spcAft>
                <a:spcPct val="0"/>
              </a:spcAft>
              <a:buFontTx/>
              <a:buChar char="•"/>
            </a:pPr>
            <a:r>
              <a:rPr lang="en-US" sz="2400" dirty="0">
                <a:ea typeface="Times New Roman" pitchFamily="18" charset="0"/>
                <a:cs typeface="Arial" pitchFamily="34" charset="0"/>
              </a:rPr>
              <a:t>What could you realistically drop so that you can focus more on the most important priorities?</a:t>
            </a:r>
            <a:endParaRPr lang="en-GB" sz="2400" dirty="0">
              <a:cs typeface="Arial" pitchFamily="34" charset="0"/>
            </a:endParaRPr>
          </a:p>
        </p:txBody>
      </p:sp>
      <p:sp>
        <p:nvSpPr>
          <p:cNvPr id="5" name="CuadroTexto 3">
            <a:extLst>
              <a:ext uri="{FF2B5EF4-FFF2-40B4-BE49-F238E27FC236}">
                <a16:creationId xmlns:a16="http://schemas.microsoft.com/office/drawing/2014/main" id="{CFED815D-C4D8-BE58-1B7D-19147DA9B42C}"/>
              </a:ext>
            </a:extLst>
          </p:cNvPr>
          <p:cNvSpPr txBox="1"/>
          <p:nvPr/>
        </p:nvSpPr>
        <p:spPr>
          <a:xfrm>
            <a:off x="304800" y="876300"/>
            <a:ext cx="15011400" cy="707886"/>
          </a:xfrm>
          <a:prstGeom prst="rect">
            <a:avLst/>
          </a:prstGeom>
          <a:noFill/>
        </p:spPr>
        <p:txBody>
          <a:bodyPr wrap="square" rtlCol="0">
            <a:spAutoFit/>
          </a:bodyPr>
          <a:lstStyle/>
          <a:p>
            <a:r>
              <a:rPr lang="en-US" sz="4000" b="1" dirty="0">
                <a:solidFill>
                  <a:srgbClr val="FD4FB4"/>
                </a:solidFill>
              </a:rPr>
              <a:t>Unit 2: Leadership in Practice: Maximizing Performance of Your Team</a:t>
            </a:r>
            <a:endParaRPr lang="en-GB" sz="4000" dirty="0">
              <a:solidFill>
                <a:srgbClr val="FD4FB4"/>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2276</TotalTime>
  <Words>2287</Words>
  <Application>Microsoft Office PowerPoint</Application>
  <PresentationFormat>Custom</PresentationFormat>
  <Paragraphs>236</Paragraphs>
  <Slides>14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Microsoft Sans Serif</vt:lpstr>
      <vt:lpstr>Wingdings</vt:lpstr>
      <vt:lpstr>Office Theme</vt:lpstr>
      <vt:lpstr>1_Office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 ppt template</dc:title>
  <dc:creator>Monia Coppola</dc:creator>
  <cp:keywords>DAE5RJB_4P8,BAEXurJiHZU</cp:keywords>
  <cp:lastModifiedBy>Monica Caruntu</cp:lastModifiedBy>
  <cp:revision>213</cp:revision>
  <dcterms:created xsi:type="dcterms:W3CDTF">2022-02-24T12:49:48Z</dcterms:created>
  <dcterms:modified xsi:type="dcterms:W3CDTF">2022-11-06T22:06:39Z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