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66" r:id="rId6"/>
    <p:sldId id="259" r:id="rId7"/>
    <p:sldId id="268" r:id="rId8"/>
    <p:sldId id="269" r:id="rId9"/>
    <p:sldId id="271" r:id="rId10"/>
    <p:sldId id="270" r:id="rId11"/>
    <p:sldId id="272" r:id="rId12"/>
    <p:sldId id="277" r:id="rId13"/>
    <p:sldId id="273" r:id="rId14"/>
    <p:sldId id="274" r:id="rId15"/>
    <p:sldId id="260" r:id="rId16"/>
    <p:sldId id="275" r:id="rId17"/>
    <p:sldId id="276" r:id="rId18"/>
    <p:sldId id="267" r:id="rId19"/>
    <p:sldId id="261" r:id="rId2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FB4"/>
    <a:srgbClr val="AC7BDC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52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t>03/02/2023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282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 err="1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Digitalne</a:t>
            </a:r>
            <a:r>
              <a:rPr lang="en-US" sz="4400" b="1" spc="-65" dirty="0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veštine</a:t>
            </a:r>
            <a:r>
              <a:rPr lang="en-US" sz="4400" b="1" spc="-65" dirty="0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4400" b="1" spc="-65" dirty="0" err="1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osnaživanje</a:t>
            </a:r>
            <a:r>
              <a:rPr lang="en-US" sz="4400" b="1" spc="-65" dirty="0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ruralnog</a:t>
            </a:r>
            <a:r>
              <a:rPr lang="en-US" sz="4400" b="1" spc="-65" dirty="0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400" b="1" spc="-65" dirty="0" err="1">
                <a:solidFill>
                  <a:schemeClr val="accent4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preduzetništva</a:t>
            </a:r>
            <a:endParaRPr lang="en-US" sz="4400" b="1" spc="-65" dirty="0">
              <a:solidFill>
                <a:schemeClr val="accent4"/>
              </a:solidFill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sr-Latn-RS" sz="4400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Internet Web Solutions</a:t>
            </a: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2E3FFC-DE2C-E6B2-00B0-5832AAC1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390900"/>
            <a:ext cx="6283206" cy="47124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pl-PL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 za unapređenje digitalne komunikacije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089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Uvod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digitalnu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komunikaciju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Postoje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dve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vrste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sr-Latn-R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sr-Latn-R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digitalna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komunikacija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Namenjena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članovima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unutar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jača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odnos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među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radnicima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optimizuje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upravljanje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poslom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sr-Latn-R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Eksterna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digitalna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komunikacija</a:t>
            </a:r>
            <a:r>
              <a:rPr lang="en-U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upućena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javnosti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van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kompanije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ciljem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privlačenja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novih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kupaca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reklamiranja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usluga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traženja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partnera</a:t>
            </a:r>
            <a:r>
              <a:rPr lang="en-U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4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pl-PL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 za unapređenje digitalne komunikacije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5697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pl-PL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 za internu digitalnu komunikaciju</a:t>
            </a:r>
          </a:p>
          <a:p>
            <a:pPr>
              <a:defRPr/>
            </a:pPr>
            <a:endParaRPr lang="fr-FR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zaboravite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manire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komunicirajte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pristojno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bez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pravopisnih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grešaka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Za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interakciju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„uživo“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može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koristite 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</a:t>
            </a:r>
            <a:r>
              <a:rPr lang="sr-Latn-R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video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konferencije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Skipe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Zoom.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Ipak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korišćeni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kanal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treba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bude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skladu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potrebama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sastanka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Ohrabrite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učešće</a:t>
            </a:r>
            <a:r>
              <a:rPr lang="sr-Latn-R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zaposlenih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Naučite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tim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kako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komunikacione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kanale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Vodite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računa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rasponu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pažnje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kanali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mogu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dovesti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gubitka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pažnje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ako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koriste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predugo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Delujte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kao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posrednik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Obezbedite 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članovi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sastanka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imaju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prilike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govore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se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njegovo mišljenje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poštuje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514350" indent="-514350"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3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C0C565-1E3D-7405-B91D-04D1B6B2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/>
        </p:blipFill>
        <p:spPr>
          <a:xfrm>
            <a:off x="13030201" y="3169748"/>
            <a:ext cx="5257800" cy="55299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pl-PL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 za unapređenje digitalne komunikacije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447746"/>
            <a:ext cx="1203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fr-FR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</a:t>
            </a:r>
            <a:r>
              <a:rPr lang="pl-PL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 za spoljnu digitalnu komunikaciju</a:t>
            </a:r>
            <a:endParaRPr lang="fr-FR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Vodite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računa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svojoj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reputaciji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mreži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Online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reputacija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prestiž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pouzdanost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kredibilitet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Koristite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društvene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mreže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Društvene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mreže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odličan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medij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interakciju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vašom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ciljnom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grupom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Objavite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kvalitetan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sadržaj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Kreirajte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zanimljive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sadržaje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Poštujte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korporativni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imidž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Ne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zaboravite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uključite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boje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logotipe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dizajne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Podsticati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interakciju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Nemojte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plašiti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dozvolite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korisnicima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daju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mišljenje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vašem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poslovanju</a:t>
            </a:r>
            <a:endParaRPr lang="sr-Latn-R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Analizirajte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rezultate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Proučite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li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postižete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očekivane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rezultate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Ne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zaboravite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kontakt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Olakšajte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korisniku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vas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kontaktira</a:t>
            </a: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3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BF7A0F-2983-41C1-5B11-1A38A38F3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60" y="3951891"/>
            <a:ext cx="6477060" cy="3499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Osnovni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vodič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sajber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bezbednost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8454220" y="2857500"/>
            <a:ext cx="92322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es-ES" sz="26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 fontAlgn="base"/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Internet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ima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određene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opasnosti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morate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izbegavati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biste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obezbedili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bezbednost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vašeg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poslovanja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mreži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U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ispunjenju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tog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zadatka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vam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pomaže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sajber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bezbednost</a:t>
            </a:r>
            <a:r>
              <a:rPr lang="en-GB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R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Sajber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bezbednost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mere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prakse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zaštitu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aših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uređaja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potencijalnih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digitalnih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opasnosti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poznatih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sajber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pretnje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Postoji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mnogo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rizika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kojima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može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biti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izloženi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ako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ne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preduzme</a:t>
            </a:r>
            <a:r>
              <a:rPr lang="sr-Latn-R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mere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predostrožnosti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Krađa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identiteta</a:t>
            </a:r>
            <a:endParaRPr lang="sr-Latn-RS" altLang="es-ES" sz="26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Krađa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poverljivih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lozinke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bankovni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računi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...)</a:t>
            </a: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Oštećenje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propadanje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uređaja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aplikacija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4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Uvod u sajber bezbednost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5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Osnovni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vodič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sajber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bezbednost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1447800" y="3238500"/>
            <a:ext cx="16001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Redovno </a:t>
            </a:r>
            <a:r>
              <a:rPr lang="sr-Latn-R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državajte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računar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telefon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aplikacije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ažur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iranjem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Sačuvajte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rezervnu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kopiju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Preporučljivo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imati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dva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jed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van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mreže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primer,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čvrstom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disku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jedn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onlajn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(u 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cloudu /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oblaku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).</a:t>
            </a: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Koristite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jake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lozinke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Da bi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lozinka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bila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bezbedna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mora da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najmanje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8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znakova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sadrži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velika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mala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slova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brojeve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specijalne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znakove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delite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„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osetljive</a:t>
            </a:r>
            <a:r>
              <a:rPr lang="sr-Latn-R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“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Čuvajte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lozinke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akreditive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bankovne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podatke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 Ne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delite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ih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strancima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ne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zapisujte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ih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bilo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gde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sr-Latn-R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Nije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vidimo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tačno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lažne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lažne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vesti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široko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rasprostranjene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295400" y="25527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sajber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bezbednost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63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81AB34-2CC1-E173-B027-6596FA9FF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2" y="3521003"/>
            <a:ext cx="9307612" cy="52355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74112C-57D7-04D0-A3A4-60A31EDD861B}"/>
              </a:ext>
            </a:extLst>
          </p:cNvPr>
          <p:cNvSpPr txBox="1"/>
          <p:nvPr/>
        </p:nvSpPr>
        <p:spPr>
          <a:xfrm>
            <a:off x="1447800" y="157329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Osnovni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vodič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sajber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bezbednost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F33D73-2938-970D-53DC-0EB200D9FF8F}"/>
              </a:ext>
            </a:extLst>
          </p:cNvPr>
          <p:cNvSpPr txBox="1"/>
          <p:nvPr/>
        </p:nvSpPr>
        <p:spPr>
          <a:xfrm>
            <a:off x="1447801" y="3314700"/>
            <a:ext cx="1158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6.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Budite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oba</a:t>
            </a:r>
            <a:r>
              <a:rPr lang="sr-Latn-R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z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rivi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infomacijama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nailazite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Zapamtite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ako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suvi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š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 dobro da je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istina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verovatno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laž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Postoje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web-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sajtovi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poruke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će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vas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upozoriti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problem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računarom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ponuditi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nagrade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 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One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nisu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samo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lažne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vec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́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potencijalno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štetne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7. 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Ne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otvarajte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čudne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mejlove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Ako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primi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neželjenu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poruku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možda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žrtva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šinga/pecanja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Pecanje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sastoji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slanja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poruka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imitiraju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identitet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poznate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osobe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ciljem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krađ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vaših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podataka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altLang="es-ES" sz="26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8.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Pazite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performanse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svojih</a:t>
            </a:r>
            <a:r>
              <a:rPr lang="en-US" altLang="es-ES" sz="2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uređaja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Ne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sme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zanemariti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ano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r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malno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ponašanje</a:t>
            </a:r>
            <a:r>
              <a:rPr lang="sr-Latn-R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vašeg uređaja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Ako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otkrijemo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nešto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slično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moramo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otići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kod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tehničara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proveri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6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uređaj</a:t>
            </a:r>
            <a:r>
              <a:rPr lang="en-US" altLang="es-ES" sz="2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231964-99BB-84B5-6B18-3BB477A9F88F}"/>
              </a:ext>
            </a:extLst>
          </p:cNvPr>
          <p:cNvSpPr txBox="1"/>
          <p:nvPr/>
        </p:nvSpPr>
        <p:spPr>
          <a:xfrm>
            <a:off x="1447800" y="2566896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sajber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bezbednost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buAutoNum type="arabicPeriod"/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5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5957886" y="3770210"/>
            <a:ext cx="6400800" cy="35052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1447800" y="157329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Zaključak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447799" y="3424940"/>
            <a:ext cx="4481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Digitalni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alati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onlajn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p</a:t>
            </a:r>
            <a:r>
              <a:rPr lang="sr-Latn-R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oslovanje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pametan</a:t>
            </a:r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rad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CFD77F6-9B0A-9BC2-101A-6F68F301E7D3}"/>
              </a:ext>
            </a:extLst>
          </p:cNvPr>
          <p:cNvSpPr txBox="1"/>
          <p:nvPr/>
        </p:nvSpPr>
        <p:spPr>
          <a:xfrm>
            <a:off x="1447798" y="4960512"/>
            <a:ext cx="46482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Projektni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menadžment</a:t>
            </a:r>
            <a:endParaRPr lang="sr-Latn-R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Cloud /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Oblak</a:t>
            </a:r>
            <a:endParaRPr lang="sr-Latn-R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Kreiranje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dizajn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eb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stranice</a:t>
            </a:r>
            <a:endParaRPr lang="sr-Latn-R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Društvene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mreže</a:t>
            </a:r>
            <a:endParaRPr lang="sr-Latn-R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Specifični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IKT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alati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ruralni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sektor</a:t>
            </a:r>
            <a:endParaRPr lang="ko-KR" altLang="en-US" sz="2400" dirty="0"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3106400" y="2957451"/>
            <a:ext cx="3762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</a:t>
            </a:r>
            <a:r>
              <a:rPr lang="sr-Latn-R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na komunikacija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3106399" y="3480671"/>
            <a:ext cx="45102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-Interna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digitalna komunikacija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-E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ksterna d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igital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na k</a:t>
            </a:r>
            <a:r>
              <a:rPr lang="en-US" altLang="ko-KR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omuni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k</a:t>
            </a:r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cija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3106400" y="5621977"/>
            <a:ext cx="3733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altLang="ko-KR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Sajber bezbednost</a:t>
            </a:r>
            <a:endParaRPr lang="ko-KR" altLang="en-US" sz="2800" b="1" dirty="0">
              <a:cs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3106399" y="6145197"/>
            <a:ext cx="228600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-Ri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zici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sr-Latn-R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endParaRPr lang="en-US" altLang="ko-KR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ko-KR" altLang="en-US" sz="2400" dirty="0"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02" y="3596867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58686" y="300493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39943" y="5682252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sr-Latn-R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Hvala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Internet Web Solutions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Ciljevi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Na kraju obuke vi ćete da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5E089A1-1F8C-461F-FDEB-F6FE8F5419E0}"/>
              </a:ext>
            </a:extLst>
          </p:cNvPr>
          <p:cNvSpPr txBox="1"/>
          <p:nvPr/>
        </p:nvSpPr>
        <p:spPr>
          <a:xfrm>
            <a:off x="2666998" y="3148905"/>
            <a:ext cx="7239002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Naučite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dizajnirate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kreirate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svoje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onlajn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važnost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vaše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kompanije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Internetu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aspekti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koje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treba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uzeti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obzir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D2012-C327-5815-4FAA-1CACB3D4207F}"/>
              </a:ext>
            </a:extLst>
          </p:cNvPr>
          <p:cNvSpPr txBox="1"/>
          <p:nvPr/>
        </p:nvSpPr>
        <p:spPr>
          <a:xfrm>
            <a:off x="2666998" y="4762500"/>
            <a:ext cx="7086602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</a:t>
            </a:r>
            <a:r>
              <a:rPr lang="sr-Latn-RS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znajete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širok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spekt</a:t>
            </a:r>
            <a:r>
              <a:rPr lang="sr-Latn-RS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IKT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alata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unapređenje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vašeg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digitalnog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poslovanja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B21E46A-7A55-6C32-B19D-8427E1ECEFA4}"/>
              </a:ext>
            </a:extLst>
          </p:cNvPr>
          <p:cNvSpPr txBox="1"/>
          <p:nvPr/>
        </p:nvSpPr>
        <p:spPr>
          <a:xfrm>
            <a:off x="2667000" y="5888783"/>
            <a:ext cx="7086602" cy="138499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Poboljšate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internu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eksternu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komunikaciju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vašeg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poslovanja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Prednosti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komunikacije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277968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4912591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59817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8610600" y="3910763"/>
            <a:ext cx="8853025" cy="5042737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8DC470FA-759C-9160-9E44-AA4F4FBE85E2}"/>
              </a:ext>
            </a:extLst>
          </p:cNvPr>
          <p:cNvSpPr txBox="1"/>
          <p:nvPr/>
        </p:nvSpPr>
        <p:spPr>
          <a:xfrm>
            <a:off x="2666999" y="7412783"/>
            <a:ext cx="7239002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Razumete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osnove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sajber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bezbednosti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kako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je </a:t>
            </a:r>
            <a:r>
              <a:rPr lang="en-GB" sz="2800" b="1" dirty="0" err="1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primeniti</a:t>
            </a:r>
            <a:r>
              <a:rPr lang="en-GB" sz="2800" b="1" dirty="0">
                <a:solidFill>
                  <a:srgbClr val="AC7BD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pic>
        <p:nvPicPr>
          <p:cNvPr id="20" name="object 5">
            <a:extLst>
              <a:ext uri="{FF2B5EF4-FFF2-40B4-BE49-F238E27FC236}">
                <a16:creationId xmlns:a16="http://schemas.microsoft.com/office/drawing/2014/main" id="{32FA24A1-2C5C-88B5-C2EC-22AE09C853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7385305"/>
            <a:ext cx="581024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Sadržaj obuke: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2819399" y="3325423"/>
            <a:ext cx="11429997" cy="1705530"/>
            <a:chOff x="6420994" y="1245279"/>
            <a:chExt cx="5124925" cy="1705530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GB" sz="2400" dirty="0" err="1">
                  <a:effectLst/>
                  <a:ea typeface="Times New Roman" panose="02020603050405020304" pitchFamily="18" charset="0"/>
                </a:rPr>
                <a:t>Odeljak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1: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Važnost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vašeg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onlajn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poslovanja</a:t>
              </a:r>
              <a:endParaRPr lang="sr-Latn-RS" sz="2400" dirty="0">
                <a:effectLst/>
                <a:ea typeface="Times New Roman" panose="02020603050405020304" pitchFamily="18" charset="0"/>
              </a:endParaRPr>
            </a:p>
            <a:p>
              <a:pPr fontAlgn="base"/>
              <a:r>
                <a:rPr lang="en-GB" sz="2400" dirty="0" err="1">
                  <a:effectLst/>
                  <a:ea typeface="Times New Roman" panose="02020603050405020304" pitchFamily="18" charset="0"/>
                </a:rPr>
                <a:t>Odeljak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2: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Šta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bi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trebalo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da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ima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vaše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onlajn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poslovanje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?</a:t>
              </a:r>
              <a:endParaRPr lang="sr-Latn-RS" sz="2400" dirty="0">
                <a:effectLst/>
                <a:ea typeface="Times New Roman" panose="02020603050405020304" pitchFamily="18" charset="0"/>
              </a:endParaRPr>
            </a:p>
            <a:p>
              <a:pPr fontAlgn="base"/>
              <a:r>
                <a:rPr lang="en-GB" sz="2400" dirty="0" err="1">
                  <a:effectLst/>
                  <a:ea typeface="Times New Roman" panose="02020603050405020304" pitchFamily="18" charset="0"/>
                </a:rPr>
                <a:t>Odeljak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3: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IKT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alati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za </a:t>
              </a:r>
              <a:r>
                <a:rPr lang="en-GB" sz="2400" dirty="0" err="1">
                  <a:effectLst/>
                  <a:ea typeface="Times New Roman" panose="02020603050405020304" pitchFamily="18" charset="0"/>
                </a:rPr>
                <a:t>pametan</a:t>
              </a:r>
              <a:r>
                <a:rPr lang="en-GB" sz="2400" dirty="0">
                  <a:effectLst/>
                  <a:ea typeface="Times New Roman" panose="02020603050405020304" pitchFamily="18" charset="0"/>
                </a:rPr>
                <a:t> rad</a:t>
              </a:r>
              <a:endParaRPr lang="sr-Latn-RS" sz="2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420994" y="1245279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fontAlgn="base"/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Nastavna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jedinica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1: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Digitalni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alati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za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onlajn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p</a:t>
              </a:r>
              <a:r>
                <a:rPr lang="sr-Latn-RS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oslovanje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i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pametan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rad</a:t>
              </a:r>
              <a:endParaRPr lang="sr-Latn-RS" sz="2800" dirty="0">
                <a:solidFill>
                  <a:srgbClr val="AC7BD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2819399" y="5092683"/>
            <a:ext cx="12123821" cy="1727216"/>
            <a:chOff x="6417601" y="1062892"/>
            <a:chExt cx="5128318" cy="2254022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Odeljak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1: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Uvod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u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digitalnu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komunikaciju</a:t>
              </a:r>
              <a:endParaRPr lang="sr-Latn-R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fontAlgn="base"/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Odeljak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2: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Saveti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za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internu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digitalnu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komunikaciju</a:t>
              </a:r>
              <a:endParaRPr lang="sr-Latn-R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fontAlgn="base"/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Odeljak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3: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Saveti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za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spoljnu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digitalnu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komunikaciju</a:t>
              </a:r>
              <a:endParaRPr lang="sr-Latn-R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fontAlgn="base"/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Nastavna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jedinica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2: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Saveti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za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unapređenje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digitalne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komunikacije</a:t>
              </a:r>
              <a:endParaRPr lang="sr-Latn-RS" sz="2800" dirty="0">
                <a:solidFill>
                  <a:srgbClr val="AC7BD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1" name="Group 3">
            <a:extLst>
              <a:ext uri="{FF2B5EF4-FFF2-40B4-BE49-F238E27FC236}">
                <a16:creationId xmlns:a16="http://schemas.microsoft.com/office/drawing/2014/main" id="{4AD4606F-2ED4-E967-0119-13C16C96E132}"/>
              </a:ext>
            </a:extLst>
          </p:cNvPr>
          <p:cNvGrpSpPr/>
          <p:nvPr/>
        </p:nvGrpSpPr>
        <p:grpSpPr>
          <a:xfrm>
            <a:off x="2819400" y="7048500"/>
            <a:ext cx="9144000" cy="1278665"/>
            <a:chOff x="6420993" y="1302812"/>
            <a:chExt cx="9144000" cy="1278665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5DA5C01-E0C4-FEF0-F29C-EB42066401B4}"/>
                </a:ext>
              </a:extLst>
            </p:cNvPr>
            <p:cNvSpPr txBox="1"/>
            <p:nvPr/>
          </p:nvSpPr>
          <p:spPr>
            <a:xfrm>
              <a:off x="6420994" y="1750480"/>
              <a:ext cx="6096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Odeljak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1: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Uvod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u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sajber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bezbednost</a:t>
              </a:r>
              <a:endParaRPr lang="sr-Latn-R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Odeljak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2: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Saveti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za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sajber</a:t>
              </a:r>
              <a:r>
                <a:rPr lang="en-GB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400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bezbednost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10C60EB9-8902-A0C9-D4C9-59AD8FFBA444}"/>
                </a:ext>
              </a:extLst>
            </p:cNvPr>
            <p:cNvSpPr txBox="1"/>
            <p:nvPr/>
          </p:nvSpPr>
          <p:spPr>
            <a:xfrm>
              <a:off x="6420993" y="1302812"/>
              <a:ext cx="914400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fontAlgn="base"/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Nastavna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jedinica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3: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Osnovni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vodič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za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sajber</a:t>
              </a:r>
              <a:r>
                <a:rPr lang="en-GB" sz="2800" b="1" dirty="0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bezbednost</a:t>
              </a:r>
              <a:endParaRPr lang="sr-Latn-RS" sz="2800" dirty="0">
                <a:solidFill>
                  <a:srgbClr val="AC7BD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3703624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5202687"/>
            <a:ext cx="581024" cy="581024"/>
          </a:xfrm>
          <a:prstGeom prst="rect">
            <a:avLst/>
          </a:prstGeom>
        </p:spPr>
      </p:pic>
      <p:pic>
        <p:nvPicPr>
          <p:cNvPr id="16" name="object 5">
            <a:extLst>
              <a:ext uri="{FF2B5EF4-FFF2-40B4-BE49-F238E27FC236}">
                <a16:creationId xmlns:a16="http://schemas.microsoft.com/office/drawing/2014/main" id="{9E5E46EA-A815-4A35-559C-3BC5305EC1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46" y="71247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1544052" y="2234744"/>
            <a:ext cx="137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Digitalne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veštine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osnaživanje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ruralnog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preduzetništva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alati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onlajn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oslovanje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pametan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rad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3019843"/>
            <a:ext cx="1562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Važnost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vašeg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onlajn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poslovanja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U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ovom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modulu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ćemo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naučiti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glavne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veštine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pojmove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potrebne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kreiranje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unapređenje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vašeg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onlajn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ruralnog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Danas se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ceo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svet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kreće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više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korisnika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pretražuje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mrež</a:t>
            </a:r>
            <a:r>
              <a:rPr lang="sr-Latn-R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omogućava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kompanijama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se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brzo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lako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oglašavaju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kontaktiraju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potencijalnim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kupcima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Prisustvo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Vaše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nudi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mogućnost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deljenja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Vašeg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tako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dostupno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svakom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korisniku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bilo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gde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svetu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24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sata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dnevno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Ovo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takođe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omogućava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pristup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međunarodnom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tržištu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Štaviše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IKT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alati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olakšavaju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upravljanje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informacijama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dokumentima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distribuciju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optimizaciju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zadataka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interakciju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klijentima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82BC3C-CC7B-80C6-45DC-C8694023B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0"/>
          <a:stretch/>
        </p:blipFill>
        <p:spPr>
          <a:xfrm>
            <a:off x="11811000" y="4762499"/>
            <a:ext cx="6248400" cy="34701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75874" y="2407916"/>
            <a:ext cx="16126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Šta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bi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trebalo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da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ima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vaše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onlajn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poslovanje</a:t>
            </a:r>
            <a:r>
              <a:rPr lang="en-GB" sz="2800" b="1" dirty="0">
                <a:solidFill>
                  <a:srgbClr val="FD4FB4"/>
                </a:solidFill>
                <a:effectLst/>
                <a:ea typeface="Times New Roman" panose="02020603050405020304" pitchFamily="18" charset="0"/>
              </a:rPr>
              <a:t>?</a:t>
            </a:r>
            <a:endParaRPr lang="sr-Latn-RS" sz="2800" b="1" dirty="0">
              <a:solidFill>
                <a:srgbClr val="FD4FB4"/>
              </a:solidFill>
              <a:effectLst/>
              <a:ea typeface="Times New Roman" panose="02020603050405020304" pitchFamily="18" charset="0"/>
            </a:endParaRPr>
          </a:p>
          <a:p>
            <a:pPr>
              <a:defRPr/>
            </a:pP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Online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am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omogućava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veoma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koristan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obim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svestranost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poboljša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marketing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aših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Ipak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postoje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određeni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aspekti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mora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uzeti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obzir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ako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želi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osigur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njegovu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efikasnost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aše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onlajn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mora 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uključuje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alati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onlajn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oslovanje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pametan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rad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BA62D-1536-8D37-D200-41927C37E90E}"/>
              </a:ext>
            </a:extLst>
          </p:cNvPr>
          <p:cNvSpPr txBox="1"/>
          <p:nvPr/>
        </p:nvSpPr>
        <p:spPr>
          <a:xfrm>
            <a:off x="1475874" y="4754582"/>
            <a:ext cx="115543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Kontakt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Broj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telefona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adresa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veb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stranica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društvene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mreže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endParaRPr lang="sr-Latn-RS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Opis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Ukratko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objasnite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ko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usluge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nudite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Katalog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Uključite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MENI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eb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lokaciju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gde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izlažete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usluge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kao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ponude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promocije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Načini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plaćanja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Ponudite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korisniku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različite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načine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plaćanja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vaših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usluga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uključivati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PaiPal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kreditnu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debitnu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karticu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gotovinu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endParaRPr lang="sr-Latn-RS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sr-Latn-R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Mogućnost za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pretragu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Ovo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omogućava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korisnicima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brzo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lako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pronađu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ono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traže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Česta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pitanja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često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postavljana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pitanja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):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Dozvolite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korisnicima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reše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svoje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nedoumice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pomoću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dela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odgovora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uobičajena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pitanja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Sistemi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ocenjivanja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Ovo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biti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bodovanje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recenzije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mišljenja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endParaRPr lang="sr-Latn-RS" altLang="es-ES" sz="21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Korporativni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imidž</a:t>
            </a:r>
            <a:r>
              <a:rPr lang="en-US" altLang="es-ES" sz="21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Ovo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uključuje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naziv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logo,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specifične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boje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slike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razvoja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ovih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aspekata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poznat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kao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1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brendiranje</a:t>
            </a:r>
            <a:r>
              <a:rPr lang="en-US" altLang="es-ES" sz="21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690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Controles de seguridad de videoconferencia - Asuntos de Internet">
            <a:extLst>
              <a:ext uri="{FF2B5EF4-FFF2-40B4-BE49-F238E27FC236}">
                <a16:creationId xmlns:a16="http://schemas.microsoft.com/office/drawing/2014/main" id="{B876CC40-F879-0358-1AA9-C4ED8813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810683"/>
            <a:ext cx="5092475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so de Asana - Boluda.com">
            <a:extLst>
              <a:ext uri="{FF2B5EF4-FFF2-40B4-BE49-F238E27FC236}">
                <a16:creationId xmlns:a16="http://schemas.microsoft.com/office/drawing/2014/main" id="{F2F7C861-9EBD-FB71-8498-9EB3A36E5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7" b="26251"/>
          <a:stretch/>
        </p:blipFill>
        <p:spPr bwMode="auto">
          <a:xfrm>
            <a:off x="10415338" y="7488339"/>
            <a:ext cx="6214318" cy="12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303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alati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onlajn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poslovanje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pametan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rad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763423"/>
            <a:ext cx="1630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3: I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 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alati za pametan rad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base"/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IKT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alati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Informaciona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komunikaciona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tehnologija</a:t>
            </a:r>
            <a:r>
              <a:rPr lang="en-GB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niz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resursa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medija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platformi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sistema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koji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omogućavaju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prenos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digitalnih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podataka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informacija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r-Latn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es-ES" sz="28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47800" y="5640459"/>
            <a:ext cx="75948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Upravljanje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projektom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Održavanje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dobre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organizacije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različitih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aktivnosti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aše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od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ključnog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značaja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njen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nesmetan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rad.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Skype - Wikipedia, la enciclopedia libre">
            <a:extLst>
              <a:ext uri="{FF2B5EF4-FFF2-40B4-BE49-F238E27FC236}">
                <a16:creationId xmlns:a16="http://schemas.microsoft.com/office/drawing/2014/main" id="{8A66D670-B845-FEA3-3750-A2B6E18D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74" y="5567818"/>
            <a:ext cx="31718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2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Qué Es Canva: Analizamos Esta Herramienta de Diseño Gráfico">
            <a:extLst>
              <a:ext uri="{FF2B5EF4-FFF2-40B4-BE49-F238E27FC236}">
                <a16:creationId xmlns:a16="http://schemas.microsoft.com/office/drawing/2014/main" id="{79471443-348D-D95E-C34B-5B94FE19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19900"/>
            <a:ext cx="3655834" cy="182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alati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onlajn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poslovanje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pametan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rad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0" y="2857500"/>
            <a:ext cx="90296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Skladištenje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Cloud/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Oblak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):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Oblak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am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omogućava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čuva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umesto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čvrstom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disku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tako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j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sve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brzo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bezbedno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dostupno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bilo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kog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mesta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 descr="▷ ¿Qué es Google Drive y cómo funciona? 【 Actualizado 】">
            <a:extLst>
              <a:ext uri="{FF2B5EF4-FFF2-40B4-BE49-F238E27FC236}">
                <a16:creationId xmlns:a16="http://schemas.microsoft.com/office/drawing/2014/main" id="{C2FC2AB6-D6CE-7861-C6FA-F02FE5C9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4" y="2781301"/>
            <a:ext cx="277776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Transfer para móvil, ya disponible la app para iOS | Tecnología -  ComputerHoy.com">
            <a:extLst>
              <a:ext uri="{FF2B5EF4-FFF2-40B4-BE49-F238E27FC236}">
                <a16:creationId xmlns:a16="http://schemas.microsoft.com/office/drawing/2014/main" id="{601A2537-BECE-1122-7E9B-4F836BC43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/>
          <a:stretch/>
        </p:blipFill>
        <p:spPr bwMode="auto">
          <a:xfrm>
            <a:off x="11810999" y="2875547"/>
            <a:ext cx="2955471" cy="23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opbox: 24 trucos (y algún extra) para exprimirlo al máximo">
            <a:extLst>
              <a:ext uri="{FF2B5EF4-FFF2-40B4-BE49-F238E27FC236}">
                <a16:creationId xmlns:a16="http://schemas.microsoft.com/office/drawing/2014/main" id="{0F1535AF-C386-AAEE-C27B-F2837D08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671" y="3189070"/>
            <a:ext cx="34671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BEB6F60-3F8B-6E83-C43D-48E27ED7D894}"/>
              </a:ext>
            </a:extLst>
          </p:cNvPr>
          <p:cNvSpPr txBox="1"/>
          <p:nvPr/>
        </p:nvSpPr>
        <p:spPr>
          <a:xfrm>
            <a:off x="8937171" y="5578861"/>
            <a:ext cx="8610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Kreiranje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eb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dizajn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e-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trgovinu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Elektronska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trgovina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sastoji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prodaje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putem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To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eb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stranice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kojima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može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predstaviti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aše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proizvode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korporativne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kontakte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Da bis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ga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kreirali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obratitet se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kompanijama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eb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razvoj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platformama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kreiranje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w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eba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6" name="Picture 8" descr="WordPress.com - Wikipedia, la enciclopedia libre">
            <a:extLst>
              <a:ext uri="{FF2B5EF4-FFF2-40B4-BE49-F238E27FC236}">
                <a16:creationId xmlns:a16="http://schemas.microsoft.com/office/drawing/2014/main" id="{F436B41C-9064-B19F-B38C-5863892E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8059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hopify: optimizar su tienda online para el SEO">
            <a:extLst>
              <a:ext uri="{FF2B5EF4-FFF2-40B4-BE49-F238E27FC236}">
                <a16:creationId xmlns:a16="http://schemas.microsoft.com/office/drawing/2014/main" id="{9713A98D-7D18-8CB7-B6FC-B585BCC2A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277100"/>
            <a:ext cx="3819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BADE101-C3A5-FEBE-EEF9-18FAA67B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2159"/>
            <a:ext cx="4705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2D5EAD5-4B14-7937-8E81-48BD16789093}"/>
              </a:ext>
            </a:extLst>
          </p:cNvPr>
          <p:cNvCxnSpPr/>
          <p:nvPr/>
        </p:nvCxnSpPr>
        <p:spPr>
          <a:xfrm>
            <a:off x="1447800" y="5372100"/>
            <a:ext cx="16099971" cy="0"/>
          </a:xfrm>
          <a:prstGeom prst="line">
            <a:avLst/>
          </a:prstGeom>
          <a:ln>
            <a:solidFill>
              <a:srgbClr val="FD4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3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AGRIVI - Crunchbase Company Profile &amp; Funding">
            <a:extLst>
              <a:ext uri="{FF2B5EF4-FFF2-40B4-BE49-F238E27FC236}">
                <a16:creationId xmlns:a16="http://schemas.microsoft.com/office/drawing/2014/main" id="{F9C60FC2-3092-A1C7-AD1B-DD05DA7DC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2"/>
          <a:stretch/>
        </p:blipFill>
        <p:spPr bwMode="auto">
          <a:xfrm>
            <a:off x="7243011" y="6020996"/>
            <a:ext cx="3298253" cy="27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</a:t>
            </a:r>
            <a:r>
              <a:rPr lang="es-ES" sz="4000" b="1" spc="-8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Digitalni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alati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za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onlajn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r-Latn-RS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poslovanje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pametan</a:t>
            </a:r>
            <a:r>
              <a:rPr lang="en-GB" sz="4000" b="1" dirty="0">
                <a:solidFill>
                  <a:srgbClr val="FD4FB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rad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79B8E0-8772-A25E-CEC9-69BC1A74134B}"/>
              </a:ext>
            </a:extLst>
          </p:cNvPr>
          <p:cNvSpPr txBox="1"/>
          <p:nvPr/>
        </p:nvSpPr>
        <p:spPr>
          <a:xfrm>
            <a:off x="1455821" y="2519581"/>
            <a:ext cx="89073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Društvene mreže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</a:p>
          <a:p>
            <a:pPr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Društvene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mreže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platforme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povezuju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hiljade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ljudi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omogućavajući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dele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poruke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slike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video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zapise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linkove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... Ovo je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odlična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prilika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reklamira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ašu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kompaniju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cirate sa kupcima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EB6F60-3F8B-6E83-C43D-48E27ED7D894}"/>
              </a:ext>
            </a:extLst>
          </p:cNvPr>
          <p:cNvSpPr txBox="1"/>
          <p:nvPr/>
        </p:nvSpPr>
        <p:spPr>
          <a:xfrm>
            <a:off x="11483186" y="6141992"/>
            <a:ext cx="60645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Specifi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čni IKT alati za 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rural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ni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tor:  </a:t>
            </a:r>
          </a:p>
          <a:p>
            <a:pPr algn="r">
              <a:defRPr/>
            </a:pP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Ruralni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s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ektor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takođe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alate koji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am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mogu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pomoći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ostvari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te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dobar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učinak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upravljanje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endParaRPr lang="en-U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2D5EAD5-4B14-7937-8E81-48BD16789093}"/>
              </a:ext>
            </a:extLst>
          </p:cNvPr>
          <p:cNvCxnSpPr/>
          <p:nvPr/>
        </p:nvCxnSpPr>
        <p:spPr>
          <a:xfrm>
            <a:off x="1447800" y="5372100"/>
            <a:ext cx="16099971" cy="0"/>
          </a:xfrm>
          <a:prstGeom prst="line">
            <a:avLst/>
          </a:prstGeom>
          <a:ln>
            <a:solidFill>
              <a:srgbClr val="FD4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Facebook - Entrar o registrarse">
            <a:extLst>
              <a:ext uri="{FF2B5EF4-FFF2-40B4-BE49-F238E27FC236}">
                <a16:creationId xmlns:a16="http://schemas.microsoft.com/office/drawing/2014/main" id="{C21C35E6-AB2D-1FCB-627E-33BA332C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186" y="2858074"/>
            <a:ext cx="1650046" cy="16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stagram - Wikipedia, la enciclopedia libre">
            <a:extLst>
              <a:ext uri="{FF2B5EF4-FFF2-40B4-BE49-F238E27FC236}">
                <a16:creationId xmlns:a16="http://schemas.microsoft.com/office/drawing/2014/main" id="{35E93F46-38AB-9CB9-920F-FE2A6826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186" y="2952162"/>
            <a:ext cx="1650047" cy="16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inkedIn - Aplicaciones en Google Play">
            <a:extLst>
              <a:ext uri="{FF2B5EF4-FFF2-40B4-BE49-F238E27FC236}">
                <a16:creationId xmlns:a16="http://schemas.microsoft.com/office/drawing/2014/main" id="{365A7620-2923-BC68-0777-BF22A5927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152" y="2952162"/>
            <a:ext cx="1650047" cy="16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05B48A64-BAB5-6B17-9825-5D7EDE87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43709"/>
            <a:ext cx="4330168" cy="121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ool Farm Tool | An online greenhouse gas, water, and biodiversity  calculator">
            <a:extLst>
              <a:ext uri="{FF2B5EF4-FFF2-40B4-BE49-F238E27FC236}">
                <a16:creationId xmlns:a16="http://schemas.microsoft.com/office/drawing/2014/main" id="{B4FD7239-4AFD-A63A-7200-617AE3FF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03" y="5569296"/>
            <a:ext cx="2592593" cy="13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9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2E3FFC-DE2C-E6B2-00B0-5832AAC1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3390900"/>
            <a:ext cx="6283206" cy="47124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1447800" y="1573291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pl-PL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 za unapređenje digitalne komunikacije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1447800" y="2588955"/>
            <a:ext cx="10896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Uvod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digitalnu</a:t>
            </a:r>
            <a:r>
              <a:rPr lang="en-US" altLang="es-ES" sz="28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komunikaciju</a:t>
            </a:r>
            <a:endParaRPr lang="en-US" altLang="es-ES" sz="28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altLang="es-ES" sz="28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se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podrazumeva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prenos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datoteka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poruka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putem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digitalnih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ili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IKT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alata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r-Latn-R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nudi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mnoge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prednosti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odnosu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tradicionalne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kanale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Brzina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Poruke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putuju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iz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bilo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kog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dela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sveta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nekoliko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sekundi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Pristupačnost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Zahvaljujući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možemo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pristupiti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informacijama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brzo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lako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sa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bilo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kog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uređaja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Ekonomski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nudi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beskonačne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resurse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mnogim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različitim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oblastima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altLang="es-ES" sz="28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Ekološki</a:t>
            </a:r>
            <a:r>
              <a:rPr lang="en-US" altLang="es-ES" sz="28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Ušteda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fizičkih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resursa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čini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onlajn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komunikaciju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ekološkiijom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tradicionalne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8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komunikacije</a:t>
            </a:r>
            <a:r>
              <a:rPr lang="en-US" altLang="es-ES" sz="28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7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1631</Words>
  <Application>Microsoft Office PowerPoint</Application>
  <PresentationFormat>Custom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Microsoft Sans Serif</vt:lpstr>
      <vt:lpstr>Times New Roman</vt:lpstr>
      <vt:lpstr>Office Theme</vt:lpstr>
      <vt:lpstr>1_Office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Marijana Božić</cp:lastModifiedBy>
  <cp:revision>69</cp:revision>
  <dcterms:created xsi:type="dcterms:W3CDTF">2022-02-24T12:49:48Z</dcterms:created>
  <dcterms:modified xsi:type="dcterms:W3CDTF">2023-02-03T12:25:36Z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