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oto Sans Symbols" panose="020B0502040504020204" pitchFamily="3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XneYciGwDShEzE3ptnzIsEHuD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F5C7AF-9B0F-4E0D-9C11-2F6CE36D9D76}">
  <a:tblStyle styleId="{1FF5C7AF-9B0F-4E0D-9C11-2F6CE36D9D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36"/>
          <p:cNvSpPr>
            <a:spLocks noGrp="1"/>
          </p:cNvSpPr>
          <p:nvPr>
            <p:ph type="pic" idx="2"/>
          </p:nvPr>
        </p:nvSpPr>
        <p:spPr>
          <a:xfrm>
            <a:off x="7775575" y="1481138"/>
            <a:ext cx="9258300" cy="7310437"/>
          </a:xfrm>
          <a:prstGeom prst="rect">
            <a:avLst/>
          </a:prstGeom>
          <a:noFill/>
          <a:ln>
            <a:noFill/>
          </a:ln>
        </p:spPr>
      </p:sp>
      <p:sp>
        <p:nvSpPr>
          <p:cNvPr id="77" name="Google Shape;77;p3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3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4"/>
        <p:cNvGrpSpPr/>
        <p:nvPr/>
      </p:nvGrpSpPr>
      <p:grpSpPr>
        <a:xfrm>
          <a:off x="0" y="0"/>
          <a:ext cx="0" cy="0"/>
          <a:chOff x="0" y="0"/>
          <a:chExt cx="0" cy="0"/>
        </a:xfrm>
      </p:grpSpPr>
      <p:sp>
        <p:nvSpPr>
          <p:cNvPr id="25" name="Google Shape;2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8"/>
        <p:cNvGrpSpPr/>
        <p:nvPr/>
      </p:nvGrpSpPr>
      <p:grpSpPr>
        <a:xfrm>
          <a:off x="0" y="0"/>
          <a:ext cx="0" cy="0"/>
          <a:chOff x="0" y="0"/>
          <a:chExt cx="0" cy="0"/>
        </a:xfrm>
      </p:grpSpPr>
      <p:sp>
        <p:nvSpPr>
          <p:cNvPr id="29" name="Google Shape;29;p2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 name="Google Shape;3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1"/>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2"/>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33"/>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3"/>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34"/>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34"/>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4"/>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34"/>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3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Google Shape;71;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7881" y="9265523"/>
            <a:ext cx="3152774" cy="666749"/>
          </a:xfrm>
          <a:prstGeom prst="rect">
            <a:avLst/>
          </a:prstGeom>
          <a:noFill/>
          <a:ln>
            <a:noFill/>
          </a:ln>
        </p:spPr>
      </p:pic>
      <p:pic>
        <p:nvPicPr>
          <p:cNvPr id="12" name="Google Shape;12;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76800" y="723900"/>
            <a:ext cx="8039099" cy="4524374"/>
          </a:xfrm>
          <a:prstGeom prst="rect">
            <a:avLst/>
          </a:prstGeom>
          <a:noFill/>
          <a:ln>
            <a:noFill/>
          </a:ln>
        </p:spPr>
      </p:pic>
      <p:pic>
        <p:nvPicPr>
          <p:cNvPr id="13" name="Google Shape;13;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1137" y="8007589"/>
            <a:ext cx="581024" cy="581024"/>
          </a:xfrm>
          <a:prstGeom prst="rect">
            <a:avLst/>
          </a:prstGeom>
          <a:noFill/>
          <a:ln>
            <a:noFill/>
          </a:ln>
        </p:spPr>
      </p:pic>
      <p:pic>
        <p:nvPicPr>
          <p:cNvPr id="14" name="Google Shape;14;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1137" y="7355968"/>
            <a:ext cx="581024" cy="581024"/>
          </a:xfrm>
          <a:prstGeom prst="rect">
            <a:avLst/>
          </a:prstGeom>
          <a:noFill/>
          <a:ln>
            <a:noFill/>
          </a:ln>
        </p:spPr>
      </p:pic>
      <p:pic>
        <p:nvPicPr>
          <p:cNvPr id="15" name="Google Shape;15;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1137" y="6710436"/>
            <a:ext cx="581024" cy="581024"/>
          </a:xfrm>
          <a:prstGeom prst="rect">
            <a:avLst/>
          </a:prstGeom>
          <a:noFill/>
          <a:ln>
            <a:noFill/>
          </a:ln>
        </p:spPr>
      </p:pic>
      <p:sp>
        <p:nvSpPr>
          <p:cNvPr id="16" name="Google Shape;16;p23"/>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7" name="Google Shape;17;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5"/>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Google Shape;21;p25"/>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57881" y="9265523"/>
            <a:ext cx="3152774" cy="666749"/>
          </a:xfrm>
          <a:prstGeom prst="rect">
            <a:avLst/>
          </a:prstGeom>
          <a:noFill/>
          <a:ln>
            <a:noFill/>
          </a:ln>
        </p:spPr>
      </p:pic>
      <p:pic>
        <p:nvPicPr>
          <p:cNvPr id="22" name="Google Shape;22;p2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4325600" y="190500"/>
            <a:ext cx="3789133" cy="2194867"/>
          </a:xfrm>
          <a:prstGeom prst="rect">
            <a:avLst/>
          </a:prstGeom>
          <a:noFill/>
          <a:ln>
            <a:noFill/>
          </a:ln>
        </p:spPr>
      </p:pic>
      <p:sp>
        <p:nvSpPr>
          <p:cNvPr id="23" name="Google Shape;23;p25"/>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8"/>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5" name="Google Shape;95;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7881" y="9265523"/>
            <a:ext cx="3152774" cy="666749"/>
          </a:xfrm>
          <a:prstGeom prst="rect">
            <a:avLst/>
          </a:prstGeom>
          <a:noFill/>
          <a:ln>
            <a:noFill/>
          </a:ln>
        </p:spPr>
      </p:pic>
      <p:pic>
        <p:nvPicPr>
          <p:cNvPr id="96" name="Google Shape;96;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325600" y="190500"/>
            <a:ext cx="3789133" cy="2194867"/>
          </a:xfrm>
          <a:prstGeom prst="rect">
            <a:avLst/>
          </a:prstGeom>
          <a:noFill/>
          <a:ln>
            <a:noFill/>
          </a:ln>
        </p:spPr>
      </p:pic>
      <p:pic>
        <p:nvPicPr>
          <p:cNvPr id="97" name="Google Shape;97;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1137" y="8007589"/>
            <a:ext cx="581024" cy="581024"/>
          </a:xfrm>
          <a:prstGeom prst="rect">
            <a:avLst/>
          </a:prstGeom>
          <a:noFill/>
          <a:ln>
            <a:noFill/>
          </a:ln>
        </p:spPr>
      </p:pic>
      <p:pic>
        <p:nvPicPr>
          <p:cNvPr id="98" name="Google Shape;98;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1137" y="7355968"/>
            <a:ext cx="581024" cy="581024"/>
          </a:xfrm>
          <a:prstGeom prst="rect">
            <a:avLst/>
          </a:prstGeom>
          <a:noFill/>
          <a:ln>
            <a:noFill/>
          </a:ln>
        </p:spPr>
      </p:pic>
      <p:pic>
        <p:nvPicPr>
          <p:cNvPr id="99" name="Google Shape;99;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1137" y="6710436"/>
            <a:ext cx="581024" cy="581024"/>
          </a:xfrm>
          <a:prstGeom prst="rect">
            <a:avLst/>
          </a:prstGeom>
          <a:noFill/>
          <a:ln>
            <a:noFill/>
          </a:ln>
        </p:spPr>
      </p:pic>
      <p:sp>
        <p:nvSpPr>
          <p:cNvPr id="100" name="Google Shape;100;p28"/>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ifundwomen.com/start-crowdfundin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sifted.eu/articles/female-angel-investors-europe/" TargetMode="External"/><Relationship Id="rId3" Type="http://schemas.openxmlformats.org/officeDocument/2006/relationships/hyperlink" Target="https://www.crunchbase.com/" TargetMode="External"/><Relationship Id="rId7" Type="http://schemas.openxmlformats.org/officeDocument/2006/relationships/hyperlink" Target="https://www.eu-startups.com/2017/12/top-40-business-angels-that-are-rocking-europe-and-help-startups-grow/" TargetMode="External"/><Relationship Id="rId12" Type="http://schemas.openxmlformats.org/officeDocument/2006/relationships/hyperlink" Target="https://wegate.eu/"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fundersclub.com/" TargetMode="External"/><Relationship Id="rId11" Type="http://schemas.openxmlformats.org/officeDocument/2006/relationships/hyperlink" Target="https://www.facebook.com/pages/category/Community-Organization/EEN-Women-Entrepreneurship-Sector-Group-178564092786520/" TargetMode="External"/><Relationship Id="rId5" Type="http://schemas.openxmlformats.org/officeDocument/2006/relationships/hyperlink" Target="https://www.seedinvest.com/" TargetMode="External"/><Relationship Id="rId10" Type="http://schemas.openxmlformats.org/officeDocument/2006/relationships/hyperlink" Target="https://www.businessangelseurope.com/" TargetMode="External"/><Relationship Id="rId4" Type="http://schemas.openxmlformats.org/officeDocument/2006/relationships/hyperlink" Target="https://www.angellist.com/" TargetMode="External"/><Relationship Id="rId9" Type="http://schemas.openxmlformats.org/officeDocument/2006/relationships/hyperlink" Target="https://www.businessangelseurope.com/wa4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gate.eu/start/financing-fundin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egate.eu/start/starting-busine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ismea.ec.europa.eu/programmes/european-innovation-ecosystems/women-techeu_en#funding-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s://eic.ec.europa.eu/eic-funding-opportunities/eic-accelerator_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europa.eu/youreurope/business/finance-funding/getting-funding/access-finance/search/en/financial-intermediaries?shs_term_node_tid_depth=79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vestopedia.com/terms/e/equity.asp"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hyperlink" Target="https://www.investopedia.com/terms/c/capital.as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1137" y="8007589"/>
            <a:ext cx="581024" cy="581024"/>
          </a:xfrm>
          <a:prstGeom prst="rect">
            <a:avLst/>
          </a:prstGeom>
          <a:noFill/>
          <a:ln>
            <a:noFill/>
          </a:ln>
        </p:spPr>
      </p:pic>
      <p:pic>
        <p:nvPicPr>
          <p:cNvPr id="107" name="Google Shape;107;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1137" y="7355968"/>
            <a:ext cx="581024" cy="581024"/>
          </a:xfrm>
          <a:prstGeom prst="rect">
            <a:avLst/>
          </a:prstGeom>
          <a:noFill/>
          <a:ln>
            <a:noFill/>
          </a:ln>
        </p:spPr>
      </p:pic>
      <p:pic>
        <p:nvPicPr>
          <p:cNvPr id="108" name="Google Shape;10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1137" y="6710436"/>
            <a:ext cx="581024" cy="581024"/>
          </a:xfrm>
          <a:prstGeom prst="rect">
            <a:avLst/>
          </a:prstGeom>
          <a:noFill/>
          <a:ln>
            <a:noFill/>
          </a:ln>
        </p:spPr>
      </p:pic>
      <p:sp>
        <p:nvSpPr>
          <p:cNvPr id="109" name="Google Shape;109;p1"/>
          <p:cNvSpPr txBox="1"/>
          <p:nvPr/>
        </p:nvSpPr>
        <p:spPr>
          <a:xfrm>
            <a:off x="3238500" y="54483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a:solidFill>
                  <a:schemeClr val="dk1"/>
                </a:solidFill>
                <a:latin typeface="Calibri"/>
                <a:ea typeface="Calibri"/>
                <a:cs typeface="Calibri"/>
                <a:sym typeface="Calibri"/>
              </a:rPr>
              <a:t>ACCESS TO FINANCE</a:t>
            </a: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a:solidFill>
                  <a:schemeClr val="dk1"/>
                </a:solidFill>
                <a:latin typeface="Calibri"/>
                <a:ea typeface="Calibri"/>
                <a:cs typeface="Calibri"/>
                <a:sym typeface="Calibri"/>
              </a:rPr>
              <a:t>Partner: CDI and IHF</a:t>
            </a:r>
            <a:endParaRPr sz="440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a:t>
            </a:r>
            <a:r>
              <a:rPr lang="en-US" sz="4000" b="1" i="1">
                <a:solidFill>
                  <a:srgbClr val="FD4FB4"/>
                </a:solidFill>
                <a:latin typeface="Calibri"/>
                <a:ea typeface="Calibri"/>
                <a:cs typeface="Calibri"/>
                <a:sym typeface="Calibri"/>
              </a:rPr>
              <a:t>– Debt Finance vs Equity Finance</a:t>
            </a:r>
            <a:endParaRPr sz="4000" b="1" i="1">
              <a:solidFill>
                <a:srgbClr val="FD4FB4"/>
              </a:solidFill>
              <a:latin typeface="Calibri"/>
              <a:ea typeface="Calibri"/>
              <a:cs typeface="Calibri"/>
              <a:sym typeface="Calibri"/>
            </a:endParaRPr>
          </a:p>
        </p:txBody>
      </p:sp>
      <p:sp>
        <p:nvSpPr>
          <p:cNvPr id="193" name="Google Shape;193;p10"/>
          <p:cNvSpPr/>
          <p:nvPr/>
        </p:nvSpPr>
        <p:spPr>
          <a:xfrm>
            <a:off x="555008" y="1714500"/>
            <a:ext cx="13999191" cy="15081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1B1B1F"/>
                </a:solidFill>
                <a:latin typeface="Calibri"/>
                <a:ea typeface="Calibri"/>
                <a:cs typeface="Calibri"/>
                <a:sym typeface="Calibri"/>
              </a:rPr>
              <a:t> </a:t>
            </a:r>
            <a:r>
              <a:rPr lang="en-US" sz="2800">
                <a:solidFill>
                  <a:srgbClr val="000000"/>
                </a:solidFill>
                <a:latin typeface="Calibri"/>
                <a:ea typeface="Calibri"/>
                <a:cs typeface="Calibri"/>
                <a:sym typeface="Calibri"/>
              </a:rPr>
              <a:t>A company funds its operations through two different sources.</a:t>
            </a:r>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555555"/>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194" name="Google Shape;194;p10"/>
          <p:cNvGraphicFramePr/>
          <p:nvPr/>
        </p:nvGraphicFramePr>
        <p:xfrm>
          <a:off x="533400" y="2628900"/>
          <a:ext cx="17145000" cy="3276600"/>
        </p:xfrm>
        <a:graphic>
          <a:graphicData uri="http://schemas.openxmlformats.org/drawingml/2006/table">
            <a:tbl>
              <a:tblPr firstRow="1" bandRow="1">
                <a:noFill/>
                <a:tableStyleId>{1FF5C7AF-9B0F-4E0D-9C11-2F6CE36D9D76}</a:tableStyleId>
              </a:tblPr>
              <a:tblGrid>
                <a:gridCol w="8070225">
                  <a:extLst>
                    <a:ext uri="{9D8B030D-6E8A-4147-A177-3AD203B41FA5}">
                      <a16:colId xmlns:a16="http://schemas.microsoft.com/office/drawing/2014/main" val="20000"/>
                    </a:ext>
                  </a:extLst>
                </a:gridCol>
                <a:gridCol w="9074775">
                  <a:extLst>
                    <a:ext uri="{9D8B030D-6E8A-4147-A177-3AD203B41FA5}">
                      <a16:colId xmlns:a16="http://schemas.microsoft.com/office/drawing/2014/main" val="20001"/>
                    </a:ext>
                  </a:extLst>
                </a:gridCol>
              </a:tblGrid>
              <a:tr h="435175">
                <a:tc>
                  <a:txBody>
                    <a:bodyPr/>
                    <a:lstStyle/>
                    <a:p>
                      <a:pPr marL="0" marR="0" lvl="0" indent="0" algn="ctr" rtl="0">
                        <a:spcBef>
                          <a:spcPts val="0"/>
                        </a:spcBef>
                        <a:spcAft>
                          <a:spcPts val="0"/>
                        </a:spcAft>
                        <a:buNone/>
                      </a:pPr>
                      <a:r>
                        <a:rPr lang="en-US" sz="2000" u="none" strike="noStrike" cap="none">
                          <a:solidFill>
                            <a:schemeClr val="dk1"/>
                          </a:solidFill>
                        </a:rPr>
                        <a:t>DEBT FINANCING</a:t>
                      </a:r>
                      <a:endParaRPr>
                        <a:solidFill>
                          <a:schemeClr val="dk1"/>
                        </a:solidFill>
                      </a:endParaRPr>
                    </a:p>
                  </a:txBody>
                  <a:tcPr marL="91450" marR="91450" marT="45725" marB="45725" anchor="ctr">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r>
                        <a:rPr lang="en-US" sz="2000" u="none" strike="noStrike" cap="none">
                          <a:solidFill>
                            <a:schemeClr val="dk1"/>
                          </a:solidFill>
                        </a:rPr>
                        <a:t>EQUITY FINANCING</a:t>
                      </a:r>
                      <a:endParaRPr sz="2000" u="none" strike="noStrike" cap="none">
                        <a:solidFill>
                          <a:schemeClr val="dk1"/>
                        </a:solidFill>
                      </a:endParaRPr>
                    </a:p>
                  </a:txBody>
                  <a:tcPr marL="91450" marR="91450" marT="45725" marB="45725" anchor="ctr">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841425">
                <a:tc>
                  <a:txBody>
                    <a:bodyPr/>
                    <a:lstStyle/>
                    <a:p>
                      <a:pPr marL="342900" marR="0" lvl="0" indent="-342900" algn="l" rtl="0">
                        <a:spcBef>
                          <a:spcPts val="0"/>
                        </a:spcBef>
                        <a:spcAft>
                          <a:spcPts val="0"/>
                        </a:spcAft>
                        <a:buClr>
                          <a:schemeClr val="dk1"/>
                        </a:buClr>
                        <a:buSzPts val="2200"/>
                        <a:buFont typeface="Noto Sans Symbols"/>
                        <a:buChar char="▪"/>
                      </a:pPr>
                      <a:r>
                        <a:rPr lang="en-US" sz="2200" b="1" u="none" strike="noStrike" cap="none">
                          <a:solidFill>
                            <a:schemeClr val="dk1"/>
                          </a:solidFill>
                          <a:latin typeface="Calibri"/>
                          <a:ea typeface="Calibri"/>
                          <a:cs typeface="Calibri"/>
                          <a:sym typeface="Calibri"/>
                        </a:rPr>
                        <a:t>Conventional loan </a:t>
                      </a:r>
                      <a:r>
                        <a:rPr lang="en-US" sz="2200" u="none" strike="noStrike" cap="none">
                          <a:solidFill>
                            <a:schemeClr val="dk1"/>
                          </a:solidFill>
                          <a:latin typeface="Calibri"/>
                          <a:ea typeface="Calibri"/>
                          <a:cs typeface="Calibri"/>
                          <a:sym typeface="Calibri"/>
                        </a:rPr>
                        <a:t>through a </a:t>
                      </a:r>
                      <a:r>
                        <a:rPr lang="en-US" sz="2200" b="1" u="none" strike="noStrike" cap="none">
                          <a:solidFill>
                            <a:schemeClr val="dk1"/>
                          </a:solidFill>
                          <a:latin typeface="Calibri"/>
                          <a:ea typeface="Calibri"/>
                          <a:cs typeface="Calibri"/>
                          <a:sym typeface="Calibri"/>
                        </a:rPr>
                        <a:t>traditional lender</a:t>
                      </a:r>
                      <a:r>
                        <a:rPr lang="en-US" sz="2200" u="none" strike="noStrike" cap="none">
                          <a:solidFill>
                            <a:schemeClr val="dk1"/>
                          </a:solidFill>
                          <a:latin typeface="Calibri"/>
                          <a:ea typeface="Calibri"/>
                          <a:cs typeface="Calibri"/>
                          <a:sym typeface="Calibri"/>
                        </a:rPr>
                        <a:t> (i.e., a bank)</a:t>
                      </a:r>
                      <a:endParaRPr/>
                    </a:p>
                    <a:p>
                      <a:pPr marL="0" marR="0" lvl="0" indent="0" algn="l" rtl="0">
                        <a:spcBef>
                          <a:spcPts val="0"/>
                        </a:spcBef>
                        <a:spcAft>
                          <a:spcPts val="0"/>
                        </a:spcAft>
                        <a:buSzPts val="2200"/>
                        <a:buFont typeface="Noto Sans Symbols"/>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Cost of financing: </a:t>
                      </a:r>
                      <a:r>
                        <a:rPr lang="en-US" sz="2200" b="1" i="0" u="none" strike="noStrike" cap="none">
                          <a:solidFill>
                            <a:schemeClr val="dk1"/>
                          </a:solidFill>
                          <a:latin typeface="Calibri"/>
                          <a:ea typeface="Calibri"/>
                          <a:cs typeface="Calibri"/>
                          <a:sym typeface="Calibri"/>
                        </a:rPr>
                        <a:t>interest rate </a:t>
                      </a:r>
                      <a:r>
                        <a:rPr lang="en-US" sz="2200" b="0" i="0" u="none" strike="noStrike" cap="none">
                          <a:solidFill>
                            <a:schemeClr val="dk1"/>
                          </a:solidFill>
                          <a:latin typeface="Calibri"/>
                          <a:ea typeface="Calibri"/>
                          <a:cs typeface="Calibri"/>
                          <a:sym typeface="Calibri"/>
                        </a:rPr>
                        <a:t>(fixed cost)</a:t>
                      </a:r>
                      <a:endParaRPr/>
                    </a:p>
                    <a:p>
                      <a:pPr marL="342900" marR="0" lvl="0" indent="-203200" algn="l" rtl="0">
                        <a:spcBef>
                          <a:spcPts val="0"/>
                        </a:spcBef>
                        <a:spcAft>
                          <a:spcPts val="0"/>
                        </a:spcAft>
                        <a:buSzPts val="2200"/>
                        <a:buFont typeface="Noto Sans Symbols"/>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Capital can be obtained at </a:t>
                      </a:r>
                      <a:r>
                        <a:rPr lang="en-US" sz="2200" b="1" i="0" u="none" strike="noStrike" cap="none">
                          <a:solidFill>
                            <a:schemeClr val="dk1"/>
                          </a:solidFill>
                          <a:latin typeface="Calibri"/>
                          <a:ea typeface="Calibri"/>
                          <a:cs typeface="Calibri"/>
                          <a:sym typeface="Calibri"/>
                        </a:rPr>
                        <a:t>a lower effective costs and quickly</a:t>
                      </a:r>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Noto Sans Symbols"/>
                        <a:buChar char="▪"/>
                      </a:pPr>
                      <a:r>
                        <a:rPr lang="en-US" sz="2200" b="1" i="0" u="none" strike="noStrike" cap="none">
                          <a:solidFill>
                            <a:schemeClr val="dk1"/>
                          </a:solidFill>
                          <a:latin typeface="Calibri"/>
                          <a:ea typeface="Calibri"/>
                          <a:cs typeface="Calibri"/>
                          <a:sym typeface="Calibri"/>
                        </a:rPr>
                        <a:t>Capital in exchange for equity </a:t>
                      </a:r>
                      <a:r>
                        <a:rPr lang="en-US" sz="2200" b="0" i="0" u="none" strike="noStrike" cap="none">
                          <a:solidFill>
                            <a:schemeClr val="dk1"/>
                          </a:solidFill>
                          <a:latin typeface="Calibri"/>
                          <a:ea typeface="Calibri"/>
                          <a:cs typeface="Calibri"/>
                          <a:sym typeface="Calibri"/>
                        </a:rPr>
                        <a:t>(% of ownership in the business)</a:t>
                      </a:r>
                      <a:endParaRPr/>
                    </a:p>
                    <a:p>
                      <a:pPr marL="0" marR="0" lvl="0" indent="0" algn="l" rtl="0">
                        <a:spcBef>
                          <a:spcPts val="0"/>
                        </a:spcBef>
                        <a:spcAft>
                          <a:spcPts val="0"/>
                        </a:spcAft>
                        <a:buSzPts val="2200"/>
                        <a:buFont typeface="Noto Sans Symbols"/>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1" i="0" u="none" strike="noStrike" cap="none">
                          <a:solidFill>
                            <a:schemeClr val="dk1"/>
                          </a:solidFill>
                          <a:latin typeface="Calibri"/>
                          <a:ea typeface="Calibri"/>
                          <a:cs typeface="Calibri"/>
                          <a:sym typeface="Calibri"/>
                        </a:rPr>
                        <a:t>No debt</a:t>
                      </a:r>
                      <a:r>
                        <a:rPr lang="en-US" sz="2200" b="0" i="0" u="none" strike="noStrike" cap="none">
                          <a:solidFill>
                            <a:schemeClr val="dk1"/>
                          </a:solidFill>
                          <a:latin typeface="Calibri"/>
                          <a:ea typeface="Calibri"/>
                          <a:cs typeface="Calibri"/>
                          <a:sym typeface="Calibri"/>
                        </a:rPr>
                        <a:t> payment required</a:t>
                      </a:r>
                      <a:endParaRPr/>
                    </a:p>
                    <a:p>
                      <a:pPr marL="342900" marR="0" lvl="0" indent="-203200" algn="l" rtl="0">
                        <a:spcBef>
                          <a:spcPts val="0"/>
                        </a:spcBef>
                        <a:spcAft>
                          <a:spcPts val="0"/>
                        </a:spcAft>
                        <a:buSzPts val="2200"/>
                        <a:buFont typeface="Noto Sans Symbols"/>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200" b="0" i="0" u="none" strike="noStrike" cap="none">
                          <a:solidFill>
                            <a:schemeClr val="dk1"/>
                          </a:solidFill>
                          <a:latin typeface="Calibri"/>
                          <a:ea typeface="Calibri"/>
                          <a:cs typeface="Calibri"/>
                          <a:sym typeface="Calibri"/>
                        </a:rPr>
                        <a:t>Cost of financing: % of future earnings</a:t>
                      </a:r>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5" name="Google Shape;195;p10"/>
          <p:cNvSpPr txBox="1"/>
          <p:nvPr/>
        </p:nvSpPr>
        <p:spPr>
          <a:xfrm>
            <a:off x="1600200" y="6385798"/>
            <a:ext cx="7620000" cy="2339102"/>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Debt financing is suggested when:</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 A positive return is expected</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2. There is the possibility to deal with the risk</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(in case of collateral and failure in the repayment of the debt)</a:t>
            </a:r>
            <a:endParaRPr/>
          </a:p>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cxnSp>
        <p:nvCxnSpPr>
          <p:cNvPr id="196" name="Google Shape;196;p10"/>
          <p:cNvCxnSpPr/>
          <p:nvPr/>
        </p:nvCxnSpPr>
        <p:spPr>
          <a:xfrm>
            <a:off x="13335000" y="5676900"/>
            <a:ext cx="0" cy="6858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
        <p:nvSpPr>
          <p:cNvPr id="197" name="Google Shape;197;p10"/>
          <p:cNvSpPr txBox="1"/>
          <p:nvPr/>
        </p:nvSpPr>
        <p:spPr>
          <a:xfrm>
            <a:off x="9855199" y="6362700"/>
            <a:ext cx="7696200" cy="2054409"/>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Equity financing is suggested when:</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 Willing to avoid debt that can hurt the company cash flow</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2. The business is not yet profitable or it is a start-up</a:t>
            </a:r>
            <a:endParaRPr/>
          </a:p>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cxnSp>
        <p:nvCxnSpPr>
          <p:cNvPr id="198" name="Google Shape;198;p10"/>
          <p:cNvCxnSpPr/>
          <p:nvPr/>
        </p:nvCxnSpPr>
        <p:spPr>
          <a:xfrm>
            <a:off x="4724400" y="5829300"/>
            <a:ext cx="0" cy="5334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a:t>
            </a:r>
            <a:r>
              <a:rPr lang="en-US" sz="4000" b="1" i="1">
                <a:solidFill>
                  <a:srgbClr val="FD4FB4"/>
                </a:solidFill>
                <a:latin typeface="Calibri"/>
                <a:ea typeface="Calibri"/>
                <a:cs typeface="Calibri"/>
                <a:sym typeface="Calibri"/>
              </a:rPr>
              <a:t>– Risks and Rewards</a:t>
            </a:r>
            <a:endParaRPr sz="4000" b="1" i="1">
              <a:solidFill>
                <a:srgbClr val="FD4FB4"/>
              </a:solidFill>
              <a:latin typeface="Calibri"/>
              <a:ea typeface="Calibri"/>
              <a:cs typeface="Calibri"/>
              <a:sym typeface="Calibri"/>
            </a:endParaRPr>
          </a:p>
        </p:txBody>
      </p:sp>
      <p:sp>
        <p:nvSpPr>
          <p:cNvPr id="204" name="Google Shape;204;p11"/>
          <p:cNvSpPr/>
          <p:nvPr/>
        </p:nvSpPr>
        <p:spPr>
          <a:xfrm>
            <a:off x="609600" y="1790700"/>
            <a:ext cx="12954000"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0000"/>
                </a:solidFill>
                <a:latin typeface="Arial"/>
                <a:ea typeface="Arial"/>
                <a:cs typeface="Arial"/>
                <a:sym typeface="Arial"/>
              </a:rPr>
              <a:t>The </a:t>
            </a:r>
            <a:r>
              <a:rPr lang="en-US" sz="2800" b="1">
                <a:solidFill>
                  <a:srgbClr val="000000"/>
                </a:solidFill>
                <a:latin typeface="Calibri"/>
                <a:ea typeface="Calibri"/>
                <a:cs typeface="Calibri"/>
                <a:sym typeface="Calibri"/>
              </a:rPr>
              <a:t>risk/reward ratio</a:t>
            </a:r>
            <a:r>
              <a:rPr lang="en-US" sz="2800">
                <a:solidFill>
                  <a:srgbClr val="000000"/>
                </a:solidFill>
                <a:latin typeface="Arial"/>
                <a:ea typeface="Arial"/>
                <a:cs typeface="Arial"/>
                <a:sym typeface="Arial"/>
              </a:rPr>
              <a:t>, sometimes known as the R/R ratio, is a measure that compares the potential profit of a trade to its potential loss.</a:t>
            </a:r>
            <a:endParaRPr/>
          </a:p>
          <a:p>
            <a:pPr marL="0" marR="0" lvl="0" indent="0" algn="l" rtl="0">
              <a:spcBef>
                <a:spcPts val="0"/>
              </a:spcBef>
              <a:spcAft>
                <a:spcPts val="0"/>
              </a:spcAft>
              <a:buNone/>
            </a:pPr>
            <a:endParaRPr sz="2800">
              <a:solidFill>
                <a:srgbClr val="000000"/>
              </a:solidFill>
              <a:latin typeface="Arial"/>
              <a:ea typeface="Arial"/>
              <a:cs typeface="Arial"/>
              <a:sym typeface="Arial"/>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pic>
        <p:nvPicPr>
          <p:cNvPr id="205" name="Google Shape;205;p11"/>
          <p:cNvPicPr preferRelativeResize="0"/>
          <p:nvPr/>
        </p:nvPicPr>
        <p:blipFill rotWithShape="1">
          <a:blip r:embed="rId3">
            <a:alphaModFix/>
          </a:blip>
          <a:srcRect/>
          <a:stretch/>
        </p:blipFill>
        <p:spPr>
          <a:xfrm>
            <a:off x="10191466" y="2698641"/>
            <a:ext cx="7620000" cy="6086476"/>
          </a:xfrm>
          <a:prstGeom prst="rect">
            <a:avLst/>
          </a:prstGeom>
          <a:noFill/>
          <a:ln>
            <a:noFill/>
          </a:ln>
        </p:spPr>
      </p:pic>
      <p:sp>
        <p:nvSpPr>
          <p:cNvPr id="206" name="Google Shape;206;p11"/>
          <p:cNvSpPr/>
          <p:nvPr/>
        </p:nvSpPr>
        <p:spPr>
          <a:xfrm>
            <a:off x="1066800" y="3333078"/>
            <a:ext cx="9008100" cy="34341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200"/>
              <a:buFont typeface="Arial"/>
              <a:buChar char="•"/>
            </a:pPr>
            <a:r>
              <a:rPr lang="en-US" sz="3200">
                <a:solidFill>
                  <a:srgbClr val="000000"/>
                </a:solidFill>
                <a:latin typeface="Calibri"/>
                <a:ea typeface="Calibri"/>
                <a:cs typeface="Calibri"/>
                <a:sym typeface="Calibri"/>
              </a:rPr>
              <a:t> </a:t>
            </a:r>
            <a:r>
              <a:rPr lang="en-US" sz="3200" b="1">
                <a:solidFill>
                  <a:srgbClr val="000000"/>
                </a:solidFill>
                <a:latin typeface="Calibri"/>
                <a:ea typeface="Calibri"/>
                <a:cs typeface="Calibri"/>
                <a:sym typeface="Calibri"/>
              </a:rPr>
              <a:t>Interest-rate risk </a:t>
            </a:r>
            <a:r>
              <a:rPr lang="en-US" sz="2000" b="1">
                <a:solidFill>
                  <a:srgbClr val="202124"/>
                </a:solidFill>
                <a:latin typeface="arial"/>
                <a:ea typeface="arial"/>
                <a:cs typeface="arial"/>
                <a:sym typeface="arial"/>
              </a:rPr>
              <a:t>is the potential that a change in overall interest rates will reduce the value of a bond or other fixed-rate investment</a:t>
            </a:r>
            <a:endParaRPr sz="3200" b="1">
              <a:latin typeface="Calibri"/>
              <a:ea typeface="Calibri"/>
              <a:cs typeface="Calibri"/>
              <a:sym typeface="Calibri"/>
            </a:endParaRPr>
          </a:p>
          <a:p>
            <a:pPr marL="457200" marR="0" lvl="0" indent="-457200" algn="l" rtl="0">
              <a:spcBef>
                <a:spcPts val="0"/>
              </a:spcBef>
              <a:spcAft>
                <a:spcPts val="0"/>
              </a:spcAft>
              <a:buClr>
                <a:srgbClr val="000000"/>
              </a:buClr>
              <a:buSzPts val="3200"/>
              <a:buFont typeface="Arial"/>
              <a:buChar char="•"/>
            </a:pPr>
            <a:r>
              <a:rPr lang="en-US" sz="3200" b="1">
                <a:solidFill>
                  <a:srgbClr val="000000"/>
                </a:solidFill>
                <a:latin typeface="Calibri"/>
                <a:ea typeface="Calibri"/>
                <a:cs typeface="Calibri"/>
                <a:sym typeface="Calibri"/>
              </a:rPr>
              <a:t>Inflation risk i</a:t>
            </a:r>
            <a:r>
              <a:rPr lang="en-US" sz="2000" b="1">
                <a:solidFill>
                  <a:srgbClr val="202124"/>
                </a:solidFill>
                <a:latin typeface="arial"/>
                <a:ea typeface="arial"/>
                <a:cs typeface="arial"/>
                <a:sym typeface="arial"/>
              </a:rPr>
              <a:t>s the risk that your purchasing power will be reduced if the value of your investments does not keep up with inflation</a:t>
            </a:r>
            <a:endParaRPr b="1"/>
          </a:p>
          <a:p>
            <a:pPr marL="514350" marR="0" lvl="0" indent="-514350" algn="l" rtl="0">
              <a:spcBef>
                <a:spcPts val="0"/>
              </a:spcBef>
              <a:spcAft>
                <a:spcPts val="0"/>
              </a:spcAft>
              <a:buClr>
                <a:srgbClr val="000000"/>
              </a:buClr>
              <a:buSzPts val="3200"/>
              <a:buFont typeface="Arial"/>
              <a:buChar char="•"/>
            </a:pPr>
            <a:r>
              <a:rPr lang="en-US" sz="3200" b="1">
                <a:solidFill>
                  <a:srgbClr val="000000"/>
                </a:solidFill>
                <a:latin typeface="Calibri"/>
                <a:ea typeface="Calibri"/>
                <a:cs typeface="Calibri"/>
                <a:sym typeface="Calibri"/>
              </a:rPr>
              <a:t>Credit risk </a:t>
            </a:r>
            <a:r>
              <a:rPr lang="en-US" sz="2000" b="1">
                <a:solidFill>
                  <a:srgbClr val="4D5156"/>
                </a:solidFill>
                <a:latin typeface="arial"/>
                <a:ea typeface="arial"/>
                <a:cs typeface="arial"/>
                <a:sym typeface="arial"/>
              </a:rPr>
              <a:t>is the possibility of a loss resulting from a borrower's failure to repay a loan or meet contractual obligations</a:t>
            </a:r>
            <a:endParaRPr sz="2000" b="1">
              <a:solidFill>
                <a:srgbClr val="FF0000"/>
              </a:solidFill>
              <a:latin typeface="Calibri"/>
              <a:ea typeface="Calibri"/>
              <a:cs typeface="Calibri"/>
              <a:sym typeface="Calibri"/>
            </a:endParaRPr>
          </a:p>
        </p:txBody>
      </p:sp>
      <p:sp>
        <p:nvSpPr>
          <p:cNvPr id="207" name="Google Shape;207;p11"/>
          <p:cNvSpPr txBox="1"/>
          <p:nvPr/>
        </p:nvSpPr>
        <p:spPr>
          <a:xfrm>
            <a:off x="7331575" y="7125042"/>
            <a:ext cx="274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https://www.investopedia.com/terms/r/riskrewardratio.asp</a:t>
            </a:r>
            <a:endParaRPr sz="1800" b="1">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a:t>
            </a:r>
            <a:r>
              <a:rPr lang="en-US" sz="4000" b="1" i="1">
                <a:solidFill>
                  <a:srgbClr val="FD4FB4"/>
                </a:solidFill>
                <a:latin typeface="Calibri"/>
                <a:ea typeface="Calibri"/>
                <a:cs typeface="Calibri"/>
                <a:sym typeface="Calibri"/>
              </a:rPr>
              <a:t>– Financial Safety Module</a:t>
            </a:r>
            <a:endParaRPr sz="4000" b="1" i="1">
              <a:solidFill>
                <a:srgbClr val="FD4FB4"/>
              </a:solidFill>
              <a:latin typeface="Calibri"/>
              <a:ea typeface="Calibri"/>
              <a:cs typeface="Calibri"/>
              <a:sym typeface="Calibri"/>
            </a:endParaRPr>
          </a:p>
        </p:txBody>
      </p:sp>
      <p:sp>
        <p:nvSpPr>
          <p:cNvPr id="213" name="Google Shape;213;p12"/>
          <p:cNvSpPr/>
          <p:nvPr/>
        </p:nvSpPr>
        <p:spPr>
          <a:xfrm>
            <a:off x="577754" y="4000500"/>
            <a:ext cx="17024446"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1B1B1F"/>
                </a:solidFill>
                <a:latin typeface="Calibri"/>
                <a:ea typeface="Calibri"/>
                <a:cs typeface="Calibri"/>
                <a:sym typeface="Calibri"/>
              </a:rPr>
              <a:t>Financial Stability</a:t>
            </a:r>
            <a:endParaRPr/>
          </a:p>
          <a:p>
            <a:pPr marL="0" marR="0" lvl="0" indent="0" algn="just" rtl="0">
              <a:spcBef>
                <a:spcPts val="0"/>
              </a:spcBef>
              <a:spcAft>
                <a:spcPts val="0"/>
              </a:spcAft>
              <a:buNone/>
            </a:pPr>
            <a:r>
              <a:rPr lang="en-US" sz="2800" b="1">
                <a:solidFill>
                  <a:srgbClr val="1B1B1F"/>
                </a:solidFill>
                <a:latin typeface="Calibri"/>
                <a:ea typeface="Calibri"/>
                <a:cs typeface="Calibri"/>
                <a:sym typeface="Calibri"/>
              </a:rPr>
              <a:t>‍</a:t>
            </a:r>
            <a:r>
              <a:rPr lang="en-US" sz="2800">
                <a:solidFill>
                  <a:srgbClr val="1B1B1F"/>
                </a:solidFill>
                <a:latin typeface="Calibri"/>
                <a:ea typeface="Calibri"/>
                <a:cs typeface="Calibri"/>
                <a:sym typeface="Calibri"/>
              </a:rPr>
              <a:t>A financial safety net gives you financial stability by providing a cushion for any financial emergency. With a financial plan, all your income and expenditures are structured to meet your financial goal. Any slight change in the routine could put your finances off balance.</a:t>
            </a:r>
            <a:endParaRPr sz="2800" b="1">
              <a:solidFill>
                <a:srgbClr val="FD4FB4"/>
              </a:solidFill>
              <a:latin typeface="Calibri"/>
              <a:ea typeface="Calibri"/>
              <a:cs typeface="Calibri"/>
              <a:sym typeface="Calibri"/>
            </a:endParaRPr>
          </a:p>
        </p:txBody>
      </p:sp>
      <p:sp>
        <p:nvSpPr>
          <p:cNvPr id="214" name="Google Shape;214;p12"/>
          <p:cNvSpPr/>
          <p:nvPr/>
        </p:nvSpPr>
        <p:spPr>
          <a:xfrm>
            <a:off x="555008" y="1714500"/>
            <a:ext cx="1399919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1B1B1F"/>
                </a:solidFill>
                <a:latin typeface="Calibri"/>
                <a:ea typeface="Calibri"/>
                <a:cs typeface="Calibri"/>
                <a:sym typeface="Calibri"/>
              </a:rPr>
              <a:t>A financial safety plan is a combination of various insurance policies and a savings account.</a:t>
            </a:r>
            <a:endParaRPr/>
          </a:p>
        </p:txBody>
      </p:sp>
      <p:sp>
        <p:nvSpPr>
          <p:cNvPr id="215" name="Google Shape;215;p12"/>
          <p:cNvSpPr/>
          <p:nvPr/>
        </p:nvSpPr>
        <p:spPr>
          <a:xfrm>
            <a:off x="555008" y="2559159"/>
            <a:ext cx="17047192"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1B1B1F"/>
                </a:solidFill>
                <a:latin typeface="Calibri"/>
                <a:ea typeface="Calibri"/>
                <a:cs typeface="Calibri"/>
                <a:sym typeface="Calibri"/>
              </a:rPr>
              <a:t>Its function is to help you reduce financial risks that may be caused by unexpected expenses. It protects you and your family's long-term financial goals by giving you a fallback plan that will not derail your overall financial plan.</a:t>
            </a:r>
            <a:endParaRPr sz="2800" b="1">
              <a:solidFill>
                <a:srgbClr val="FD4FB4"/>
              </a:solidFill>
              <a:latin typeface="Calibri"/>
              <a:ea typeface="Calibri"/>
              <a:cs typeface="Calibri"/>
              <a:sym typeface="Calibri"/>
            </a:endParaRPr>
          </a:p>
        </p:txBody>
      </p:sp>
      <p:sp>
        <p:nvSpPr>
          <p:cNvPr id="216" name="Google Shape;216;p12"/>
          <p:cNvSpPr/>
          <p:nvPr/>
        </p:nvSpPr>
        <p:spPr>
          <a:xfrm>
            <a:off x="1524000" y="6223218"/>
            <a:ext cx="16078200"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1B1B1F"/>
                </a:solidFill>
                <a:latin typeface="Calibri"/>
                <a:ea typeface="Calibri"/>
                <a:cs typeface="Calibri"/>
                <a:sym typeface="Calibri"/>
              </a:rPr>
              <a:t>It Helps You Organize Your Financial Plan</a:t>
            </a:r>
            <a:endParaRPr/>
          </a:p>
          <a:p>
            <a:pPr marL="0" marR="0" lvl="0" indent="0" algn="just" rtl="0">
              <a:spcBef>
                <a:spcPts val="0"/>
              </a:spcBef>
              <a:spcAft>
                <a:spcPts val="0"/>
              </a:spcAft>
              <a:buNone/>
            </a:pPr>
            <a:r>
              <a:rPr lang="en-US" sz="2800">
                <a:solidFill>
                  <a:srgbClr val="1B1B1F"/>
                </a:solidFill>
                <a:latin typeface="Calibri"/>
                <a:ea typeface="Calibri"/>
                <a:cs typeface="Calibri"/>
                <a:sym typeface="Calibri"/>
              </a:rPr>
              <a:t>A safety net plan is part of your financial plan. Having it included in your financial plan gives it structure and organization. A safety net can be classified as one of the strategies for meeting your mid-term and long-term financial goals.</a:t>
            </a:r>
            <a:endParaRPr sz="2800" b="1">
              <a:solidFill>
                <a:srgbClr val="FD4FB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Alternative means to credit – </a:t>
            </a:r>
            <a:r>
              <a:rPr lang="en-US" sz="3600" b="1" i="1">
                <a:solidFill>
                  <a:srgbClr val="FD4FB4"/>
                </a:solidFill>
                <a:latin typeface="Calibri"/>
                <a:ea typeface="Calibri"/>
                <a:cs typeface="Calibri"/>
                <a:sym typeface="Calibri"/>
              </a:rPr>
              <a:t>Crowdfunding</a:t>
            </a:r>
            <a:endParaRPr sz="3600" b="1" i="1">
              <a:solidFill>
                <a:srgbClr val="FD4FB4"/>
              </a:solidFill>
              <a:latin typeface="Calibri"/>
              <a:ea typeface="Calibri"/>
              <a:cs typeface="Calibri"/>
              <a:sym typeface="Calibri"/>
            </a:endParaRPr>
          </a:p>
        </p:txBody>
      </p:sp>
      <p:sp>
        <p:nvSpPr>
          <p:cNvPr id="222" name="Google Shape;222;p13"/>
          <p:cNvSpPr txBox="1"/>
          <p:nvPr/>
        </p:nvSpPr>
        <p:spPr>
          <a:xfrm>
            <a:off x="1219200" y="4398376"/>
            <a:ext cx="16230600" cy="216982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0000"/>
              </a:buClr>
              <a:buSzPts val="2600"/>
              <a:buFont typeface="Arial"/>
              <a:buChar char="•"/>
            </a:pPr>
            <a:r>
              <a:rPr lang="en-US" sz="2600" b="1">
                <a:solidFill>
                  <a:srgbClr val="000000"/>
                </a:solidFill>
                <a:latin typeface="Calibri"/>
                <a:ea typeface="Calibri"/>
                <a:cs typeface="Calibri"/>
                <a:sym typeface="Calibri"/>
              </a:rPr>
              <a:t>Reward based investments </a:t>
            </a:r>
            <a:r>
              <a:rPr lang="en-US" sz="2600">
                <a:solidFill>
                  <a:srgbClr val="000000"/>
                </a:solidFill>
                <a:latin typeface="Calibri"/>
                <a:ea typeface="Calibri"/>
                <a:cs typeface="Calibri"/>
                <a:sym typeface="Calibri"/>
              </a:rPr>
              <a:t>(investors receive a final product rather than repayment)</a:t>
            </a:r>
            <a:endParaRPr/>
          </a:p>
          <a:p>
            <a:pPr marL="457200" marR="0" lvl="0" indent="-292100" algn="just" rtl="0">
              <a:spcBef>
                <a:spcPts val="0"/>
              </a:spcBef>
              <a:spcAft>
                <a:spcPts val="0"/>
              </a:spcAft>
              <a:buClr>
                <a:schemeClr val="dk1"/>
              </a:buClr>
              <a:buSzPts val="2600"/>
              <a:buFont typeface="Arial"/>
              <a:buNone/>
            </a:pPr>
            <a:endParaRPr sz="26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Suitable for </a:t>
            </a:r>
            <a:r>
              <a:rPr lang="en-US" sz="2600" b="1">
                <a:solidFill>
                  <a:srgbClr val="000000"/>
                </a:solidFill>
                <a:latin typeface="Calibri"/>
                <a:ea typeface="Calibri"/>
                <a:cs typeface="Calibri"/>
                <a:sym typeface="Calibri"/>
              </a:rPr>
              <a:t>product-based businesses </a:t>
            </a:r>
            <a:r>
              <a:rPr lang="en-US" sz="2600">
                <a:solidFill>
                  <a:srgbClr val="000000"/>
                </a:solidFill>
                <a:latin typeface="Calibri"/>
                <a:ea typeface="Calibri"/>
                <a:cs typeface="Calibri"/>
                <a:sym typeface="Calibri"/>
              </a:rPr>
              <a:t>rather than service-based activities</a:t>
            </a:r>
            <a:endParaRPr/>
          </a:p>
          <a:p>
            <a:pPr marL="457200" marR="0" lvl="0" indent="-292100" algn="just" rtl="0">
              <a:spcBef>
                <a:spcPts val="0"/>
              </a:spcBef>
              <a:spcAft>
                <a:spcPts val="0"/>
              </a:spcAft>
              <a:buClr>
                <a:schemeClr val="dk1"/>
              </a:buClr>
              <a:buSzPts val="2600"/>
              <a:buFont typeface="Arial"/>
              <a:buNone/>
            </a:pPr>
            <a:endParaRPr sz="26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Good </a:t>
            </a:r>
            <a:r>
              <a:rPr lang="en-US" sz="2600" b="1">
                <a:solidFill>
                  <a:srgbClr val="000000"/>
                </a:solidFill>
                <a:latin typeface="Calibri"/>
                <a:ea typeface="Calibri"/>
                <a:cs typeface="Calibri"/>
                <a:sym typeface="Calibri"/>
              </a:rPr>
              <a:t>communication and marketing skills </a:t>
            </a:r>
            <a:r>
              <a:rPr lang="en-US" sz="2600">
                <a:solidFill>
                  <a:srgbClr val="000000"/>
                </a:solidFill>
                <a:latin typeface="Calibri"/>
                <a:ea typeface="Calibri"/>
                <a:cs typeface="Calibri"/>
                <a:sym typeface="Calibri"/>
              </a:rPr>
              <a:t>required</a:t>
            </a:r>
            <a:endParaRPr/>
          </a:p>
        </p:txBody>
      </p:sp>
      <p:sp>
        <p:nvSpPr>
          <p:cNvPr id="223" name="Google Shape;223;p13"/>
          <p:cNvSpPr/>
          <p:nvPr/>
        </p:nvSpPr>
        <p:spPr>
          <a:xfrm>
            <a:off x="609600" y="1790700"/>
            <a:ext cx="14173200" cy="1338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rgbClr val="000000"/>
                </a:solidFill>
                <a:latin typeface="Calibri"/>
                <a:ea typeface="Calibri"/>
                <a:cs typeface="Calibri"/>
                <a:sym typeface="Calibri"/>
              </a:rPr>
              <a:t>Among the most popular alternative means to credit, there is crowdfunding, which includes internet-based initiatives aimed at funding a project/business idea by raising small amounts of money from a large number of people.</a:t>
            </a:r>
            <a:endParaRPr/>
          </a:p>
        </p:txBody>
      </p:sp>
      <p:graphicFrame>
        <p:nvGraphicFramePr>
          <p:cNvPr id="224" name="Google Shape;224;p13"/>
          <p:cNvGraphicFramePr/>
          <p:nvPr/>
        </p:nvGraphicFramePr>
        <p:xfrm>
          <a:off x="9525000" y="6210299"/>
          <a:ext cx="8763000" cy="2698345"/>
        </p:xfrm>
        <a:graphic>
          <a:graphicData uri="http://schemas.openxmlformats.org/drawingml/2006/table">
            <a:tbl>
              <a:tblPr firstRow="1" bandRow="1">
                <a:noFill/>
                <a:tableStyleId>{1FF5C7AF-9B0F-4E0D-9C11-2F6CE36D9D76}</a:tableStyleId>
              </a:tblPr>
              <a:tblGrid>
                <a:gridCol w="4081400">
                  <a:extLst>
                    <a:ext uri="{9D8B030D-6E8A-4147-A177-3AD203B41FA5}">
                      <a16:colId xmlns:a16="http://schemas.microsoft.com/office/drawing/2014/main" val="20000"/>
                    </a:ext>
                  </a:extLst>
                </a:gridCol>
                <a:gridCol w="4681600">
                  <a:extLst>
                    <a:ext uri="{9D8B030D-6E8A-4147-A177-3AD203B41FA5}">
                      <a16:colId xmlns:a16="http://schemas.microsoft.com/office/drawing/2014/main" val="20001"/>
                    </a:ext>
                  </a:extLst>
                </a:gridCol>
              </a:tblGrid>
              <a:tr h="307250">
                <a:tc>
                  <a:txBody>
                    <a:bodyPr/>
                    <a:lstStyle/>
                    <a:p>
                      <a:pPr marL="0" marR="0" lvl="0" indent="0" algn="ctr" rtl="0">
                        <a:spcBef>
                          <a:spcPts val="0"/>
                        </a:spcBef>
                        <a:spcAft>
                          <a:spcPts val="0"/>
                        </a:spcAft>
                        <a:buNone/>
                      </a:pPr>
                      <a:endParaRPr sz="1800" u="none" strike="noStrike" cap="none"/>
                    </a:p>
                  </a:txBody>
                  <a:tcPr marL="91450" marR="91450" marT="45725" marB="45725">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endParaRPr sz="1800" u="none" strike="noStrike" cap="none"/>
                    </a:p>
                  </a:txBody>
                  <a:tcPr marL="91450" marR="91450" marT="45725" marB="45725">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332575">
                <a:tc>
                  <a:txBody>
                    <a:bodyPr/>
                    <a:lstStyle/>
                    <a:p>
                      <a:pPr marL="342900" marR="0" lvl="0" indent="-215900" algn="l" rtl="0">
                        <a:spcBef>
                          <a:spcPts val="0"/>
                        </a:spcBef>
                        <a:spcAft>
                          <a:spcPts val="0"/>
                        </a:spcAft>
                        <a:buSzPts val="2000"/>
                        <a:buFont typeface="Noto Sans Symbols"/>
                        <a:buNone/>
                      </a:pPr>
                      <a:endParaRPr sz="2000" b="0" i="0" u="none" strike="noStrike" cap="none">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en-US" sz="2000" b="0" i="0" u="none" strike="noStrike" cap="none">
                          <a:solidFill>
                            <a:srgbClr val="0C1139"/>
                          </a:solidFill>
                          <a:latin typeface="Calibri"/>
                          <a:ea typeface="Calibri"/>
                          <a:cs typeface="Calibri"/>
                          <a:sym typeface="Calibri"/>
                        </a:rPr>
                        <a:t>Little barrier to entry</a:t>
                      </a:r>
                      <a:endParaRPr/>
                    </a:p>
                    <a:p>
                      <a:pPr marL="0" marR="0" lvl="0" indent="0" algn="ctr" rtl="0">
                        <a:spcBef>
                          <a:spcPts val="0"/>
                        </a:spcBef>
                        <a:spcAft>
                          <a:spcPts val="0"/>
                        </a:spcAft>
                        <a:buSzPts val="2000"/>
                        <a:buFont typeface="Noto Sans Symbols"/>
                        <a:buNone/>
                      </a:pPr>
                      <a:endParaRPr sz="2000" b="0" i="0" u="none" strike="noStrike" cap="none">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en-US" sz="2000" b="0" i="0" u="none" strike="noStrike" cap="none">
                          <a:solidFill>
                            <a:srgbClr val="0C1139"/>
                          </a:solidFill>
                          <a:latin typeface="Calibri"/>
                          <a:ea typeface="Calibri"/>
                          <a:cs typeface="Calibri"/>
                          <a:sym typeface="Calibri"/>
                        </a:rPr>
                        <a:t>Gaining costumers while crowdfunding</a:t>
                      </a:r>
                      <a:endParaRPr/>
                    </a:p>
                    <a:p>
                      <a:pPr marL="0" marR="0" lvl="0" indent="0" algn="ctr" rtl="0">
                        <a:spcBef>
                          <a:spcPts val="0"/>
                        </a:spcBef>
                        <a:spcAft>
                          <a:spcPts val="0"/>
                        </a:spcAft>
                        <a:buSzPts val="2000"/>
                        <a:buFont typeface="Noto Sans Symbols"/>
                        <a:buNone/>
                      </a:pPr>
                      <a:endParaRPr sz="2000" b="0" i="0" u="none" strike="noStrike" cap="none">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en-US" sz="2000" b="0" i="0" u="none" strike="noStrike" cap="none">
                          <a:solidFill>
                            <a:srgbClr val="0C1139"/>
                          </a:solidFill>
                          <a:latin typeface="Calibri"/>
                          <a:ea typeface="Calibri"/>
                          <a:cs typeface="Calibri"/>
                          <a:sym typeface="Calibri"/>
                        </a:rPr>
                        <a:t>No repayment requirements</a:t>
                      </a:r>
                      <a:endParaRPr/>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215900" algn="l" rtl="0">
                        <a:spcBef>
                          <a:spcPts val="0"/>
                        </a:spcBef>
                        <a:spcAft>
                          <a:spcPts val="0"/>
                        </a:spcAft>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en-US" sz="2000" b="0" i="0" u="none" strike="noStrike" cap="none">
                          <a:solidFill>
                            <a:schemeClr val="dk1"/>
                          </a:solidFill>
                          <a:latin typeface="Calibri"/>
                          <a:ea typeface="Calibri"/>
                          <a:cs typeface="Calibri"/>
                          <a:sym typeface="Calibri"/>
                        </a:rPr>
                        <a:t>Crowdfunding platforms fees</a:t>
                      </a:r>
                      <a:endParaRPr/>
                    </a:p>
                    <a:p>
                      <a:pPr marL="0" marR="0" lvl="0" indent="0" algn="ctr" rtl="0">
                        <a:spcBef>
                          <a:spcPts val="0"/>
                        </a:spcBef>
                        <a:spcAft>
                          <a:spcPts val="0"/>
                        </a:spcAft>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en-US" sz="2000" b="0" i="0" u="none" strike="noStrike" cap="none">
                          <a:solidFill>
                            <a:schemeClr val="dk1"/>
                          </a:solidFill>
                          <a:latin typeface="Calibri"/>
                          <a:ea typeface="Calibri"/>
                          <a:cs typeface="Calibri"/>
                          <a:sym typeface="Calibri"/>
                        </a:rPr>
                        <a:t>High effort to organize an successful campaign</a:t>
                      </a:r>
                      <a:endParaRPr/>
                    </a:p>
                    <a:p>
                      <a:pPr marL="0" marR="0" lvl="0" indent="0" algn="ctr" rtl="0">
                        <a:spcBef>
                          <a:spcPts val="0"/>
                        </a:spcBef>
                        <a:spcAft>
                          <a:spcPts val="0"/>
                        </a:spcAft>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en-US" sz="2000" b="0" i="0" u="none" strike="noStrike" cap="none">
                          <a:solidFill>
                            <a:schemeClr val="dk1"/>
                          </a:solidFill>
                          <a:latin typeface="Calibri"/>
                          <a:ea typeface="Calibri"/>
                          <a:cs typeface="Calibri"/>
                          <a:sym typeface="Calibri"/>
                        </a:rPr>
                        <a:t>Suitability  for only some businesses</a:t>
                      </a:r>
                      <a:endParaRPr/>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5" name="Google Shape;225;p13"/>
          <p:cNvSpPr/>
          <p:nvPr/>
        </p:nvSpPr>
        <p:spPr>
          <a:xfrm>
            <a:off x="609600" y="3317676"/>
            <a:ext cx="172212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rgbClr val="000000"/>
                </a:solidFill>
                <a:latin typeface="Calibri"/>
                <a:ea typeface="Calibri"/>
                <a:cs typeface="Calibri"/>
                <a:sym typeface="Calibri"/>
              </a:rPr>
              <a:t>This financing mechanism is characterized by lower intermediation costs and lesser emphasis on risk assessment.</a:t>
            </a:r>
            <a:endParaRPr/>
          </a:p>
          <a:p>
            <a:pPr marL="0" marR="0" lvl="0" indent="0" algn="just" rtl="0">
              <a:spcBef>
                <a:spcPts val="0"/>
              </a:spcBef>
              <a:spcAft>
                <a:spcPts val="0"/>
              </a:spcAft>
              <a:buNone/>
            </a:pPr>
            <a:r>
              <a:rPr lang="en-US" sz="2600">
                <a:solidFill>
                  <a:srgbClr val="000000"/>
                </a:solidFill>
                <a:latin typeface="Calibri"/>
                <a:ea typeface="Calibri"/>
                <a:cs typeface="Calibri"/>
                <a:sym typeface="Calibri"/>
              </a:rPr>
              <a:t>Other features:</a:t>
            </a:r>
            <a:endParaRPr/>
          </a:p>
        </p:txBody>
      </p:sp>
      <p:pic>
        <p:nvPicPr>
          <p:cNvPr id="226" name="Google Shape;226;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44200" y="6090920"/>
            <a:ext cx="1492345" cy="630102"/>
          </a:xfrm>
          <a:prstGeom prst="rect">
            <a:avLst/>
          </a:prstGeom>
          <a:noFill/>
          <a:ln>
            <a:noFill/>
          </a:ln>
        </p:spPr>
      </p:pic>
      <p:pic>
        <p:nvPicPr>
          <p:cNvPr id="227" name="Google Shape;227;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163800" y="6090920"/>
            <a:ext cx="1412384" cy="561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Alternative means to credit – </a:t>
            </a:r>
            <a:r>
              <a:rPr lang="en-US" sz="3600" b="1" i="1">
                <a:solidFill>
                  <a:srgbClr val="FD4FB4"/>
                </a:solidFill>
                <a:latin typeface="Calibri"/>
                <a:ea typeface="Calibri"/>
                <a:cs typeface="Calibri"/>
                <a:sym typeface="Calibri"/>
              </a:rPr>
              <a:t>How to start a crowdfunding campaign</a:t>
            </a:r>
            <a:endParaRPr sz="3600" b="1" i="1">
              <a:solidFill>
                <a:srgbClr val="FD4FB4"/>
              </a:solidFill>
              <a:latin typeface="Calibri"/>
              <a:ea typeface="Calibri"/>
              <a:cs typeface="Calibri"/>
              <a:sym typeface="Calibri"/>
            </a:endParaRPr>
          </a:p>
        </p:txBody>
      </p:sp>
      <p:sp>
        <p:nvSpPr>
          <p:cNvPr id="233" name="Google Shape;233;p14"/>
          <p:cNvSpPr/>
          <p:nvPr/>
        </p:nvSpPr>
        <p:spPr>
          <a:xfrm>
            <a:off x="609600" y="1714500"/>
            <a:ext cx="9982200" cy="48013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rgbClr val="000000"/>
                </a:solidFill>
                <a:latin typeface="Calibri"/>
                <a:ea typeface="Calibri"/>
                <a:cs typeface="Calibri"/>
                <a:sym typeface="Calibri"/>
              </a:rPr>
              <a:t>To choose the right platform for a crowdfunding campaign, the following factors should be consider:</a:t>
            </a:r>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514350" marR="0" lvl="0" indent="-514350" algn="just" rtl="0">
              <a:spcBef>
                <a:spcPts val="0"/>
              </a:spcBef>
              <a:spcAft>
                <a:spcPts val="0"/>
              </a:spcAft>
              <a:buClr>
                <a:srgbClr val="000000"/>
              </a:buClr>
              <a:buSzPts val="2600"/>
              <a:buFont typeface="Calibri"/>
              <a:buAutoNum type="arabicPeriod"/>
            </a:pPr>
            <a:r>
              <a:rPr lang="en-US" sz="2600" b="1">
                <a:solidFill>
                  <a:srgbClr val="000000"/>
                </a:solidFill>
                <a:latin typeface="Calibri"/>
                <a:ea typeface="Calibri"/>
                <a:cs typeface="Calibri"/>
                <a:sym typeface="Calibri"/>
              </a:rPr>
              <a:t>Which is the platform’s crowdfunding model?</a:t>
            </a:r>
            <a:endParaRPr/>
          </a:p>
          <a:p>
            <a:pPr marL="0" marR="0" lvl="0" indent="0" algn="just" rtl="0">
              <a:spcBef>
                <a:spcPts val="0"/>
              </a:spcBef>
              <a:spcAft>
                <a:spcPts val="0"/>
              </a:spcAft>
              <a:buNone/>
            </a:pPr>
            <a:r>
              <a:rPr lang="en-US" sz="2400">
                <a:solidFill>
                  <a:srgbClr val="000000"/>
                </a:solidFill>
                <a:latin typeface="Calibri"/>
                <a:ea typeface="Calibri"/>
                <a:cs typeface="Calibri"/>
                <a:sym typeface="Calibri"/>
              </a:rPr>
              <a:t>Reward-based (the most suitable for small businesses), equity-based, donation-based</a:t>
            </a:r>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b="1">
                <a:solidFill>
                  <a:srgbClr val="000000"/>
                </a:solidFill>
                <a:latin typeface="Calibri"/>
                <a:ea typeface="Calibri"/>
                <a:cs typeface="Calibri"/>
                <a:sym typeface="Calibri"/>
              </a:rPr>
              <a:t>2. What happens if the target is not reached?</a:t>
            </a:r>
            <a:endParaRPr/>
          </a:p>
          <a:p>
            <a:pPr marL="0" marR="0" lvl="0" indent="0" algn="just" rtl="0">
              <a:spcBef>
                <a:spcPts val="0"/>
              </a:spcBef>
              <a:spcAft>
                <a:spcPts val="0"/>
              </a:spcAft>
              <a:buNone/>
            </a:pPr>
            <a:r>
              <a:rPr lang="en-US" sz="2400">
                <a:solidFill>
                  <a:srgbClr val="000000"/>
                </a:solidFill>
                <a:latin typeface="Calibri"/>
                <a:ea typeface="Calibri"/>
                <a:cs typeface="Calibri"/>
                <a:sym typeface="Calibri"/>
              </a:rPr>
              <a:t>All-or-nothing campaigns are often more successful that keep-it all campaigns</a:t>
            </a:r>
            <a:endParaRPr/>
          </a:p>
          <a:p>
            <a:pPr marL="0" marR="0" lvl="0" indent="0" algn="just" rtl="0">
              <a:spcBef>
                <a:spcPts val="0"/>
              </a:spcBef>
              <a:spcAft>
                <a:spcPts val="0"/>
              </a:spcAft>
              <a:buNone/>
            </a:pPr>
            <a:endParaRPr sz="26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b="1">
                <a:solidFill>
                  <a:srgbClr val="000000"/>
                </a:solidFill>
                <a:latin typeface="Calibri"/>
                <a:ea typeface="Calibri"/>
                <a:cs typeface="Calibri"/>
                <a:sym typeface="Calibri"/>
              </a:rPr>
              <a:t>3. Which are the target audiences of the platform?</a:t>
            </a:r>
            <a:endParaRPr/>
          </a:p>
          <a:p>
            <a:pPr marL="0" marR="0" lvl="0" indent="0" algn="just" rtl="0">
              <a:spcBef>
                <a:spcPts val="0"/>
              </a:spcBef>
              <a:spcAft>
                <a:spcPts val="0"/>
              </a:spcAft>
              <a:buNone/>
            </a:pPr>
            <a:r>
              <a:rPr lang="en-US" sz="2400">
                <a:solidFill>
                  <a:srgbClr val="000000"/>
                </a:solidFill>
                <a:latin typeface="Calibri"/>
                <a:ea typeface="Calibri"/>
                <a:cs typeface="Calibri"/>
                <a:sym typeface="Calibri"/>
              </a:rPr>
              <a:t>Generalised Platform vs Specialised Platform</a:t>
            </a:r>
            <a:endParaRPr/>
          </a:p>
        </p:txBody>
      </p:sp>
      <p:grpSp>
        <p:nvGrpSpPr>
          <p:cNvPr id="234" name="Google Shape;234;p14"/>
          <p:cNvGrpSpPr/>
          <p:nvPr/>
        </p:nvGrpSpPr>
        <p:grpSpPr>
          <a:xfrm>
            <a:off x="11071225" y="2654975"/>
            <a:ext cx="6911975" cy="2488525"/>
            <a:chOff x="12611100" y="4745076"/>
            <a:chExt cx="4914900" cy="2488525"/>
          </a:xfrm>
        </p:grpSpPr>
        <p:sp>
          <p:nvSpPr>
            <p:cNvPr id="235" name="Google Shape;235;p14"/>
            <p:cNvSpPr txBox="1"/>
            <p:nvPr/>
          </p:nvSpPr>
          <p:spPr>
            <a:xfrm>
              <a:off x="12611100" y="4745076"/>
              <a:ext cx="3429000" cy="461665"/>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A specialised platform for women</a:t>
              </a:r>
              <a:endParaRPr sz="2400" b="1">
                <a:solidFill>
                  <a:schemeClr val="lt1"/>
                </a:solidFill>
                <a:latin typeface="Calibri"/>
                <a:ea typeface="Calibri"/>
                <a:cs typeface="Calibri"/>
                <a:sym typeface="Calibri"/>
              </a:endParaRPr>
            </a:p>
          </p:txBody>
        </p:sp>
        <p:sp>
          <p:nvSpPr>
            <p:cNvPr id="236" name="Google Shape;236;p14"/>
            <p:cNvSpPr/>
            <p:nvPr/>
          </p:nvSpPr>
          <p:spPr>
            <a:xfrm>
              <a:off x="12611100" y="5202276"/>
              <a:ext cx="4914900" cy="2031325"/>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IFundWomen</a:t>
              </a:r>
              <a:r>
                <a:rPr lang="en-US" sz="2200">
                  <a:solidFill>
                    <a:srgbClr val="000000"/>
                  </a:solidFill>
                  <a:latin typeface="Calibri"/>
                  <a:ea typeface="Calibri"/>
                  <a:cs typeface="Calibri"/>
                  <a:sym typeface="Calibri"/>
                </a:rPr>
                <a:t> </a:t>
              </a:r>
              <a:r>
                <a:rPr lang="en-US" sz="2200">
                  <a:solidFill>
                    <a:schemeClr val="dk1"/>
                  </a:solidFill>
                  <a:latin typeface="Calibri"/>
                  <a:ea typeface="Calibri"/>
                  <a:cs typeface="Calibri"/>
                  <a:sym typeface="Calibri"/>
                </a:rPr>
                <a:t>is widely recognized as the crowdfunding industry leader for female founders and creators. It also offers to its members an online course on how to crowdfund.</a:t>
              </a:r>
              <a:endParaRPr sz="2200">
                <a:solidFill>
                  <a:srgbClr val="000000"/>
                </a:solidFill>
                <a:latin typeface="Calibri"/>
                <a:ea typeface="Calibri"/>
                <a:cs typeface="Calibri"/>
                <a:sym typeface="Calibri"/>
              </a:endParaRPr>
            </a:p>
            <a:p>
              <a:pPr marL="0" marR="0" lvl="0" indent="0" algn="just" rtl="0">
                <a:spcBef>
                  <a:spcPts val="0"/>
                </a:spcBef>
                <a:spcAft>
                  <a:spcPts val="0"/>
                </a:spcAft>
                <a:buNone/>
              </a:pPr>
              <a:endParaRPr sz="20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Source: IFundWomen website </a:t>
              </a:r>
              <a:endParaRPr/>
            </a:p>
          </p:txBody>
        </p:sp>
      </p:grpSp>
      <p:pic>
        <p:nvPicPr>
          <p:cNvPr id="237" name="Google Shape;237;p14"/>
          <p:cNvPicPr preferRelativeResize="0"/>
          <p:nvPr/>
        </p:nvPicPr>
        <p:blipFill rotWithShape="1">
          <a:blip r:embed="rId4">
            <a:alphaModFix/>
          </a:blip>
          <a:srcRect/>
          <a:stretch/>
        </p:blipFill>
        <p:spPr>
          <a:xfrm>
            <a:off x="11071225" y="5143500"/>
            <a:ext cx="6924675" cy="3714750"/>
          </a:xfrm>
          <a:prstGeom prst="rect">
            <a:avLst/>
          </a:prstGeom>
          <a:noFill/>
          <a:ln>
            <a:noFill/>
          </a:ln>
        </p:spPr>
      </p:pic>
      <p:sp>
        <p:nvSpPr>
          <p:cNvPr id="238" name="Google Shape;238;p14"/>
          <p:cNvSpPr/>
          <p:nvPr/>
        </p:nvSpPr>
        <p:spPr>
          <a:xfrm>
            <a:off x="1447800" y="6807994"/>
            <a:ext cx="9144000" cy="12311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rgbClr val="000000"/>
                </a:solidFill>
                <a:latin typeface="Calibri"/>
                <a:ea typeface="Calibri"/>
                <a:cs typeface="Calibri"/>
                <a:sym typeface="Calibri"/>
              </a:rPr>
              <a:t>4. How much will it cost?</a:t>
            </a:r>
            <a:endParaRPr/>
          </a:p>
          <a:p>
            <a:pPr marL="0" marR="0" lvl="0" indent="0" algn="just" rtl="0">
              <a:spcBef>
                <a:spcPts val="0"/>
              </a:spcBef>
              <a:spcAft>
                <a:spcPts val="0"/>
              </a:spcAft>
              <a:buNone/>
            </a:pPr>
            <a:r>
              <a:rPr lang="en-US" sz="2400">
                <a:solidFill>
                  <a:srgbClr val="000000"/>
                </a:solidFill>
                <a:latin typeface="Calibri"/>
                <a:ea typeface="Calibri"/>
                <a:cs typeface="Calibri"/>
                <a:sym typeface="Calibri"/>
              </a:rPr>
              <a:t>Search for the exact fees of the platform, also considering the taxes on the money raised.</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Alternative means to credit – </a:t>
            </a:r>
            <a:r>
              <a:rPr lang="en-US" sz="3600" b="1" i="1">
                <a:solidFill>
                  <a:srgbClr val="FD4FB4"/>
                </a:solidFill>
                <a:latin typeface="Calibri"/>
                <a:ea typeface="Calibri"/>
                <a:cs typeface="Calibri"/>
                <a:sym typeface="Calibri"/>
              </a:rPr>
              <a:t>Business Angels &amp; Venture Capitalists</a:t>
            </a:r>
            <a:endParaRPr sz="3600" b="1" i="1">
              <a:solidFill>
                <a:srgbClr val="FD4FB4"/>
              </a:solidFill>
              <a:latin typeface="Calibri"/>
              <a:ea typeface="Calibri"/>
              <a:cs typeface="Calibri"/>
              <a:sym typeface="Calibri"/>
            </a:endParaRPr>
          </a:p>
        </p:txBody>
      </p:sp>
      <p:sp>
        <p:nvSpPr>
          <p:cNvPr id="245" name="Google Shape;245;p15"/>
          <p:cNvSpPr txBox="1"/>
          <p:nvPr/>
        </p:nvSpPr>
        <p:spPr>
          <a:xfrm>
            <a:off x="609600" y="1931566"/>
            <a:ext cx="11430000" cy="30931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700" b="1">
                <a:solidFill>
                  <a:srgbClr val="000000"/>
                </a:solidFill>
                <a:latin typeface="Calibri"/>
                <a:ea typeface="Calibri"/>
                <a:cs typeface="Calibri"/>
                <a:sym typeface="Calibri"/>
              </a:rPr>
              <a:t>BUSINESS ANGELS</a:t>
            </a:r>
            <a:endParaRPr/>
          </a:p>
          <a:p>
            <a:pPr marL="0" marR="0" lvl="0" indent="0" algn="just" rtl="0">
              <a:spcBef>
                <a:spcPts val="0"/>
              </a:spcBef>
              <a:spcAft>
                <a:spcPts val="0"/>
              </a:spcAft>
              <a:buNone/>
            </a:pPr>
            <a:endParaRPr sz="2400" b="1">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Private investors (typically managers or entrepreneurs) investing their own money in innovative ideas with high profitability potentials, in </a:t>
            </a:r>
            <a:r>
              <a:rPr lang="en-US" sz="2400" b="1">
                <a:solidFill>
                  <a:srgbClr val="000000"/>
                </a:solidFill>
                <a:latin typeface="Calibri"/>
                <a:ea typeface="Calibri"/>
                <a:cs typeface="Calibri"/>
                <a:sym typeface="Calibri"/>
              </a:rPr>
              <a:t>exchange for equity</a:t>
            </a:r>
            <a:r>
              <a:rPr lang="en-US" sz="2400">
                <a:solidFill>
                  <a:srgbClr val="000000"/>
                </a:solidFill>
                <a:latin typeface="Calibri"/>
                <a:ea typeface="Calibri"/>
                <a:cs typeface="Calibri"/>
                <a:sym typeface="Calibri"/>
              </a:rPr>
              <a:t>.</a:t>
            </a:r>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They tend to invest </a:t>
            </a:r>
            <a:r>
              <a:rPr lang="en-US" sz="2400" b="1">
                <a:solidFill>
                  <a:srgbClr val="000000"/>
                </a:solidFill>
                <a:latin typeface="Calibri"/>
                <a:ea typeface="Calibri"/>
                <a:cs typeface="Calibri"/>
                <a:sym typeface="Calibri"/>
              </a:rPr>
              <a:t>lower amounts earlier</a:t>
            </a:r>
            <a:r>
              <a:rPr lang="en-US" sz="2400">
                <a:solidFill>
                  <a:srgbClr val="000000"/>
                </a:solidFill>
                <a:latin typeface="Calibri"/>
                <a:ea typeface="Calibri"/>
                <a:cs typeface="Calibri"/>
                <a:sym typeface="Calibri"/>
              </a:rPr>
              <a:t> in the fundraising process</a:t>
            </a:r>
            <a:endParaRPr/>
          </a:p>
          <a:p>
            <a:pPr marL="457200" marR="0" lvl="0" indent="-3048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Within the business, they will provide for </a:t>
            </a:r>
            <a:r>
              <a:rPr lang="en-US" sz="2400" b="1">
                <a:solidFill>
                  <a:srgbClr val="000000"/>
                </a:solidFill>
                <a:latin typeface="Calibri"/>
                <a:ea typeface="Calibri"/>
                <a:cs typeface="Calibri"/>
                <a:sym typeface="Calibri"/>
              </a:rPr>
              <a:t>mentorship and networking</a:t>
            </a:r>
            <a:r>
              <a:rPr lang="en-US" sz="2400">
                <a:solidFill>
                  <a:srgbClr val="000000"/>
                </a:solidFill>
                <a:latin typeface="Calibri"/>
                <a:ea typeface="Calibri"/>
                <a:cs typeface="Calibri"/>
                <a:sym typeface="Calibri"/>
              </a:rPr>
              <a:t> opportunities.</a:t>
            </a:r>
            <a:endParaRPr/>
          </a:p>
        </p:txBody>
      </p:sp>
      <p:sp>
        <p:nvSpPr>
          <p:cNvPr id="246" name="Google Shape;246;p15"/>
          <p:cNvSpPr/>
          <p:nvPr/>
        </p:nvSpPr>
        <p:spPr>
          <a:xfrm>
            <a:off x="12649200" y="2552700"/>
            <a:ext cx="5162550" cy="5878532"/>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000000"/>
                </a:solidFill>
                <a:latin typeface="Calibri"/>
                <a:ea typeface="Calibri"/>
                <a:cs typeface="Calibri"/>
                <a:sym typeface="Calibri"/>
              </a:rPr>
              <a:t>To start financing a business idea, Business Angels can offer a great support.</a:t>
            </a:r>
            <a:endParaRPr/>
          </a:p>
          <a:p>
            <a:pPr marL="0" marR="0" lvl="0" indent="0" algn="just" rtl="0">
              <a:spcBef>
                <a:spcPts val="0"/>
              </a:spcBef>
              <a:spcAft>
                <a:spcPts val="0"/>
              </a:spcAft>
              <a:buNone/>
            </a:pPr>
            <a:endParaRPr sz="22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200">
                <a:solidFill>
                  <a:srgbClr val="000000"/>
                </a:solidFill>
                <a:latin typeface="Calibri"/>
                <a:ea typeface="Calibri"/>
                <a:cs typeface="Calibri"/>
                <a:sym typeface="Calibri"/>
              </a:rPr>
              <a:t>However, there are some challenging factors, like how to find them (see next slide) or how to approach them (see the following tips):</a:t>
            </a:r>
            <a:endParaRPr/>
          </a:p>
          <a:p>
            <a:pPr marL="0" marR="0" lvl="0" indent="0" algn="just" rtl="0">
              <a:spcBef>
                <a:spcPts val="0"/>
              </a:spcBef>
              <a:spcAft>
                <a:spcPts val="0"/>
              </a:spcAft>
              <a:buNone/>
            </a:pPr>
            <a:endParaRPr sz="22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200"/>
              <a:buFont typeface="Arial"/>
              <a:buChar char="•"/>
            </a:pPr>
            <a:r>
              <a:rPr lang="en-US" sz="2200">
                <a:solidFill>
                  <a:srgbClr val="000000"/>
                </a:solidFill>
                <a:latin typeface="Calibri"/>
                <a:ea typeface="Calibri"/>
                <a:cs typeface="Calibri"/>
                <a:sym typeface="Calibri"/>
              </a:rPr>
              <a:t>Make sure to know your potential Angel’s background and experience</a:t>
            </a:r>
            <a:endParaRPr/>
          </a:p>
          <a:p>
            <a:pPr marL="342900" marR="0" lvl="0" indent="-203200" algn="just" rtl="0">
              <a:spcBef>
                <a:spcPts val="0"/>
              </a:spcBef>
              <a:spcAft>
                <a:spcPts val="0"/>
              </a:spcAft>
              <a:buClr>
                <a:schemeClr val="dk1"/>
              </a:buClr>
              <a:buSzPts val="2200"/>
              <a:buFont typeface="Arial"/>
              <a:buNone/>
            </a:pPr>
            <a:endParaRPr sz="22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200"/>
              <a:buFont typeface="Arial"/>
              <a:buChar char="•"/>
            </a:pPr>
            <a:r>
              <a:rPr lang="en-US" sz="2200">
                <a:solidFill>
                  <a:srgbClr val="000000"/>
                </a:solidFill>
                <a:latin typeface="Calibri"/>
                <a:ea typeface="Calibri"/>
                <a:cs typeface="Calibri"/>
                <a:sym typeface="Calibri"/>
              </a:rPr>
              <a:t>Communicate the importance of your product (a good Business Plan is the key)</a:t>
            </a:r>
            <a:endParaRPr/>
          </a:p>
          <a:p>
            <a:pPr marL="342900" marR="0" lvl="0" indent="-203200" algn="just" rtl="0">
              <a:spcBef>
                <a:spcPts val="0"/>
              </a:spcBef>
              <a:spcAft>
                <a:spcPts val="0"/>
              </a:spcAft>
              <a:buClr>
                <a:schemeClr val="dk1"/>
              </a:buClr>
              <a:buSzPts val="2200"/>
              <a:buFont typeface="Arial"/>
              <a:buNone/>
            </a:pPr>
            <a:endParaRPr sz="22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200"/>
              <a:buFont typeface="Arial"/>
              <a:buChar char="•"/>
            </a:pPr>
            <a:r>
              <a:rPr lang="en-US" sz="2200">
                <a:solidFill>
                  <a:srgbClr val="000000"/>
                </a:solidFill>
                <a:latin typeface="Calibri"/>
                <a:ea typeface="Calibri"/>
                <a:cs typeface="Calibri"/>
                <a:sym typeface="Calibri"/>
              </a:rPr>
              <a:t>Keep it simple - “</a:t>
            </a:r>
            <a:r>
              <a:rPr lang="en-US" sz="2200">
                <a:solidFill>
                  <a:schemeClr val="dk1"/>
                </a:solidFill>
                <a:latin typeface="Calibri"/>
                <a:ea typeface="Calibri"/>
                <a:cs typeface="Calibri"/>
                <a:sym typeface="Calibri"/>
              </a:rPr>
              <a:t>Would a child understand your business proposition?”</a:t>
            </a:r>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p:txBody>
      </p:sp>
      <p:sp>
        <p:nvSpPr>
          <p:cNvPr id="247" name="Google Shape;247;p15"/>
          <p:cNvSpPr/>
          <p:nvPr/>
        </p:nvSpPr>
        <p:spPr>
          <a:xfrm>
            <a:off x="952500" y="6515100"/>
            <a:ext cx="11277600" cy="1569660"/>
          </a:xfrm>
          <a:prstGeom prst="rect">
            <a:avLst/>
          </a:prstGeom>
          <a:noFill/>
          <a:ln>
            <a:noFill/>
          </a:ln>
        </p:spPr>
        <p:txBody>
          <a:bodyPr spcFirstLastPara="1" wrap="square" lIns="91425" tIns="45700" rIns="91425" bIns="45700" anchor="t" anchorCtr="0">
            <a:spAutoFit/>
          </a:bodyPr>
          <a:lstStyle/>
          <a:p>
            <a:pPr marL="914400" marR="0" lvl="1" indent="-457200" algn="just" rtl="0">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Venture capitalists are institutional investors; they invest </a:t>
            </a:r>
            <a:r>
              <a:rPr lang="en-US" sz="2400" b="1" i="0" u="none" strike="noStrike" cap="none">
                <a:solidFill>
                  <a:srgbClr val="000000"/>
                </a:solidFill>
                <a:latin typeface="Calibri"/>
                <a:ea typeface="Calibri"/>
                <a:cs typeface="Calibri"/>
                <a:sym typeface="Calibri"/>
              </a:rPr>
              <a:t>large amounts </a:t>
            </a:r>
            <a:r>
              <a:rPr lang="en-US" sz="2400" b="0" i="0" u="none" strike="noStrike" cap="none">
                <a:solidFill>
                  <a:srgbClr val="000000"/>
                </a:solidFill>
                <a:latin typeface="Calibri"/>
                <a:ea typeface="Calibri"/>
                <a:cs typeface="Calibri"/>
                <a:sym typeface="Calibri"/>
              </a:rPr>
              <a:t>in businesses </a:t>
            </a:r>
            <a:r>
              <a:rPr lang="en-US" sz="2400" b="1" i="0" u="none" strike="noStrike" cap="none">
                <a:solidFill>
                  <a:srgbClr val="000000"/>
                </a:solidFill>
                <a:latin typeface="Calibri"/>
                <a:ea typeface="Calibri"/>
                <a:cs typeface="Calibri"/>
                <a:sym typeface="Calibri"/>
              </a:rPr>
              <a:t>later</a:t>
            </a:r>
            <a:r>
              <a:rPr lang="en-US" sz="2400" b="0" i="0" u="none" strike="noStrike" cap="none">
                <a:solidFill>
                  <a:srgbClr val="000000"/>
                </a:solidFill>
                <a:latin typeface="Calibri"/>
                <a:ea typeface="Calibri"/>
                <a:cs typeface="Calibri"/>
                <a:sym typeface="Calibri"/>
              </a:rPr>
              <a:t> in the fundraising process and in exchange for </a:t>
            </a:r>
            <a:r>
              <a:rPr lang="en-US" sz="2400" b="1" i="0" u="none" strike="noStrike" cap="none">
                <a:solidFill>
                  <a:srgbClr val="000000"/>
                </a:solidFill>
                <a:latin typeface="Calibri"/>
                <a:ea typeface="Calibri"/>
                <a:cs typeface="Calibri"/>
                <a:sym typeface="Calibri"/>
              </a:rPr>
              <a:t>more equity</a:t>
            </a:r>
            <a:r>
              <a:rPr lang="en-US" sz="2400" b="0" i="0" u="none" strike="noStrike" cap="none">
                <a:solidFill>
                  <a:srgbClr val="000000"/>
                </a:solidFill>
                <a:latin typeface="Calibri"/>
                <a:ea typeface="Calibri"/>
                <a:cs typeface="Calibri"/>
                <a:sym typeface="Calibri"/>
              </a:rPr>
              <a:t>.</a:t>
            </a:r>
            <a:endParaRPr/>
          </a:p>
          <a:p>
            <a:pPr marL="457200" marR="0" lvl="0" indent="-3048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914400" marR="0" lvl="1" indent="-457200" algn="just" rtl="0">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They tend to ignore small businesses and can lead to a </a:t>
            </a:r>
            <a:r>
              <a:rPr lang="en-US" sz="2400" b="1" i="0" u="none" strike="noStrike" cap="none">
                <a:solidFill>
                  <a:srgbClr val="000000"/>
                </a:solidFill>
                <a:latin typeface="Calibri"/>
                <a:ea typeface="Calibri"/>
                <a:cs typeface="Calibri"/>
                <a:sym typeface="Calibri"/>
              </a:rPr>
              <a:t>loss of company control</a:t>
            </a:r>
            <a:r>
              <a:rPr lang="en-US" sz="2400" b="0" i="0" u="none" strike="noStrike" cap="none">
                <a:solidFill>
                  <a:srgbClr val="000000"/>
                </a:solidFill>
                <a:latin typeface="Calibri"/>
                <a:ea typeface="Calibri"/>
                <a:cs typeface="Calibri"/>
                <a:sym typeface="Calibri"/>
              </a:rPr>
              <a:t>.</a:t>
            </a:r>
            <a:endParaRPr/>
          </a:p>
        </p:txBody>
      </p:sp>
      <p:sp>
        <p:nvSpPr>
          <p:cNvPr id="248" name="Google Shape;248;p15"/>
          <p:cNvSpPr/>
          <p:nvPr/>
        </p:nvSpPr>
        <p:spPr>
          <a:xfrm>
            <a:off x="609600" y="5676900"/>
            <a:ext cx="3382401" cy="5078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700" b="1">
                <a:solidFill>
                  <a:srgbClr val="000000"/>
                </a:solidFill>
                <a:latin typeface="Calibri"/>
                <a:ea typeface="Calibri"/>
                <a:cs typeface="Calibri"/>
                <a:sym typeface="Calibri"/>
              </a:rPr>
              <a:t>VENTURE CAPITALISTS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Alternative means to credit – </a:t>
            </a:r>
            <a:r>
              <a:rPr lang="en-US" sz="3600" b="1" i="1">
                <a:solidFill>
                  <a:srgbClr val="FD4FB4"/>
                </a:solidFill>
                <a:latin typeface="Calibri"/>
                <a:ea typeface="Calibri"/>
                <a:cs typeface="Calibri"/>
                <a:sym typeface="Calibri"/>
              </a:rPr>
              <a:t>EU Support network</a:t>
            </a:r>
            <a:endParaRPr sz="3600" b="1" i="1">
              <a:solidFill>
                <a:srgbClr val="FD4FB4"/>
              </a:solidFill>
              <a:latin typeface="Calibri"/>
              <a:ea typeface="Calibri"/>
              <a:cs typeface="Calibri"/>
              <a:sym typeface="Calibri"/>
            </a:endParaRPr>
          </a:p>
        </p:txBody>
      </p:sp>
      <p:sp>
        <p:nvSpPr>
          <p:cNvPr id="254" name="Google Shape;254;p16"/>
          <p:cNvSpPr/>
          <p:nvPr/>
        </p:nvSpPr>
        <p:spPr>
          <a:xfrm>
            <a:off x="584200" y="1715455"/>
            <a:ext cx="128016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000000"/>
                </a:solidFill>
                <a:latin typeface="Calibri"/>
                <a:ea typeface="Calibri"/>
                <a:cs typeface="Calibri"/>
                <a:sym typeface="Calibri"/>
              </a:rPr>
              <a:t>It is possible to reach for Business Angels by consulting one of the </a:t>
            </a:r>
            <a:r>
              <a:rPr lang="en-US" sz="2400" b="1">
                <a:solidFill>
                  <a:schemeClr val="dk1"/>
                </a:solidFill>
                <a:latin typeface="Calibri"/>
                <a:ea typeface="Calibri"/>
                <a:cs typeface="Calibri"/>
                <a:sym typeface="Calibri"/>
              </a:rPr>
              <a:t>many specialised platforms</a:t>
            </a:r>
            <a:endParaRPr/>
          </a:p>
          <a:p>
            <a:pPr marL="0" marR="0" lvl="0" indent="0" algn="just" rtl="0">
              <a:spcBef>
                <a:spcPts val="0"/>
              </a:spcBef>
              <a:spcAft>
                <a:spcPts val="0"/>
              </a:spcAft>
              <a:buNone/>
            </a:pPr>
            <a:r>
              <a:rPr lang="en-US" sz="2400">
                <a:solidFill>
                  <a:srgbClr val="000000"/>
                </a:solidFill>
                <a:latin typeface="Calibri"/>
                <a:ea typeface="Calibri"/>
                <a:cs typeface="Calibri"/>
                <a:sym typeface="Calibri"/>
              </a:rPr>
              <a:t>or by attending </a:t>
            </a:r>
            <a:r>
              <a:rPr lang="en-US" sz="2400" b="1">
                <a:solidFill>
                  <a:srgbClr val="000000"/>
                </a:solidFill>
                <a:latin typeface="Calibri"/>
                <a:ea typeface="Calibri"/>
                <a:cs typeface="Calibri"/>
                <a:sym typeface="Calibri"/>
              </a:rPr>
              <a:t>networking events </a:t>
            </a:r>
            <a:r>
              <a:rPr lang="en-US" sz="2400">
                <a:solidFill>
                  <a:srgbClr val="000000"/>
                </a:solidFill>
                <a:latin typeface="Calibri"/>
                <a:ea typeface="Calibri"/>
                <a:cs typeface="Calibri"/>
                <a:sym typeface="Calibri"/>
              </a:rPr>
              <a:t>in order to meet face-to-face the potential investors.</a:t>
            </a:r>
            <a:endParaRPr sz="2400">
              <a:solidFill>
                <a:srgbClr val="000000"/>
              </a:solidFill>
              <a:latin typeface="Calibri"/>
              <a:ea typeface="Calibri"/>
              <a:cs typeface="Calibri"/>
              <a:sym typeface="Calibri"/>
            </a:endParaRPr>
          </a:p>
        </p:txBody>
      </p:sp>
      <p:sp>
        <p:nvSpPr>
          <p:cNvPr id="255" name="Google Shape;255;p16"/>
          <p:cNvSpPr/>
          <p:nvPr/>
        </p:nvSpPr>
        <p:spPr>
          <a:xfrm>
            <a:off x="15614523" y="2683996"/>
            <a:ext cx="2209800" cy="3385542"/>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endParaRPr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Crunchbase</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Angel List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Seed Invest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Funders Club</a:t>
            </a:r>
            <a:r>
              <a:rPr lang="en-US" sz="2400">
                <a:solidFill>
                  <a:srgbClr val="000000"/>
                </a:solidFill>
                <a:latin typeface="Calibri"/>
                <a:ea typeface="Calibri"/>
                <a:cs typeface="Calibri"/>
                <a:sym typeface="Calibri"/>
              </a:rPr>
              <a:t> </a:t>
            </a:r>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p:txBody>
      </p:sp>
      <p:cxnSp>
        <p:nvCxnSpPr>
          <p:cNvPr id="256" name="Google Shape;256;p16"/>
          <p:cNvCxnSpPr/>
          <p:nvPr/>
        </p:nvCxnSpPr>
        <p:spPr>
          <a:xfrm>
            <a:off x="12420600" y="1952931"/>
            <a:ext cx="3467100" cy="914400"/>
          </a:xfrm>
          <a:prstGeom prst="straightConnector1">
            <a:avLst/>
          </a:prstGeom>
          <a:noFill/>
          <a:ln w="38100" cap="flat" cmpd="sng">
            <a:solidFill>
              <a:srgbClr val="AC7BDC"/>
            </a:solidFill>
            <a:prstDash val="solid"/>
            <a:round/>
            <a:headEnd type="none" w="sm" len="sm"/>
            <a:tailEnd type="triangle" w="med" len="med"/>
          </a:ln>
          <a:effectLst>
            <a:outerShdw blurRad="40000" dist="23000" dir="5400000" rotWithShape="0">
              <a:srgbClr val="000000">
                <a:alpha val="34901"/>
              </a:srgbClr>
            </a:outerShdw>
          </a:effectLst>
        </p:spPr>
      </p:cxnSp>
      <p:sp>
        <p:nvSpPr>
          <p:cNvPr id="257" name="Google Shape;257;p16"/>
          <p:cNvSpPr/>
          <p:nvPr/>
        </p:nvSpPr>
        <p:spPr>
          <a:xfrm>
            <a:off x="15614523" y="6813303"/>
            <a:ext cx="2133600" cy="1631216"/>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Top 40 business angels in EU</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Female Business Angels </a:t>
            </a:r>
            <a:endParaRPr sz="2000">
              <a:solidFill>
                <a:schemeClr val="dk1"/>
              </a:solidFill>
              <a:latin typeface="Calibri"/>
              <a:ea typeface="Calibri"/>
              <a:cs typeface="Calibri"/>
              <a:sym typeface="Calibri"/>
            </a:endParaRPr>
          </a:p>
        </p:txBody>
      </p:sp>
      <p:sp>
        <p:nvSpPr>
          <p:cNvPr id="258" name="Google Shape;258;p16"/>
          <p:cNvSpPr/>
          <p:nvPr/>
        </p:nvSpPr>
        <p:spPr>
          <a:xfrm>
            <a:off x="586475" y="2695938"/>
            <a:ext cx="14325600" cy="21236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000000"/>
                </a:solidFill>
                <a:latin typeface="Calibri"/>
                <a:ea typeface="Calibri"/>
                <a:cs typeface="Calibri"/>
                <a:sym typeface="Calibri"/>
              </a:rPr>
              <a:t>The European Commission offers plenty of networking initiatives for women entrepreneurs, which can support them also in finding the right Business Angel:</a:t>
            </a:r>
            <a:endParaRPr/>
          </a:p>
          <a:p>
            <a:pPr marL="0" marR="0" lvl="0" indent="0" algn="just" rtl="0">
              <a:spcBef>
                <a:spcPts val="0"/>
              </a:spcBef>
              <a:spcAft>
                <a:spcPts val="0"/>
              </a:spcAft>
              <a:buNone/>
            </a:pPr>
            <a:endParaRPr sz="20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400" b="1" u="sng">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WA4E</a:t>
            </a:r>
            <a:endParaRPr sz="24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000">
                <a:solidFill>
                  <a:srgbClr val="000000"/>
                </a:solidFill>
                <a:latin typeface="Calibri"/>
                <a:ea typeface="Calibri"/>
                <a:cs typeface="Calibri"/>
                <a:sym typeface="Calibri"/>
              </a:rPr>
              <a:t>The Women Business Angels for Europe's Entrepreneurs (WA4E) is the </a:t>
            </a:r>
            <a:r>
              <a:rPr lang="en-US" sz="2000" u="sng">
                <a:solidFill>
                  <a:srgbClr val="000000"/>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Business Angels Europe </a:t>
            </a:r>
            <a:r>
              <a:rPr lang="en-US" sz="2000">
                <a:solidFill>
                  <a:srgbClr val="000000"/>
                </a:solidFill>
                <a:latin typeface="Calibri"/>
                <a:ea typeface="Calibri"/>
                <a:cs typeface="Calibri"/>
                <a:sym typeface="Calibri"/>
              </a:rPr>
              <a:t>programme unlocking female angel investment and access to risk capital for women entrepreneurs.</a:t>
            </a:r>
            <a:endParaRPr/>
          </a:p>
        </p:txBody>
      </p:sp>
      <p:sp>
        <p:nvSpPr>
          <p:cNvPr id="259" name="Google Shape;259;p16"/>
          <p:cNvSpPr/>
          <p:nvPr/>
        </p:nvSpPr>
        <p:spPr>
          <a:xfrm>
            <a:off x="1371600" y="6972300"/>
            <a:ext cx="13676952"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a:solidFill>
                  <a:srgbClr val="004494"/>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The women entrepreneurship group of the EEN</a:t>
            </a:r>
            <a:r>
              <a:rPr lang="en-US" sz="2400" b="1">
                <a:solidFill>
                  <a:srgbClr val="404040"/>
                </a:solidFill>
                <a:latin typeface="Calibri"/>
                <a:ea typeface="Calibri"/>
                <a:cs typeface="Calibri"/>
                <a:sym typeface="Calibri"/>
              </a:rPr>
              <a:t> </a:t>
            </a:r>
            <a:endParaRPr sz="2400" b="1">
              <a:solidFill>
                <a:srgbClr val="404040"/>
              </a:solidFill>
              <a:latin typeface="Calibri"/>
              <a:ea typeface="Calibri"/>
              <a:cs typeface="Calibri"/>
              <a:sym typeface="Calibri"/>
            </a:endParaRPr>
          </a:p>
          <a:p>
            <a:pPr marL="0" marR="0" lvl="0" indent="0" algn="just" rtl="0">
              <a:spcBef>
                <a:spcPts val="0"/>
              </a:spcBef>
              <a:spcAft>
                <a:spcPts val="0"/>
              </a:spcAft>
              <a:buNone/>
            </a:pPr>
            <a:r>
              <a:rPr lang="en-US" sz="2000">
                <a:solidFill>
                  <a:srgbClr val="404040"/>
                </a:solidFill>
                <a:latin typeface="Calibri"/>
                <a:ea typeface="Calibri"/>
                <a:cs typeface="Calibri"/>
                <a:sym typeface="Calibri"/>
              </a:rPr>
              <a:t>The group connects women entrepreneurs to the Enterprise Europe Network and provides concrete services, (business partnering, access to foreign markets, cooperation with local networks and access to EU funding)</a:t>
            </a:r>
            <a:endParaRPr sz="2000">
              <a:solidFill>
                <a:srgbClr val="404040"/>
              </a:solidFill>
              <a:latin typeface="Calibri"/>
              <a:ea typeface="Calibri"/>
              <a:cs typeface="Calibri"/>
              <a:sym typeface="Calibri"/>
            </a:endParaRPr>
          </a:p>
        </p:txBody>
      </p:sp>
      <p:sp>
        <p:nvSpPr>
          <p:cNvPr id="260" name="Google Shape;260;p16"/>
          <p:cNvSpPr txBox="1"/>
          <p:nvPr/>
        </p:nvSpPr>
        <p:spPr>
          <a:xfrm>
            <a:off x="15614523" y="6400493"/>
            <a:ext cx="1295400" cy="400110"/>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See also…</a:t>
            </a:r>
            <a:endParaRPr sz="2000" b="1">
              <a:solidFill>
                <a:schemeClr val="lt1"/>
              </a:solidFill>
              <a:latin typeface="Calibri"/>
              <a:ea typeface="Calibri"/>
              <a:cs typeface="Calibri"/>
              <a:sym typeface="Calibri"/>
            </a:endParaRPr>
          </a:p>
        </p:txBody>
      </p:sp>
      <p:sp>
        <p:nvSpPr>
          <p:cNvPr id="261" name="Google Shape;261;p16"/>
          <p:cNvSpPr/>
          <p:nvPr/>
        </p:nvSpPr>
        <p:spPr>
          <a:xfrm>
            <a:off x="1220338" y="5064334"/>
            <a:ext cx="13691737"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a:solidFill>
                  <a:srgbClr val="000000"/>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WEgate Platform</a:t>
            </a:r>
            <a:endParaRPr sz="24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000">
                <a:solidFill>
                  <a:srgbClr val="000000"/>
                </a:solidFill>
                <a:latin typeface="Calibri"/>
                <a:ea typeface="Calibri"/>
                <a:cs typeface="Calibri"/>
                <a:sym typeface="Calibri"/>
              </a:rPr>
              <a:t>The European Gateway for Women’s entrepreneurship WEgate is an e-platform launched by the European Commission, a growing network of stakeholders that are engaging to support women entrepreneurs across Europe. WEgate provides information and links on access to training, mentoring, advice and business networking opportunities at EU level as well as national level.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Alternative means to credit – </a:t>
            </a:r>
            <a:r>
              <a:rPr lang="en-US" sz="3600" b="1" i="1">
                <a:solidFill>
                  <a:srgbClr val="FD4FB4"/>
                </a:solidFill>
                <a:latin typeface="Calibri"/>
                <a:ea typeface="Calibri"/>
                <a:cs typeface="Calibri"/>
                <a:sym typeface="Calibri"/>
              </a:rPr>
              <a:t>Grants</a:t>
            </a:r>
            <a:endParaRPr sz="3600" b="1" i="1">
              <a:solidFill>
                <a:srgbClr val="FD4FB4"/>
              </a:solidFill>
              <a:latin typeface="Calibri"/>
              <a:ea typeface="Calibri"/>
              <a:cs typeface="Calibri"/>
              <a:sym typeface="Calibri"/>
            </a:endParaRPr>
          </a:p>
        </p:txBody>
      </p:sp>
      <p:sp>
        <p:nvSpPr>
          <p:cNvPr id="267" name="Google Shape;267;p17"/>
          <p:cNvSpPr/>
          <p:nvPr/>
        </p:nvSpPr>
        <p:spPr>
          <a:xfrm>
            <a:off x="762000" y="4747616"/>
            <a:ext cx="170688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rgbClr val="000000"/>
                </a:solidFill>
                <a:latin typeface="Calibri"/>
                <a:ea typeface="Calibri"/>
                <a:cs typeface="Calibri"/>
                <a:sym typeface="Calibri"/>
              </a:rPr>
              <a:t>Grants are often addressed to groups that face obstacles in getting traditional loans, as in the case of women - in particular if coming from disadvantaged areas (e.g., rural areas).</a:t>
            </a:r>
            <a:endParaRPr/>
          </a:p>
        </p:txBody>
      </p:sp>
      <p:sp>
        <p:nvSpPr>
          <p:cNvPr id="268" name="Google Shape;268;p17"/>
          <p:cNvSpPr/>
          <p:nvPr/>
        </p:nvSpPr>
        <p:spPr>
          <a:xfrm>
            <a:off x="914400" y="2823507"/>
            <a:ext cx="16764000" cy="169277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Eligibility requirements</a:t>
            </a:r>
            <a:endParaRPr/>
          </a:p>
          <a:p>
            <a:pPr marL="342900" marR="0" lvl="0" indent="-3429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Stiff competition</a:t>
            </a:r>
            <a:endParaRPr sz="2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Long and detailed application processes that may be time-consuming; moreover, the planning and writing of a proposal may require the external support of a consultant/expert and therefore additional costs.</a:t>
            </a:r>
            <a:endParaRPr/>
          </a:p>
        </p:txBody>
      </p:sp>
      <p:sp>
        <p:nvSpPr>
          <p:cNvPr id="269" name="Google Shape;269;p17"/>
          <p:cNvSpPr/>
          <p:nvPr/>
        </p:nvSpPr>
        <p:spPr>
          <a:xfrm>
            <a:off x="762000" y="1714500"/>
            <a:ext cx="139446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a:solidFill>
                  <a:srgbClr val="000000"/>
                </a:solidFill>
                <a:latin typeface="Calibri"/>
                <a:ea typeface="Calibri"/>
                <a:cs typeface="Calibri"/>
                <a:sym typeface="Calibri"/>
              </a:rPr>
              <a:t>Get a grant and obtain debt-free money sounds like the most preferable option.</a:t>
            </a:r>
            <a:endParaRPr/>
          </a:p>
          <a:p>
            <a:pPr marL="0" marR="0" lvl="0" indent="0" algn="just" rtl="0">
              <a:spcBef>
                <a:spcPts val="0"/>
              </a:spcBef>
              <a:spcAft>
                <a:spcPts val="0"/>
              </a:spcAft>
              <a:buNone/>
            </a:pPr>
            <a:r>
              <a:rPr lang="en-US" sz="2600">
                <a:solidFill>
                  <a:srgbClr val="000000"/>
                </a:solidFill>
                <a:latin typeface="Calibri"/>
                <a:ea typeface="Calibri"/>
                <a:cs typeface="Calibri"/>
                <a:sym typeface="Calibri"/>
              </a:rPr>
              <a:t>However,</a:t>
            </a:r>
            <a:r>
              <a:rPr lang="en-US" sz="2400">
                <a:solidFill>
                  <a:srgbClr val="000000"/>
                </a:solidFill>
                <a:latin typeface="Calibri"/>
                <a:ea typeface="Calibri"/>
                <a:cs typeface="Calibri"/>
                <a:sym typeface="Calibri"/>
              </a:rPr>
              <a:t> there are some factors to keep in mind:</a:t>
            </a:r>
            <a:endParaRPr/>
          </a:p>
        </p:txBody>
      </p:sp>
      <p:sp>
        <p:nvSpPr>
          <p:cNvPr id="270" name="Google Shape;270;p17"/>
          <p:cNvSpPr/>
          <p:nvPr/>
        </p:nvSpPr>
        <p:spPr>
          <a:xfrm>
            <a:off x="1371600" y="5871507"/>
            <a:ext cx="16306800" cy="38779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rgbClr val="000000"/>
                </a:solidFill>
                <a:latin typeface="Calibri"/>
                <a:ea typeface="Calibri"/>
                <a:cs typeface="Calibri"/>
                <a:sym typeface="Calibri"/>
              </a:rPr>
              <a:t>Where to search for this opportunity?</a:t>
            </a:r>
            <a:endParaRPr/>
          </a:p>
          <a:p>
            <a:pPr marL="0" marR="0" lvl="0" indent="0" algn="just" rtl="0">
              <a:spcBef>
                <a:spcPts val="0"/>
              </a:spcBef>
              <a:spcAft>
                <a:spcPts val="0"/>
              </a:spcAft>
              <a:buNone/>
            </a:pPr>
            <a:r>
              <a:rPr lang="en-US" sz="2600">
                <a:solidFill>
                  <a:srgbClr val="000000"/>
                </a:solidFill>
                <a:latin typeface="Calibri"/>
                <a:ea typeface="Calibri"/>
                <a:cs typeface="Calibri"/>
                <a:sym typeface="Calibri"/>
              </a:rPr>
              <a:t>The WEgate Platform (introduced in the previous slide) represents a practical tool also to monitor specific grants opportunities for women at national level. Information can be filtered by country and keywords at the following links:</a:t>
            </a:r>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“Financing and funding” section 		</a:t>
            </a:r>
            <a:r>
              <a:rPr lang="en-US" sz="26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https://wegate.eu/start/financing-funding</a:t>
            </a:r>
            <a:r>
              <a:rPr lang="en-US" sz="2600">
                <a:solidFill>
                  <a:srgbClr val="000000"/>
                </a:solidFill>
                <a:latin typeface="Calibri"/>
                <a:ea typeface="Calibri"/>
                <a:cs typeface="Calibri"/>
                <a:sym typeface="Calibri"/>
              </a:rPr>
              <a:t> </a:t>
            </a:r>
            <a:endParaRPr/>
          </a:p>
          <a:p>
            <a:pPr marL="457200" marR="0" lvl="0" indent="-368300" algn="just" rtl="0">
              <a:spcBef>
                <a:spcPts val="0"/>
              </a:spcBef>
              <a:spcAft>
                <a:spcPts val="0"/>
              </a:spcAft>
              <a:buClr>
                <a:schemeClr val="dk1"/>
              </a:buClr>
              <a:buSzPts val="1400"/>
              <a:buFont typeface="Arial"/>
              <a:buNone/>
            </a:pPr>
            <a:endParaRPr sz="1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en-US" sz="2600">
                <a:solidFill>
                  <a:srgbClr val="000000"/>
                </a:solidFill>
                <a:latin typeface="Calibri"/>
                <a:ea typeface="Calibri"/>
                <a:cs typeface="Calibri"/>
                <a:sym typeface="Calibri"/>
              </a:rPr>
              <a:t>“Starting a business” section 			</a:t>
            </a:r>
            <a:r>
              <a:rPr lang="en-US" sz="26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https://wegate.eu/start/starting-business</a:t>
            </a:r>
            <a:r>
              <a:rPr lang="en-US" sz="2600">
                <a:solidFill>
                  <a:srgbClr val="000000"/>
                </a:solidFill>
                <a:latin typeface="Calibri"/>
                <a:ea typeface="Calibri"/>
                <a:cs typeface="Calibri"/>
                <a:sym typeface="Calibri"/>
              </a:rPr>
              <a:t> </a:t>
            </a:r>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Alternative means to credit – </a:t>
            </a:r>
            <a:r>
              <a:rPr lang="en-US" sz="4000" b="1" i="1">
                <a:solidFill>
                  <a:srgbClr val="FD4FB4"/>
                </a:solidFill>
                <a:latin typeface="Calibri"/>
                <a:ea typeface="Calibri"/>
                <a:cs typeface="Calibri"/>
                <a:sym typeface="Calibri"/>
              </a:rPr>
              <a:t>EU</a:t>
            </a:r>
            <a:r>
              <a:rPr lang="en-US" sz="4000" b="1">
                <a:solidFill>
                  <a:srgbClr val="FD4FB4"/>
                </a:solidFill>
                <a:latin typeface="Calibri"/>
                <a:ea typeface="Calibri"/>
                <a:cs typeface="Calibri"/>
                <a:sym typeface="Calibri"/>
              </a:rPr>
              <a:t> </a:t>
            </a:r>
            <a:r>
              <a:rPr lang="en-US" sz="4000" b="1" i="1">
                <a:solidFill>
                  <a:srgbClr val="FD4FB4"/>
                </a:solidFill>
                <a:latin typeface="Calibri"/>
                <a:ea typeface="Calibri"/>
                <a:cs typeface="Calibri"/>
                <a:sym typeface="Calibri"/>
              </a:rPr>
              <a:t>Grants, two examples</a:t>
            </a:r>
            <a:endParaRPr sz="3600" b="1" i="1">
              <a:solidFill>
                <a:srgbClr val="FD4FB4"/>
              </a:solidFill>
              <a:latin typeface="Calibri"/>
              <a:ea typeface="Calibri"/>
              <a:cs typeface="Calibri"/>
              <a:sym typeface="Calibri"/>
            </a:endParaRPr>
          </a:p>
        </p:txBody>
      </p:sp>
      <p:sp>
        <p:nvSpPr>
          <p:cNvPr id="276" name="Google Shape;276;p18"/>
          <p:cNvSpPr/>
          <p:nvPr/>
        </p:nvSpPr>
        <p:spPr>
          <a:xfrm>
            <a:off x="609600" y="1790700"/>
            <a:ext cx="16535400" cy="2092881"/>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000000"/>
              </a:buClr>
              <a:buSzPts val="2600"/>
              <a:buFont typeface="Calibri"/>
              <a:buAutoNum type="arabicPeriod"/>
            </a:pPr>
            <a:r>
              <a:rPr lang="en-US" sz="2600" b="1">
                <a:solidFill>
                  <a:srgbClr val="000000"/>
                </a:solidFill>
                <a:latin typeface="Calibri"/>
                <a:ea typeface="Calibri"/>
                <a:cs typeface="Calibri"/>
                <a:sym typeface="Calibri"/>
              </a:rPr>
              <a:t>Women TechEU</a:t>
            </a:r>
            <a:endParaRPr sz="26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a:solidFill>
                  <a:srgbClr val="000000"/>
                </a:solidFill>
                <a:latin typeface="Calibri"/>
                <a:ea typeface="Calibri"/>
                <a:cs typeface="Calibri"/>
                <a:sym typeface="Calibri"/>
              </a:rPr>
              <a:t>A new initiative of the European Union funded by the Horizon Europe Programme.</a:t>
            </a:r>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a:solidFill>
                  <a:srgbClr val="000000"/>
                </a:solidFill>
                <a:latin typeface="Calibri"/>
                <a:ea typeface="Calibri"/>
                <a:cs typeface="Calibri"/>
                <a:sym typeface="Calibri"/>
              </a:rPr>
              <a:t>Among its several services, it offers financial support to female company as an individual grant of EUR 75,000 to support the initial steps in the innovation process, and the growth of the company. </a:t>
            </a:r>
            <a:endParaRPr/>
          </a:p>
        </p:txBody>
      </p:sp>
      <p:pic>
        <p:nvPicPr>
          <p:cNvPr id="277" name="Google Shape;277;p18">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43800" y="5065682"/>
            <a:ext cx="10191369" cy="3451800"/>
          </a:xfrm>
          <a:prstGeom prst="rect">
            <a:avLst/>
          </a:prstGeom>
          <a:noFill/>
          <a:ln>
            <a:noFill/>
          </a:ln>
        </p:spPr>
      </p:pic>
      <p:sp>
        <p:nvSpPr>
          <p:cNvPr id="278" name="Google Shape;278;p18"/>
          <p:cNvSpPr/>
          <p:nvPr/>
        </p:nvSpPr>
        <p:spPr>
          <a:xfrm>
            <a:off x="1447800" y="5065682"/>
            <a:ext cx="6096000" cy="341632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000000"/>
                </a:solidFill>
                <a:latin typeface="Calibri"/>
                <a:ea typeface="Calibri"/>
                <a:cs typeface="Calibri"/>
                <a:sym typeface="Calibri"/>
              </a:rPr>
              <a:t>REQUIREMENTS FOR APPLICATIONS</a:t>
            </a:r>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Noto Sans Symbols"/>
              <a:buChar char="✔"/>
            </a:pPr>
            <a:r>
              <a:rPr lang="en-US" sz="2400">
                <a:solidFill>
                  <a:srgbClr val="000000"/>
                </a:solidFill>
                <a:latin typeface="Calibri"/>
                <a:ea typeface="Calibri"/>
                <a:cs typeface="Calibri"/>
                <a:sym typeface="Calibri"/>
              </a:rPr>
              <a:t>Be a woman</a:t>
            </a:r>
            <a:endParaRPr/>
          </a:p>
          <a:p>
            <a:pPr marL="457200" marR="0" lvl="0" indent="-304800" algn="just" rtl="0">
              <a:spcBef>
                <a:spcPts val="0"/>
              </a:spcBef>
              <a:spcAft>
                <a:spcPts val="0"/>
              </a:spcAft>
              <a:buClr>
                <a:schemeClr val="dk1"/>
              </a:buClr>
              <a:buSzPts val="2400"/>
              <a:buFont typeface="Noto Sans Symbols"/>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Noto Sans Symbols"/>
              <a:buChar char="✔"/>
            </a:pPr>
            <a:r>
              <a:rPr lang="en-US" sz="2400">
                <a:solidFill>
                  <a:srgbClr val="000000"/>
                </a:solidFill>
                <a:latin typeface="Calibri"/>
                <a:ea typeface="Calibri"/>
                <a:cs typeface="Calibri"/>
                <a:sym typeface="Calibri"/>
              </a:rPr>
              <a:t>Be a founder or co-founder of an early stage deep tech start-up</a:t>
            </a:r>
            <a:endParaRPr/>
          </a:p>
          <a:p>
            <a:pPr marL="0" marR="0" lvl="0" indent="0" algn="just" rtl="0">
              <a:spcBef>
                <a:spcPts val="0"/>
              </a:spcBef>
              <a:spcAft>
                <a:spcPts val="0"/>
              </a:spcAft>
              <a:buNone/>
            </a:pPr>
            <a:endParaRPr sz="240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Noto Sans Symbols"/>
              <a:buChar char="✔"/>
            </a:pPr>
            <a:r>
              <a:rPr lang="en-US" sz="2400">
                <a:solidFill>
                  <a:srgbClr val="000000"/>
                </a:solidFill>
                <a:latin typeface="Calibri"/>
                <a:ea typeface="Calibri"/>
                <a:cs typeface="Calibri"/>
                <a:sym typeface="Calibri"/>
              </a:rPr>
              <a:t>Hold a top management position (CEO, CTO or equivalent) in the company</a:t>
            </a:r>
            <a:endParaRPr/>
          </a:p>
        </p:txBody>
      </p:sp>
      <p:sp>
        <p:nvSpPr>
          <p:cNvPr id="279" name="Google Shape;279;p18"/>
          <p:cNvSpPr/>
          <p:nvPr/>
        </p:nvSpPr>
        <p:spPr>
          <a:xfrm>
            <a:off x="7543800" y="4533900"/>
            <a:ext cx="4800600"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0000"/>
                </a:solidFill>
                <a:latin typeface="Calibri"/>
                <a:ea typeface="Calibri"/>
                <a:cs typeface="Calibri"/>
                <a:sym typeface="Calibri"/>
              </a:rPr>
              <a:t>Click on the image for more info</a:t>
            </a:r>
            <a:endParaRPr sz="20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2.  Alternative means to credit – </a:t>
            </a:r>
            <a:r>
              <a:rPr lang="en-US" sz="4000" b="1" i="1">
                <a:solidFill>
                  <a:srgbClr val="FD4FB4"/>
                </a:solidFill>
                <a:latin typeface="Calibri"/>
                <a:ea typeface="Calibri"/>
                <a:cs typeface="Calibri"/>
                <a:sym typeface="Calibri"/>
              </a:rPr>
              <a:t>EU Grants, two examples</a:t>
            </a:r>
            <a:endParaRPr sz="3600" b="1" i="1">
              <a:solidFill>
                <a:srgbClr val="FD4FB4"/>
              </a:solidFill>
              <a:latin typeface="Calibri"/>
              <a:ea typeface="Calibri"/>
              <a:cs typeface="Calibri"/>
              <a:sym typeface="Calibri"/>
            </a:endParaRPr>
          </a:p>
        </p:txBody>
      </p:sp>
      <p:sp>
        <p:nvSpPr>
          <p:cNvPr id="285" name="Google Shape;285;p19"/>
          <p:cNvSpPr/>
          <p:nvPr/>
        </p:nvSpPr>
        <p:spPr>
          <a:xfrm>
            <a:off x="609600" y="1790700"/>
            <a:ext cx="16535400"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chemeClr val="dk1"/>
                </a:solidFill>
                <a:latin typeface="Calibri"/>
                <a:ea typeface="Calibri"/>
                <a:cs typeface="Calibri"/>
                <a:sym typeface="Calibri"/>
              </a:rPr>
              <a:t>2. EIC Accelerator</a:t>
            </a:r>
            <a:endParaRPr/>
          </a:p>
          <a:p>
            <a:pPr marL="0" marR="0" lvl="0" indent="0" algn="just" rtl="0">
              <a:spcBef>
                <a:spcPts val="0"/>
              </a:spcBef>
              <a:spcAft>
                <a:spcPts val="0"/>
              </a:spcAft>
              <a:buNone/>
            </a:pPr>
            <a:r>
              <a:rPr lang="en-US" sz="2600">
                <a:solidFill>
                  <a:schemeClr val="dk1"/>
                </a:solidFill>
                <a:latin typeface="Calibri"/>
                <a:ea typeface="Calibri"/>
                <a:cs typeface="Calibri"/>
                <a:sym typeface="Calibri"/>
              </a:rPr>
              <a:t>The initiative, that is part of the European Innovation Council pilot, supports </a:t>
            </a:r>
            <a:r>
              <a:rPr lang="en-US" sz="2600" b="1">
                <a:solidFill>
                  <a:schemeClr val="dk1"/>
                </a:solidFill>
                <a:latin typeface="Calibri"/>
                <a:ea typeface="Calibri"/>
                <a:cs typeface="Calibri"/>
                <a:sym typeface="Calibri"/>
              </a:rPr>
              <a:t>high-risk, high-potential small and medium-sized enterprises</a:t>
            </a:r>
            <a:r>
              <a:rPr lang="en-US" sz="2600">
                <a:solidFill>
                  <a:schemeClr val="dk1"/>
                </a:solidFill>
                <a:latin typeface="Calibri"/>
                <a:ea typeface="Calibri"/>
                <a:cs typeface="Calibri"/>
                <a:sym typeface="Calibri"/>
              </a:rPr>
              <a:t> and innovators to help them develop and bring onto the market new innovative products, services and business models.  Startups and SMEs with female CEOs are particularly welcomed.</a:t>
            </a:r>
            <a:endParaRPr/>
          </a:p>
          <a:p>
            <a:pPr marL="0" marR="0" lvl="0" indent="0" algn="just" rtl="0">
              <a:spcBef>
                <a:spcPts val="0"/>
              </a:spcBef>
              <a:spcAft>
                <a:spcPts val="0"/>
              </a:spcAft>
              <a:buNone/>
            </a:pPr>
            <a:endParaRPr sz="2600">
              <a:solidFill>
                <a:srgbClr val="000000"/>
              </a:solidFill>
              <a:latin typeface="Calibri"/>
              <a:ea typeface="Calibri"/>
              <a:cs typeface="Calibri"/>
              <a:sym typeface="Calibri"/>
            </a:endParaRPr>
          </a:p>
          <a:p>
            <a:pPr marL="0" marR="0" lvl="0" indent="0" algn="l" rtl="0">
              <a:spcBef>
                <a:spcPts val="0"/>
              </a:spcBef>
              <a:spcAft>
                <a:spcPts val="0"/>
              </a:spcAft>
              <a:buNone/>
            </a:pPr>
            <a:r>
              <a:rPr lang="en-US" sz="2600">
                <a:solidFill>
                  <a:srgbClr val="404040"/>
                </a:solidFill>
                <a:latin typeface="Calibri"/>
                <a:ea typeface="Calibri"/>
                <a:cs typeface="Calibri"/>
                <a:sym typeface="Calibri"/>
              </a:rPr>
              <a:t>The EIC Accelerator provides </a:t>
            </a:r>
            <a:r>
              <a:rPr lang="en-US" sz="2600" b="1">
                <a:solidFill>
                  <a:srgbClr val="404040"/>
                </a:solidFill>
                <a:latin typeface="Calibri"/>
                <a:ea typeface="Calibri"/>
                <a:cs typeface="Calibri"/>
                <a:sym typeface="Calibri"/>
              </a:rPr>
              <a:t>blended finance </a:t>
            </a:r>
            <a:r>
              <a:rPr lang="en-US" sz="2600">
                <a:solidFill>
                  <a:srgbClr val="404040"/>
                </a:solidFill>
                <a:latin typeface="Calibri"/>
                <a:ea typeface="Calibri"/>
                <a:cs typeface="Calibri"/>
                <a:sym typeface="Calibri"/>
              </a:rPr>
              <a:t>composed of:</a:t>
            </a:r>
            <a:endParaRPr/>
          </a:p>
          <a:p>
            <a:pPr marL="0" marR="0" lvl="0" indent="0" algn="l" rtl="0">
              <a:spcBef>
                <a:spcPts val="0"/>
              </a:spcBef>
              <a:spcAft>
                <a:spcPts val="0"/>
              </a:spcAft>
              <a:buNone/>
            </a:pPr>
            <a:endParaRPr sz="2600">
              <a:solidFill>
                <a:srgbClr val="404040"/>
              </a:solidFill>
              <a:latin typeface="Calibri"/>
              <a:ea typeface="Calibri"/>
              <a:cs typeface="Calibri"/>
              <a:sym typeface="Calibri"/>
            </a:endParaRPr>
          </a:p>
          <a:p>
            <a:pPr marL="457200" marR="0" lvl="0" indent="-457200" algn="l" rtl="0">
              <a:spcBef>
                <a:spcPts val="0"/>
              </a:spcBef>
              <a:spcAft>
                <a:spcPts val="0"/>
              </a:spcAft>
              <a:buClr>
                <a:srgbClr val="404040"/>
              </a:buClr>
              <a:buSzPts val="2600"/>
              <a:buFont typeface="Arial"/>
              <a:buChar char="•"/>
            </a:pPr>
            <a:r>
              <a:rPr lang="en-US" sz="2600">
                <a:solidFill>
                  <a:srgbClr val="404040"/>
                </a:solidFill>
                <a:latin typeface="Calibri"/>
                <a:ea typeface="Calibri"/>
                <a:cs typeface="Calibri"/>
                <a:sym typeface="Calibri"/>
              </a:rPr>
              <a:t>An investment component</a:t>
            </a:r>
            <a:endParaRPr/>
          </a:p>
          <a:p>
            <a:pPr marL="0" marR="0" lvl="0" indent="0" algn="l" rtl="0">
              <a:spcBef>
                <a:spcPts val="0"/>
              </a:spcBef>
              <a:spcAft>
                <a:spcPts val="0"/>
              </a:spcAft>
              <a:buNone/>
            </a:pPr>
            <a:r>
              <a:rPr lang="en-US" sz="2600">
                <a:solidFill>
                  <a:srgbClr val="404040"/>
                </a:solidFill>
                <a:latin typeface="Calibri"/>
                <a:ea typeface="Calibri"/>
                <a:cs typeface="Calibri"/>
                <a:sym typeface="Calibri"/>
              </a:rPr>
              <a:t>(direct equity or quasi-equity such as convertible loans)</a:t>
            </a:r>
            <a:endParaRPr/>
          </a:p>
          <a:p>
            <a:pPr marL="0" marR="0" lvl="0" indent="0" algn="l" rtl="0">
              <a:spcBef>
                <a:spcPts val="0"/>
              </a:spcBef>
              <a:spcAft>
                <a:spcPts val="0"/>
              </a:spcAft>
              <a:buNone/>
            </a:pPr>
            <a:endParaRPr sz="2600">
              <a:solidFill>
                <a:srgbClr val="404040"/>
              </a:solidFill>
              <a:latin typeface="Calibri"/>
              <a:ea typeface="Calibri"/>
              <a:cs typeface="Calibri"/>
              <a:sym typeface="Calibri"/>
            </a:endParaRPr>
          </a:p>
          <a:p>
            <a:pPr marL="0" marR="0" lvl="0" indent="0" algn="l" rtl="0">
              <a:spcBef>
                <a:spcPts val="0"/>
              </a:spcBef>
              <a:spcAft>
                <a:spcPts val="0"/>
              </a:spcAft>
              <a:buClr>
                <a:schemeClr val="dk1"/>
              </a:buClr>
              <a:buSzPts val="2600"/>
              <a:buFont typeface="Arial"/>
              <a:buNone/>
            </a:pPr>
            <a:endParaRPr sz="2600">
              <a:solidFill>
                <a:srgbClr val="404040"/>
              </a:solidFill>
              <a:latin typeface="Calibri"/>
              <a:ea typeface="Calibri"/>
              <a:cs typeface="Calibri"/>
              <a:sym typeface="Calibri"/>
            </a:endParaRPr>
          </a:p>
          <a:p>
            <a:pPr marL="0" marR="0" lvl="0" indent="0" algn="l" rtl="0">
              <a:spcBef>
                <a:spcPts val="0"/>
              </a:spcBef>
              <a:spcAft>
                <a:spcPts val="0"/>
              </a:spcAft>
              <a:buNone/>
            </a:pPr>
            <a:endParaRPr sz="2600">
              <a:solidFill>
                <a:srgbClr val="404040"/>
              </a:solidFill>
              <a:latin typeface="Calibri"/>
              <a:ea typeface="Calibri"/>
              <a:cs typeface="Calibri"/>
              <a:sym typeface="Calibri"/>
            </a:endParaRPr>
          </a:p>
        </p:txBody>
      </p:sp>
      <p:sp>
        <p:nvSpPr>
          <p:cNvPr id="286" name="Google Shape;286;p19"/>
          <p:cNvSpPr/>
          <p:nvPr/>
        </p:nvSpPr>
        <p:spPr>
          <a:xfrm>
            <a:off x="1219200" y="5802005"/>
            <a:ext cx="7315200" cy="249299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404040"/>
              </a:buClr>
              <a:buSzPts val="2600"/>
              <a:buFont typeface="Arial"/>
              <a:buChar char="•"/>
            </a:pPr>
            <a:r>
              <a:rPr lang="en-US" sz="2600">
                <a:solidFill>
                  <a:srgbClr val="404040"/>
                </a:solidFill>
                <a:latin typeface="Calibri"/>
                <a:ea typeface="Calibri"/>
                <a:cs typeface="Calibri"/>
                <a:sym typeface="Calibri"/>
              </a:rPr>
              <a:t>A </a:t>
            </a:r>
            <a:r>
              <a:rPr lang="en-US" sz="2600" b="1">
                <a:solidFill>
                  <a:srgbClr val="404040"/>
                </a:solidFill>
                <a:latin typeface="Calibri"/>
                <a:ea typeface="Calibri"/>
                <a:cs typeface="Calibri"/>
                <a:sym typeface="Calibri"/>
              </a:rPr>
              <a:t>grant component to reimburse eligible costs </a:t>
            </a:r>
            <a:r>
              <a:rPr lang="en-US" sz="2600">
                <a:solidFill>
                  <a:srgbClr val="404040"/>
                </a:solidFill>
                <a:latin typeface="Calibri"/>
                <a:ea typeface="Calibri"/>
                <a:cs typeface="Calibri"/>
                <a:sym typeface="Calibri"/>
              </a:rPr>
              <a:t>incurred for innovation activities (e.g. demonstration of the technology, prototyping, R&amp;D and testing required to meet regulatory requirements, intellectual property management, marketing approval. etc</a:t>
            </a:r>
            <a:endParaRPr sz="2600">
              <a:solidFill>
                <a:srgbClr val="404040"/>
              </a:solidFill>
              <a:latin typeface="Calibri"/>
              <a:ea typeface="Calibri"/>
              <a:cs typeface="Calibri"/>
              <a:sym typeface="Calibri"/>
            </a:endParaRPr>
          </a:p>
        </p:txBody>
      </p:sp>
      <p:pic>
        <p:nvPicPr>
          <p:cNvPr id="287" name="Google Shape;287;p19">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39451" y="4286692"/>
            <a:ext cx="9144000" cy="3030625"/>
          </a:xfrm>
          <a:prstGeom prst="rect">
            <a:avLst/>
          </a:prstGeom>
          <a:noFill/>
          <a:ln>
            <a:noFill/>
          </a:ln>
        </p:spPr>
      </p:pic>
      <p:sp>
        <p:nvSpPr>
          <p:cNvPr id="288" name="Google Shape;288;p19"/>
          <p:cNvSpPr/>
          <p:nvPr/>
        </p:nvSpPr>
        <p:spPr>
          <a:xfrm>
            <a:off x="11887200" y="7505700"/>
            <a:ext cx="4800600"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0000"/>
                </a:solidFill>
                <a:latin typeface="Calibri"/>
                <a:ea typeface="Calibri"/>
                <a:cs typeface="Calibri"/>
                <a:sym typeface="Calibri"/>
              </a:rPr>
              <a:t>Click on the image for more info</a:t>
            </a:r>
            <a:endParaRPr sz="20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914400" y="638886"/>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Objectives &amp; Goals </a:t>
            </a:r>
            <a:endParaRPr/>
          </a:p>
        </p:txBody>
      </p:sp>
      <p:sp>
        <p:nvSpPr>
          <p:cNvPr id="115" name="Google Shape;115;p2"/>
          <p:cNvSpPr txBox="1"/>
          <p:nvPr/>
        </p:nvSpPr>
        <p:spPr>
          <a:xfrm>
            <a:off x="878006" y="139338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At the end of this module you will be able to:</a:t>
            </a:r>
            <a:endParaRPr/>
          </a:p>
        </p:txBody>
      </p:sp>
      <p:sp>
        <p:nvSpPr>
          <p:cNvPr id="116" name="Google Shape;116;p2"/>
          <p:cNvSpPr txBox="1"/>
          <p:nvPr/>
        </p:nvSpPr>
        <p:spPr>
          <a:xfrm>
            <a:off x="1573823" y="2691652"/>
            <a:ext cx="11358567"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Calibri"/>
                <a:ea typeface="Calibri"/>
                <a:cs typeface="Calibri"/>
                <a:sym typeface="Calibri"/>
              </a:rPr>
              <a:t>Understand the basics and principles of entrepreneurship</a:t>
            </a:r>
            <a:endParaRPr sz="2800" b="1">
              <a:solidFill>
                <a:srgbClr val="AC7BDC"/>
              </a:solidFill>
              <a:latin typeface="Calibri"/>
              <a:ea typeface="Calibri"/>
              <a:cs typeface="Calibri"/>
              <a:sym typeface="Calibri"/>
            </a:endParaRPr>
          </a:p>
        </p:txBody>
      </p:sp>
      <p:sp>
        <p:nvSpPr>
          <p:cNvPr id="117" name="Google Shape;117;p2"/>
          <p:cNvSpPr txBox="1"/>
          <p:nvPr/>
        </p:nvSpPr>
        <p:spPr>
          <a:xfrm>
            <a:off x="1598844" y="4147101"/>
            <a:ext cx="99090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Calibri"/>
                <a:ea typeface="Calibri"/>
                <a:cs typeface="Calibri"/>
                <a:sym typeface="Calibri"/>
              </a:rPr>
              <a:t>Acquire abilities to discover opportunities for self-employment</a:t>
            </a:r>
            <a:endParaRPr sz="2800" b="1">
              <a:solidFill>
                <a:srgbClr val="AC7BDC"/>
              </a:solidFill>
              <a:latin typeface="Calibri"/>
              <a:ea typeface="Calibri"/>
              <a:cs typeface="Calibri"/>
              <a:sym typeface="Calibri"/>
            </a:endParaRPr>
          </a:p>
        </p:txBody>
      </p:sp>
      <p:grpSp>
        <p:nvGrpSpPr>
          <p:cNvPr id="118" name="Google Shape;118;p2"/>
          <p:cNvGrpSpPr/>
          <p:nvPr/>
        </p:nvGrpSpPr>
        <p:grpSpPr>
          <a:xfrm>
            <a:off x="1709382" y="7283873"/>
            <a:ext cx="10482618" cy="1384995"/>
            <a:chOff x="6034526" y="1691703"/>
            <a:chExt cx="12006618" cy="1384995"/>
          </a:xfrm>
        </p:grpSpPr>
        <p:sp>
          <p:nvSpPr>
            <p:cNvPr id="119" name="Google Shape;119;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 name="Google Shape;120;p2"/>
            <p:cNvSpPr txBox="1"/>
            <p:nvPr/>
          </p:nvSpPr>
          <p:spPr>
            <a:xfrm>
              <a:off x="6034526" y="1691703"/>
              <a:ext cx="12006618" cy="138499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Calibri"/>
                  <a:ea typeface="Calibri"/>
                  <a:cs typeface="Calibri"/>
                  <a:sym typeface="Calibri"/>
                </a:rPr>
                <a:t>Search for and exploit alternative funding opportunities related to crowdfunding, business angels, venture capitalists or grants</a:t>
              </a:r>
              <a:endParaRPr sz="2800" b="1">
                <a:solidFill>
                  <a:srgbClr val="AC7BDC"/>
                </a:solidFill>
                <a:latin typeface="Calibri"/>
                <a:ea typeface="Calibri"/>
                <a:cs typeface="Calibri"/>
                <a:sym typeface="Calibri"/>
              </a:endParaRPr>
            </a:p>
            <a:p>
              <a:pPr marL="0" marR="0" lvl="0" indent="0" algn="l" rtl="0">
                <a:spcBef>
                  <a:spcPts val="0"/>
                </a:spcBef>
                <a:spcAft>
                  <a:spcPts val="0"/>
                </a:spcAft>
                <a:buNone/>
              </a:pPr>
              <a:endParaRPr sz="2800" b="1">
                <a:solidFill>
                  <a:srgbClr val="AC7BDC"/>
                </a:solidFill>
                <a:latin typeface="Calibri"/>
                <a:ea typeface="Calibri"/>
                <a:cs typeface="Calibri"/>
                <a:sym typeface="Calibri"/>
              </a:endParaRPr>
            </a:p>
          </p:txBody>
        </p:sp>
      </p:grpSp>
      <p:pic>
        <p:nvPicPr>
          <p:cNvPr id="121" name="Google Shape;12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8006" y="2608904"/>
            <a:ext cx="581024" cy="581024"/>
          </a:xfrm>
          <a:prstGeom prst="rect">
            <a:avLst/>
          </a:prstGeom>
          <a:noFill/>
          <a:ln>
            <a:noFill/>
          </a:ln>
        </p:spPr>
      </p:pic>
      <p:pic>
        <p:nvPicPr>
          <p:cNvPr id="122" name="Google Shape;122;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8006" y="7260321"/>
            <a:ext cx="581024" cy="581024"/>
          </a:xfrm>
          <a:prstGeom prst="rect">
            <a:avLst/>
          </a:prstGeom>
          <a:noFill/>
          <a:ln>
            <a:noFill/>
          </a:ln>
        </p:spPr>
      </p:pic>
      <p:pic>
        <p:nvPicPr>
          <p:cNvPr id="123" name="Google Shape;123;p2"/>
          <p:cNvPicPr preferRelativeResize="0"/>
          <p:nvPr/>
        </p:nvPicPr>
        <p:blipFill rotWithShape="1">
          <a:blip r:embed="rId4" cstate="email">
            <a:alphaModFix/>
            <a:extLst>
              <a:ext uri="{28A0092B-C50C-407E-A947-70E740481C1C}">
                <a14:useLocalDpi xmlns:a14="http://schemas.microsoft.com/office/drawing/2010/main"/>
              </a:ext>
            </a:extLst>
          </a:blip>
          <a:srcRect r="11434"/>
          <a:stretch/>
        </p:blipFill>
        <p:spPr>
          <a:xfrm>
            <a:off x="12192000" y="5219700"/>
            <a:ext cx="6282261" cy="3578414"/>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8006" y="5602921"/>
            <a:ext cx="581024" cy="581024"/>
          </a:xfrm>
          <a:prstGeom prst="rect">
            <a:avLst/>
          </a:prstGeom>
          <a:noFill/>
          <a:ln>
            <a:noFill/>
          </a:ln>
        </p:spPr>
      </p:pic>
      <p:sp>
        <p:nvSpPr>
          <p:cNvPr id="125" name="Google Shape;125;p2"/>
          <p:cNvSpPr txBox="1"/>
          <p:nvPr/>
        </p:nvSpPr>
        <p:spPr>
          <a:xfrm>
            <a:off x="1709382" y="5576764"/>
            <a:ext cx="10711218"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Calibri"/>
                <a:ea typeface="Calibri"/>
                <a:cs typeface="Calibri"/>
                <a:sym typeface="Calibri"/>
              </a:rPr>
              <a:t>Gain knowledge of the main alternative means to credit and how to choose among them</a:t>
            </a:r>
            <a:endParaRPr sz="2800" b="1">
              <a:solidFill>
                <a:srgbClr val="AC7BDC"/>
              </a:solidFill>
              <a:latin typeface="Calibri"/>
              <a:ea typeface="Calibri"/>
              <a:cs typeface="Calibri"/>
              <a:sym typeface="Calibri"/>
            </a:endParaRPr>
          </a:p>
        </p:txBody>
      </p:sp>
      <p:pic>
        <p:nvPicPr>
          <p:cNvPr id="126" name="Google Shape;12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8006" y="4087786"/>
            <a:ext cx="581024" cy="581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p:nvPr/>
        </p:nvSpPr>
        <p:spPr>
          <a:xfrm>
            <a:off x="381000" y="495300"/>
            <a:ext cx="16459200"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D4FB4"/>
                </a:solidFill>
                <a:latin typeface="Calibri"/>
                <a:ea typeface="Calibri"/>
                <a:cs typeface="Calibri"/>
                <a:sym typeface="Calibri"/>
              </a:rPr>
              <a:t>EU database to search for funding opportunities</a:t>
            </a:r>
            <a:endParaRPr/>
          </a:p>
          <a:p>
            <a:pPr marL="0" marR="0" lvl="0" indent="0" algn="l" rtl="0">
              <a:spcBef>
                <a:spcPts val="0"/>
              </a:spcBef>
              <a:spcAft>
                <a:spcPts val="0"/>
              </a:spcAft>
              <a:buNone/>
            </a:pPr>
            <a:r>
              <a:rPr lang="en-US" sz="3200" b="1" i="1">
                <a:solidFill>
                  <a:srgbClr val="FD4FB4"/>
                </a:solidFill>
                <a:latin typeface="Calibri"/>
                <a:ea typeface="Calibri"/>
                <a:cs typeface="Calibri"/>
                <a:sym typeface="Calibri"/>
              </a:rPr>
              <a:t>Your Europe Business - The “Access to Finance” tool </a:t>
            </a:r>
            <a:endParaRPr sz="3200" b="1" i="1">
              <a:solidFill>
                <a:srgbClr val="FD4FB4"/>
              </a:solidFill>
              <a:latin typeface="Calibri"/>
              <a:ea typeface="Calibri"/>
              <a:cs typeface="Calibri"/>
              <a:sym typeface="Calibri"/>
            </a:endParaRPr>
          </a:p>
          <a:p>
            <a:pPr marL="0" marR="0" lvl="0" indent="0" algn="l" rtl="0">
              <a:spcBef>
                <a:spcPts val="0"/>
              </a:spcBef>
              <a:spcAft>
                <a:spcPts val="0"/>
              </a:spcAft>
              <a:buNone/>
            </a:pPr>
            <a:endParaRPr sz="4000" b="1">
              <a:solidFill>
                <a:srgbClr val="FD4FB4"/>
              </a:solidFill>
              <a:latin typeface="Calibri"/>
              <a:ea typeface="Calibri"/>
              <a:cs typeface="Calibri"/>
              <a:sym typeface="Calibri"/>
            </a:endParaRPr>
          </a:p>
        </p:txBody>
      </p:sp>
      <p:grpSp>
        <p:nvGrpSpPr>
          <p:cNvPr id="294" name="Google Shape;294;p20"/>
          <p:cNvGrpSpPr/>
          <p:nvPr/>
        </p:nvGrpSpPr>
        <p:grpSpPr>
          <a:xfrm>
            <a:off x="25021" y="2859046"/>
            <a:ext cx="18289137" cy="6248400"/>
            <a:chOff x="-2275" y="2400300"/>
            <a:chExt cx="17754600" cy="6572250"/>
          </a:xfrm>
        </p:grpSpPr>
        <p:grpSp>
          <p:nvGrpSpPr>
            <p:cNvPr id="295" name="Google Shape;295;p20"/>
            <p:cNvGrpSpPr/>
            <p:nvPr/>
          </p:nvGrpSpPr>
          <p:grpSpPr>
            <a:xfrm>
              <a:off x="-2275" y="2400300"/>
              <a:ext cx="17754600" cy="6572250"/>
              <a:chOff x="0" y="2324100"/>
              <a:chExt cx="17754600" cy="6572250"/>
            </a:xfrm>
          </p:grpSpPr>
          <p:pic>
            <p:nvPicPr>
              <p:cNvPr id="296" name="Google Shape;296;p20"/>
              <p:cNvPicPr preferRelativeResize="0"/>
              <p:nvPr/>
            </p:nvPicPr>
            <p:blipFill rotWithShape="1">
              <a:blip r:embed="rId3">
                <a:alphaModFix/>
              </a:blip>
              <a:srcRect/>
              <a:stretch/>
            </p:blipFill>
            <p:spPr>
              <a:xfrm>
                <a:off x="0" y="2324100"/>
                <a:ext cx="17754600" cy="6572250"/>
              </a:xfrm>
              <a:prstGeom prst="rect">
                <a:avLst/>
              </a:prstGeom>
              <a:noFill/>
              <a:ln>
                <a:noFill/>
              </a:ln>
            </p:spPr>
          </p:pic>
          <p:sp>
            <p:nvSpPr>
              <p:cNvPr id="297" name="Google Shape;297;p20"/>
              <p:cNvSpPr/>
              <p:nvPr/>
            </p:nvSpPr>
            <p:spPr>
              <a:xfrm>
                <a:off x="9220200" y="65151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8" name="Google Shape;298;p20"/>
            <p:cNvSpPr/>
            <p:nvPr/>
          </p:nvSpPr>
          <p:spPr>
            <a:xfrm>
              <a:off x="835925" y="67437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20"/>
          <p:cNvSpPr/>
          <p:nvPr/>
        </p:nvSpPr>
        <p:spPr>
          <a:xfrm>
            <a:off x="6248400" y="2258913"/>
            <a:ext cx="55803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Access to EU Finance - European Commission (europa.eu)</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p:nvPr/>
        </p:nvSpPr>
        <p:spPr>
          <a:xfrm>
            <a:off x="1169100" y="953591"/>
            <a:ext cx="3581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Summing up</a:t>
            </a:r>
            <a:endParaRPr/>
          </a:p>
        </p:txBody>
      </p:sp>
      <p:sp>
        <p:nvSpPr>
          <p:cNvPr id="305" name="Google Shape;305;p21"/>
          <p:cNvSpPr txBox="1"/>
          <p:nvPr/>
        </p:nvSpPr>
        <p:spPr>
          <a:xfrm>
            <a:off x="1697050" y="2126650"/>
            <a:ext cx="4242000" cy="26781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Entrepreneurship is the ability and readiness to develop, organize and run a business enterprise, along with any of its uncertainties in order to make a profit.</a:t>
            </a:r>
            <a:endParaRPr sz="2800">
              <a:solidFill>
                <a:schemeClr val="dk1"/>
              </a:solidFill>
              <a:latin typeface="Calibri"/>
              <a:ea typeface="Calibri"/>
              <a:cs typeface="Calibri"/>
              <a:sym typeface="Calibri"/>
            </a:endParaRPr>
          </a:p>
        </p:txBody>
      </p:sp>
      <p:sp>
        <p:nvSpPr>
          <p:cNvPr id="306" name="Google Shape;306;p21"/>
          <p:cNvSpPr txBox="1"/>
          <p:nvPr/>
        </p:nvSpPr>
        <p:spPr>
          <a:xfrm>
            <a:off x="1958600" y="5621975"/>
            <a:ext cx="3980400" cy="26781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A business plan is a document that defines in detail a company's objectives and how it plans to achieve its goals.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307" name="Google Shape;307;p21"/>
          <p:cNvSpPr txBox="1"/>
          <p:nvPr/>
        </p:nvSpPr>
        <p:spPr>
          <a:xfrm>
            <a:off x="12958200" y="2126650"/>
            <a:ext cx="4716000" cy="37248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n-US" sz="2800">
                <a:solidFill>
                  <a:schemeClr val="dk1"/>
                </a:solidFill>
                <a:latin typeface="Calibri"/>
                <a:ea typeface="Calibri"/>
                <a:cs typeface="Calibri"/>
                <a:sym typeface="Calibri"/>
              </a:rPr>
              <a:t>Equity financing involves selling a portion of a company's </a:t>
            </a:r>
            <a:r>
              <a:rPr lang="en-US" sz="28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equity</a:t>
            </a:r>
            <a:r>
              <a:rPr lang="en-US" sz="2800">
                <a:solidFill>
                  <a:schemeClr val="dk1"/>
                </a:solidFill>
                <a:latin typeface="Calibri"/>
                <a:ea typeface="Calibri"/>
                <a:cs typeface="Calibri"/>
                <a:sym typeface="Calibri"/>
              </a:rPr>
              <a:t> in return for </a:t>
            </a:r>
            <a:r>
              <a:rPr lang="en-US" sz="280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capital</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marL="0" lvl="0" indent="0" algn="just" rtl="0">
              <a:spcBef>
                <a:spcPts val="0"/>
              </a:spcBef>
              <a:spcAft>
                <a:spcPts val="0"/>
              </a:spcAft>
              <a:buSzPts val="1100"/>
              <a:buNone/>
            </a:pPr>
            <a:r>
              <a:rPr lang="en-US" sz="2800">
                <a:solidFill>
                  <a:schemeClr val="dk1"/>
                </a:solidFill>
                <a:latin typeface="Calibri"/>
                <a:ea typeface="Calibri"/>
                <a:cs typeface="Calibri"/>
                <a:sym typeface="Calibri"/>
              </a:rPr>
              <a:t>ebt financing involves the borrowing of money and paying it back with interest.</a:t>
            </a:r>
            <a:endParaRPr sz="2800">
              <a:solidFill>
                <a:schemeClr val="dk1"/>
              </a:solidFill>
              <a:latin typeface="Calibri"/>
              <a:ea typeface="Calibri"/>
              <a:cs typeface="Calibri"/>
              <a:sym typeface="Calibri"/>
            </a:endParaRPr>
          </a:p>
          <a:p>
            <a:pPr marL="0" lvl="0" indent="0" algn="just" rtl="0">
              <a:spcBef>
                <a:spcPts val="0"/>
              </a:spcBef>
              <a:spcAft>
                <a:spcPts val="0"/>
              </a:spcAft>
              <a:buSzPts val="1100"/>
              <a:buNone/>
            </a:pPr>
            <a:endParaRPr sz="28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308" name="Google Shape;308;p21"/>
          <p:cNvSpPr txBox="1"/>
          <p:nvPr/>
        </p:nvSpPr>
        <p:spPr>
          <a:xfrm>
            <a:off x="12958200" y="6373327"/>
            <a:ext cx="4419600" cy="2247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There are several alternative means to credit. To chose the right one it is necessary to assess its own skills and initial resources.</a:t>
            </a:r>
            <a:endParaRPr sz="2800">
              <a:solidFill>
                <a:schemeClr val="dk1"/>
              </a:solidFill>
              <a:latin typeface="Calibri"/>
              <a:ea typeface="Calibri"/>
              <a:cs typeface="Calibri"/>
              <a:sym typeface="Calibri"/>
            </a:endParaRPr>
          </a:p>
        </p:txBody>
      </p:sp>
      <p:pic>
        <p:nvPicPr>
          <p:cNvPr id="309" name="Google Shape;309;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6768" y="2126659"/>
            <a:ext cx="581024" cy="581024"/>
          </a:xfrm>
          <a:prstGeom prst="rect">
            <a:avLst/>
          </a:prstGeom>
          <a:noFill/>
          <a:ln>
            <a:noFill/>
          </a:ln>
        </p:spPr>
      </p:pic>
      <p:pic>
        <p:nvPicPr>
          <p:cNvPr id="310" name="Google Shape;310;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6775" y="5792302"/>
            <a:ext cx="581024" cy="581024"/>
          </a:xfrm>
          <a:prstGeom prst="rect">
            <a:avLst/>
          </a:prstGeom>
          <a:noFill/>
          <a:ln>
            <a:noFill/>
          </a:ln>
        </p:spPr>
      </p:pic>
      <p:pic>
        <p:nvPicPr>
          <p:cNvPr id="311" name="Google Shape;311;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086011" y="2335659"/>
            <a:ext cx="581024" cy="581024"/>
          </a:xfrm>
          <a:prstGeom prst="rect">
            <a:avLst/>
          </a:prstGeom>
          <a:noFill/>
          <a:ln>
            <a:noFill/>
          </a:ln>
        </p:spPr>
      </p:pic>
      <p:pic>
        <p:nvPicPr>
          <p:cNvPr id="312" name="Google Shape;312;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077556" y="6113252"/>
            <a:ext cx="581024" cy="581024"/>
          </a:xfrm>
          <a:prstGeom prst="rect">
            <a:avLst/>
          </a:prstGeom>
          <a:noFill/>
          <a:ln>
            <a:noFill/>
          </a:ln>
        </p:spPr>
      </p:pic>
      <p:pic>
        <p:nvPicPr>
          <p:cNvPr id="313" name="Google Shape;313;p2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74038" y="3114200"/>
            <a:ext cx="4939927" cy="267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p:nvPr/>
        </p:nvSpPr>
        <p:spPr>
          <a:xfrm>
            <a:off x="5298900" y="5171950"/>
            <a:ext cx="7690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8000"/>
              <a:buFont typeface="Helvetica Neue"/>
              <a:buNone/>
            </a:pPr>
            <a:r>
              <a:rPr lang="en-US" sz="8000" b="1">
                <a:solidFill>
                  <a:srgbClr val="FD4FB4"/>
                </a:solidFill>
                <a:latin typeface="Helvetica Neue"/>
                <a:ea typeface="Helvetica Neue"/>
                <a:cs typeface="Helvetica Neue"/>
                <a:sym typeface="Helvetica Neue"/>
              </a:rPr>
              <a:t>Thank you!</a:t>
            </a:r>
            <a:endParaRPr sz="8000" b="1" i="0" u="none" strike="noStrike" cap="none">
              <a:solidFill>
                <a:srgbClr val="FD4FB4"/>
              </a:solidFill>
              <a:latin typeface="Helvetica Neue"/>
              <a:ea typeface="Helvetica Neue"/>
              <a:cs typeface="Helvetica Neue"/>
              <a:sym typeface="Helvetica Neue"/>
            </a:endParaRPr>
          </a:p>
        </p:txBody>
      </p:sp>
      <p:sp>
        <p:nvSpPr>
          <p:cNvPr id="319" name="Google Shape;319;p22"/>
          <p:cNvSpPr txBox="1"/>
          <p:nvPr/>
        </p:nvSpPr>
        <p:spPr>
          <a:xfrm>
            <a:off x="4343400" y="6853084"/>
            <a:ext cx="9166200" cy="769500"/>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a:solidFill>
                  <a:schemeClr val="dk1"/>
                </a:solidFill>
                <a:latin typeface="Calibri"/>
                <a:ea typeface="Calibri"/>
                <a:cs typeface="Calibri"/>
                <a:sym typeface="Calibri"/>
              </a:rPr>
              <a:t>Partner: </a:t>
            </a:r>
            <a:r>
              <a:rPr lang="en-US" sz="4400">
                <a:solidFill>
                  <a:schemeClr val="dk1"/>
                </a:solidFill>
                <a:latin typeface="Calibri"/>
                <a:ea typeface="Calibri"/>
                <a:cs typeface="Calibri"/>
                <a:sym typeface="Calibri"/>
              </a:rPr>
              <a:t>CDI &amp; IHF</a:t>
            </a:r>
            <a:endParaRPr sz="4400" b="1">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p:nvPr/>
        </p:nvSpPr>
        <p:spPr>
          <a:xfrm>
            <a:off x="914400" y="495300"/>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Helvetica Neue"/>
                <a:ea typeface="Helvetica Neue"/>
                <a:cs typeface="Helvetica Neue"/>
                <a:sym typeface="Helvetica Neue"/>
              </a:rPr>
              <a:t>Index</a:t>
            </a:r>
            <a:endParaRPr/>
          </a:p>
        </p:txBody>
      </p:sp>
      <p:sp>
        <p:nvSpPr>
          <p:cNvPr id="132" name="Google Shape;132;p3"/>
          <p:cNvSpPr txBox="1"/>
          <p:nvPr/>
        </p:nvSpPr>
        <p:spPr>
          <a:xfrm>
            <a:off x="2166222" y="1943428"/>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Helvetica Neue"/>
                <a:ea typeface="Helvetica Neue"/>
                <a:cs typeface="Helvetica Neue"/>
                <a:sym typeface="Helvetica Neue"/>
              </a:rPr>
              <a:t>Unit 1 - Financial Literacy</a:t>
            </a:r>
            <a:endParaRPr sz="2800" b="1">
              <a:solidFill>
                <a:srgbClr val="AC7BDC"/>
              </a:solidFill>
              <a:latin typeface="Helvetica Neue"/>
              <a:ea typeface="Helvetica Neue"/>
              <a:cs typeface="Helvetica Neue"/>
              <a:sym typeface="Helvetica Neue"/>
            </a:endParaRPr>
          </a:p>
        </p:txBody>
      </p:sp>
      <p:sp>
        <p:nvSpPr>
          <p:cNvPr id="133" name="Google Shape;133;p3"/>
          <p:cNvSpPr txBox="1"/>
          <p:nvPr/>
        </p:nvSpPr>
        <p:spPr>
          <a:xfrm>
            <a:off x="2667000" y="6265089"/>
            <a:ext cx="113412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34" name="Google Shape;13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0558" y="2098361"/>
            <a:ext cx="581024" cy="581024"/>
          </a:xfrm>
          <a:prstGeom prst="rect">
            <a:avLst/>
          </a:prstGeom>
          <a:noFill/>
          <a:ln>
            <a:noFill/>
          </a:ln>
        </p:spPr>
      </p:pic>
      <p:pic>
        <p:nvPicPr>
          <p:cNvPr id="135" name="Google Shape;13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0558" y="5522691"/>
            <a:ext cx="581024" cy="581024"/>
          </a:xfrm>
          <a:prstGeom prst="rect">
            <a:avLst/>
          </a:prstGeom>
          <a:noFill/>
          <a:ln>
            <a:noFill/>
          </a:ln>
        </p:spPr>
      </p:pic>
      <p:sp>
        <p:nvSpPr>
          <p:cNvPr id="136" name="Google Shape;136;p3"/>
          <p:cNvSpPr txBox="1"/>
          <p:nvPr/>
        </p:nvSpPr>
        <p:spPr>
          <a:xfrm>
            <a:off x="2166221" y="5572630"/>
            <a:ext cx="8610600" cy="73183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Helvetica Neue"/>
                <a:ea typeface="Helvetica Neue"/>
                <a:cs typeface="Helvetica Neue"/>
                <a:sym typeface="Helvetica Neue"/>
              </a:rPr>
              <a:t>Unit 2 - Alternative means to credit</a:t>
            </a:r>
            <a:endParaRPr sz="2800" b="1">
              <a:solidFill>
                <a:srgbClr val="AC7BDC"/>
              </a:solidFill>
              <a:latin typeface="Helvetica Neue"/>
              <a:ea typeface="Helvetica Neue"/>
              <a:cs typeface="Helvetica Neue"/>
              <a:sym typeface="Helvetica Neue"/>
            </a:endParaRPr>
          </a:p>
        </p:txBody>
      </p:sp>
      <p:sp>
        <p:nvSpPr>
          <p:cNvPr id="137" name="Google Shape;137;p3"/>
          <p:cNvSpPr/>
          <p:nvPr/>
        </p:nvSpPr>
        <p:spPr>
          <a:xfrm>
            <a:off x="2166221" y="6152300"/>
            <a:ext cx="713017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Section 1: 	Crowdfunding</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Section 1.1:	How to start a crowdfunding campaign</a:t>
            </a:r>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Section 2: 	Business Angels &amp; Venture Capitalists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Section 2.1: 	EU Support network</a:t>
            </a:r>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Section 3: </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Grants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Section 3.1:	EU grants, two examples</a:t>
            </a:r>
            <a:endParaRPr sz="2400">
              <a:solidFill>
                <a:schemeClr val="dk1"/>
              </a:solidFill>
              <a:latin typeface="Calibri"/>
              <a:ea typeface="Calibri"/>
              <a:cs typeface="Calibri"/>
              <a:sym typeface="Calibri"/>
            </a:endParaRPr>
          </a:p>
        </p:txBody>
      </p:sp>
      <p:sp>
        <p:nvSpPr>
          <p:cNvPr id="138" name="Google Shape;138;p3"/>
          <p:cNvSpPr txBox="1"/>
          <p:nvPr/>
        </p:nvSpPr>
        <p:spPr>
          <a:xfrm>
            <a:off x="2166221" y="2517849"/>
            <a:ext cx="71301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Section 1:	Role and structure of entrepreneurship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Section 1.1: 	Selection of a business idea</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Section 2:</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Money and transactions</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Section2.1: 	Planning and managing finances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Section 2.2:      Equity Finance vs Debt Finance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Section 3:</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Risk and reward</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Section3.1:</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Financial safety net</a:t>
            </a:r>
            <a:endParaRPr sz="2400" b="1">
              <a:solidFill>
                <a:schemeClr val="dk1"/>
              </a:solidFill>
              <a:latin typeface="Calibri"/>
              <a:ea typeface="Calibri"/>
              <a:cs typeface="Calibri"/>
              <a:sym typeface="Calibri"/>
            </a:endParaRPr>
          </a:p>
        </p:txBody>
      </p:sp>
      <p:sp>
        <p:nvSpPr>
          <p:cNvPr id="139" name="Google Shape;139;p3"/>
          <p:cNvSpPr txBox="1"/>
          <p:nvPr/>
        </p:nvSpPr>
        <p:spPr>
          <a:xfrm>
            <a:off x="10668000" y="4676663"/>
            <a:ext cx="7467600" cy="126188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AC7BDC"/>
                </a:solidFill>
                <a:latin typeface="Helvetica Neue"/>
                <a:ea typeface="Helvetica Neue"/>
                <a:cs typeface="Helvetica Neue"/>
                <a:sym typeface="Helvetica Neue"/>
              </a:rPr>
              <a:t>Extra Tools</a:t>
            </a:r>
            <a:endParaRPr/>
          </a:p>
          <a:p>
            <a:pPr marL="0" marR="0" lvl="0" indent="0" algn="just" rtl="0">
              <a:spcBef>
                <a:spcPts val="0"/>
              </a:spcBef>
              <a:spcAft>
                <a:spcPts val="0"/>
              </a:spcAft>
              <a:buNone/>
            </a:pPr>
            <a:r>
              <a:rPr lang="en-US" sz="2400">
                <a:solidFill>
                  <a:schemeClr val="dk1"/>
                </a:solidFill>
                <a:latin typeface="Calibri"/>
                <a:ea typeface="Calibri"/>
                <a:cs typeface="Calibri"/>
                <a:sym typeface="Calibri"/>
              </a:rPr>
              <a:t>EU database to search for funding opportunities:</a:t>
            </a:r>
            <a:endParaRPr/>
          </a:p>
          <a:p>
            <a:pPr marL="0" marR="0" lvl="0" indent="0" algn="just" rtl="0">
              <a:spcBef>
                <a:spcPts val="0"/>
              </a:spcBef>
              <a:spcAft>
                <a:spcPts val="0"/>
              </a:spcAft>
              <a:buNone/>
            </a:pPr>
            <a:r>
              <a:rPr lang="en-US" sz="2400" i="1">
                <a:solidFill>
                  <a:schemeClr val="dk1"/>
                </a:solidFill>
                <a:latin typeface="Calibri"/>
                <a:ea typeface="Calibri"/>
                <a:cs typeface="Calibri"/>
                <a:sym typeface="Calibri"/>
              </a:rPr>
              <a:t>Your Europe Business – The “Access to Finance” tool </a:t>
            </a:r>
            <a:endParaRPr sz="2400" i="1">
              <a:solidFill>
                <a:schemeClr val="dk1"/>
              </a:solidFill>
              <a:latin typeface="Calibri"/>
              <a:ea typeface="Calibri"/>
              <a:cs typeface="Calibri"/>
              <a:sym typeface="Calibri"/>
            </a:endParaRPr>
          </a:p>
        </p:txBody>
      </p:sp>
      <p:pic>
        <p:nvPicPr>
          <p:cNvPr id="140" name="Google Shape;14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34576" y="4461556"/>
            <a:ext cx="581024" cy="58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533400" y="571500"/>
            <a:ext cx="138684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 </a:t>
            </a:r>
            <a:r>
              <a:rPr lang="en-US" sz="4000" b="1" i="1">
                <a:solidFill>
                  <a:srgbClr val="FD4FB4"/>
                </a:solidFill>
                <a:latin typeface="Calibri"/>
                <a:ea typeface="Calibri"/>
                <a:cs typeface="Calibri"/>
                <a:sym typeface="Calibri"/>
              </a:rPr>
              <a:t>Role and structure of entrepreneurship</a:t>
            </a:r>
            <a:endParaRPr sz="4000" b="1" i="1">
              <a:solidFill>
                <a:srgbClr val="FD4FB4"/>
              </a:solidFill>
              <a:latin typeface="Calibri"/>
              <a:ea typeface="Calibri"/>
              <a:cs typeface="Calibri"/>
              <a:sym typeface="Calibri"/>
            </a:endParaRPr>
          </a:p>
          <a:p>
            <a:pPr marL="0" marR="0" lvl="0" indent="0" algn="l" rtl="0">
              <a:spcBef>
                <a:spcPts val="0"/>
              </a:spcBef>
              <a:spcAft>
                <a:spcPts val="0"/>
              </a:spcAft>
              <a:buNone/>
            </a:pPr>
            <a:r>
              <a:rPr lang="en-US" sz="4000" b="1">
                <a:solidFill>
                  <a:srgbClr val="FD4FB4"/>
                </a:solidFill>
                <a:latin typeface="Calibri"/>
                <a:ea typeface="Calibri"/>
                <a:cs typeface="Calibri"/>
                <a:sym typeface="Calibri"/>
              </a:rPr>
              <a:t> </a:t>
            </a:r>
            <a:endParaRPr sz="4000" b="1">
              <a:solidFill>
                <a:srgbClr val="FD4FB4"/>
              </a:solidFill>
              <a:latin typeface="Calibri"/>
              <a:ea typeface="Calibri"/>
              <a:cs typeface="Calibri"/>
              <a:sym typeface="Calibri"/>
            </a:endParaRPr>
          </a:p>
        </p:txBody>
      </p:sp>
      <p:sp>
        <p:nvSpPr>
          <p:cNvPr id="146" name="Google Shape;146;p4"/>
          <p:cNvSpPr txBox="1"/>
          <p:nvPr/>
        </p:nvSpPr>
        <p:spPr>
          <a:xfrm>
            <a:off x="914400" y="1638300"/>
            <a:ext cx="13182600" cy="87100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Entrepreneurship is the capacity and willingness to create, plan, and manage a business operation, including all of its uncertainties, with the goal of turning a profit. Starting new enterprises is the most well-known example of entrepreneurship.</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4 Types of Entrepreneurship:</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Small Business Entrepreneurship</a:t>
            </a:r>
            <a:endParaRPr/>
          </a:p>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Scalable Startup Entrepreneurship</a:t>
            </a:r>
            <a:endParaRPr sz="2800" b="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Large Company Entrepreneurship</a:t>
            </a:r>
            <a:endParaRPr sz="2400">
              <a:solidFill>
                <a:schemeClr val="dk1"/>
              </a:solidFill>
              <a:latin typeface="Times New Roman"/>
              <a:ea typeface="Times New Roman"/>
              <a:cs typeface="Times New Roman"/>
              <a:sym typeface="Times New Roman"/>
            </a:endParaRPr>
          </a:p>
          <a:p>
            <a:pPr marL="457200" marR="0" lvl="0" indent="-457200" algn="just"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Social Entrepreneurship</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pic>
        <p:nvPicPr>
          <p:cNvPr id="147" name="Google Shape;147;p4"/>
          <p:cNvPicPr preferRelativeResize="0"/>
          <p:nvPr/>
        </p:nvPicPr>
        <p:blipFill>
          <a:blip r:embed="rId3">
            <a:alphaModFix/>
          </a:blip>
          <a:stretch>
            <a:fillRect/>
          </a:stretch>
        </p:blipFill>
        <p:spPr>
          <a:xfrm>
            <a:off x="10588125" y="4526775"/>
            <a:ext cx="7447225" cy="293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p:nvPr/>
        </p:nvSpPr>
        <p:spPr>
          <a:xfrm>
            <a:off x="533400" y="571500"/>
            <a:ext cx="124968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a:t>
            </a:r>
            <a:r>
              <a:rPr lang="en-US" sz="4000" b="1" i="1">
                <a:solidFill>
                  <a:srgbClr val="FD4FB4"/>
                </a:solidFill>
                <a:latin typeface="Calibri"/>
                <a:ea typeface="Calibri"/>
                <a:cs typeface="Calibri"/>
                <a:sym typeface="Calibri"/>
              </a:rPr>
              <a:t>– Selection of a business idea</a:t>
            </a:r>
            <a:endParaRPr sz="4000" b="1" i="1">
              <a:solidFill>
                <a:srgbClr val="FD4FB4"/>
              </a:solidFill>
              <a:latin typeface="Calibri"/>
              <a:ea typeface="Calibri"/>
              <a:cs typeface="Calibri"/>
              <a:sym typeface="Calibri"/>
            </a:endParaRPr>
          </a:p>
          <a:p>
            <a:pPr marL="0" marR="0" lvl="0" indent="0" algn="l" rtl="0">
              <a:spcBef>
                <a:spcPts val="0"/>
              </a:spcBef>
              <a:spcAft>
                <a:spcPts val="0"/>
              </a:spcAft>
              <a:buNone/>
            </a:pPr>
            <a:endParaRPr sz="4000" b="1">
              <a:solidFill>
                <a:srgbClr val="FD4FB4"/>
              </a:solidFill>
              <a:latin typeface="Calibri"/>
              <a:ea typeface="Calibri"/>
              <a:cs typeface="Calibri"/>
              <a:sym typeface="Calibri"/>
            </a:endParaRPr>
          </a:p>
        </p:txBody>
      </p:sp>
      <p:sp>
        <p:nvSpPr>
          <p:cNvPr id="153" name="Google Shape;153;p5"/>
          <p:cNvSpPr/>
          <p:nvPr/>
        </p:nvSpPr>
        <p:spPr>
          <a:xfrm>
            <a:off x="1143000" y="2019300"/>
            <a:ext cx="10972800" cy="224676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0000"/>
              </a:buClr>
              <a:buSzPts val="2800"/>
              <a:buFont typeface="Arial"/>
              <a:buChar char="•"/>
            </a:pPr>
            <a:r>
              <a:rPr lang="en-US" sz="2800">
                <a:solidFill>
                  <a:srgbClr val="000000"/>
                </a:solidFill>
                <a:latin typeface="Calibri"/>
                <a:ea typeface="Calibri"/>
                <a:cs typeface="Calibri"/>
                <a:sym typeface="Calibri"/>
              </a:rPr>
              <a:t>Define goals</a:t>
            </a:r>
            <a:endParaRPr sz="280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a:solidFill>
                  <a:srgbClr val="000000"/>
                </a:solidFill>
                <a:latin typeface="Calibri"/>
                <a:ea typeface="Calibri"/>
                <a:cs typeface="Calibri"/>
                <a:sym typeface="Calibri"/>
              </a:rPr>
              <a:t>Determine objectives to reach goals             </a:t>
            </a:r>
            <a:endParaRPr sz="280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a:solidFill>
                  <a:srgbClr val="000000"/>
                </a:solidFill>
                <a:latin typeface="Calibri"/>
                <a:ea typeface="Calibri"/>
                <a:cs typeface="Calibri"/>
                <a:sym typeface="Calibri"/>
              </a:rPr>
              <a:t>Assess resources and make decisions</a:t>
            </a:r>
            <a:endParaRPr sz="280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a:solidFill>
                  <a:srgbClr val="000000"/>
                </a:solidFill>
                <a:latin typeface="Calibri"/>
                <a:ea typeface="Calibri"/>
                <a:cs typeface="Calibri"/>
                <a:sym typeface="Calibri"/>
              </a:rPr>
              <a:t>Create contingency plans for managing changes</a:t>
            </a:r>
            <a:endParaRPr sz="280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a:solidFill>
                  <a:srgbClr val="000000"/>
                </a:solidFill>
                <a:latin typeface="Calibri"/>
                <a:ea typeface="Calibri"/>
                <a:cs typeface="Calibri"/>
                <a:sym typeface="Calibri"/>
              </a:rPr>
              <a:t>Rationally assess operational feasibility and financial viability</a:t>
            </a:r>
            <a:endParaRPr/>
          </a:p>
        </p:txBody>
      </p:sp>
      <p:pic>
        <p:nvPicPr>
          <p:cNvPr id="154" name="Google Shape;154;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91800" y="4533900"/>
            <a:ext cx="7384688" cy="40034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a:t>
            </a:r>
            <a:r>
              <a:rPr lang="en-US" sz="4000" b="1" i="1">
                <a:solidFill>
                  <a:srgbClr val="FD4FB4"/>
                </a:solidFill>
                <a:latin typeface="Calibri"/>
                <a:ea typeface="Calibri"/>
                <a:cs typeface="Calibri"/>
                <a:sym typeface="Calibri"/>
              </a:rPr>
              <a:t>– Money and transactions </a:t>
            </a:r>
            <a:endParaRPr sz="4000" b="1">
              <a:solidFill>
                <a:srgbClr val="FD4FB4"/>
              </a:solidFill>
              <a:latin typeface="Calibri"/>
              <a:ea typeface="Calibri"/>
              <a:cs typeface="Calibri"/>
              <a:sym typeface="Calibri"/>
            </a:endParaRPr>
          </a:p>
        </p:txBody>
      </p:sp>
      <p:sp>
        <p:nvSpPr>
          <p:cNvPr id="160" name="Google Shape;160;p6"/>
          <p:cNvSpPr/>
          <p:nvPr/>
        </p:nvSpPr>
        <p:spPr>
          <a:xfrm>
            <a:off x="838200" y="2552700"/>
            <a:ext cx="167640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0000"/>
                </a:solidFill>
                <a:latin typeface="Calibri"/>
                <a:ea typeface="Calibri"/>
                <a:cs typeface="Calibri"/>
                <a:sym typeface="Calibri"/>
              </a:rPr>
              <a:t>According to the Transaction definition, it is a finalized agreement between a seller and a buyer for transferring goods, services, or financial assets in exchange for money is known as a transaction.</a:t>
            </a:r>
            <a:endParaRPr sz="2800" b="1">
              <a:solidFill>
                <a:srgbClr val="000000"/>
              </a:solidFill>
              <a:latin typeface="Calibri"/>
              <a:ea typeface="Calibri"/>
              <a:cs typeface="Calibri"/>
              <a:sym typeface="Calibri"/>
            </a:endParaRPr>
          </a:p>
        </p:txBody>
      </p:sp>
      <p:sp>
        <p:nvSpPr>
          <p:cNvPr id="161" name="Google Shape;161;p6"/>
          <p:cNvSpPr/>
          <p:nvPr/>
        </p:nvSpPr>
        <p:spPr>
          <a:xfrm>
            <a:off x="2819400" y="4229100"/>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Cash Transaction</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&amp;</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Credit Transaction</a:t>
            </a:r>
            <a:endParaRPr sz="3600" b="1">
              <a:solidFill>
                <a:schemeClr val="dk1"/>
              </a:solidFill>
              <a:latin typeface="Calibri"/>
              <a:ea typeface="Calibri"/>
              <a:cs typeface="Calibri"/>
              <a:sym typeface="Calibri"/>
            </a:endParaRPr>
          </a:p>
        </p:txBody>
      </p:sp>
      <p:sp>
        <p:nvSpPr>
          <p:cNvPr id="162" name="Google Shape;162;p6"/>
          <p:cNvSpPr/>
          <p:nvPr/>
        </p:nvSpPr>
        <p:spPr>
          <a:xfrm>
            <a:off x="1981200" y="5335607"/>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1</a:t>
            </a:r>
            <a:endParaRPr/>
          </a:p>
        </p:txBody>
      </p:sp>
      <p:sp>
        <p:nvSpPr>
          <p:cNvPr id="163" name="Google Shape;163;p6"/>
          <p:cNvSpPr/>
          <p:nvPr/>
        </p:nvSpPr>
        <p:spPr>
          <a:xfrm>
            <a:off x="11049000" y="4252912"/>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Internal Transaction</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&amp;</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External Transaction</a:t>
            </a:r>
            <a:endParaRPr sz="3600" b="1">
              <a:solidFill>
                <a:schemeClr val="dk1"/>
              </a:solidFill>
              <a:latin typeface="Calibri"/>
              <a:ea typeface="Calibri"/>
              <a:cs typeface="Calibri"/>
              <a:sym typeface="Calibri"/>
            </a:endParaRPr>
          </a:p>
        </p:txBody>
      </p:sp>
      <p:sp>
        <p:nvSpPr>
          <p:cNvPr id="164" name="Google Shape;164;p6"/>
          <p:cNvSpPr/>
          <p:nvPr/>
        </p:nvSpPr>
        <p:spPr>
          <a:xfrm>
            <a:off x="9829800" y="5426094"/>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2</a:t>
            </a:r>
            <a:endParaRPr sz="88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a:t>
            </a:r>
            <a:r>
              <a:rPr lang="en-US" sz="4000" b="1" i="1">
                <a:solidFill>
                  <a:srgbClr val="FD4FB4"/>
                </a:solidFill>
                <a:latin typeface="Calibri"/>
                <a:ea typeface="Calibri"/>
                <a:cs typeface="Calibri"/>
                <a:sym typeface="Calibri"/>
              </a:rPr>
              <a:t>– Planning and managing finances</a:t>
            </a:r>
            <a:endParaRPr/>
          </a:p>
        </p:txBody>
      </p:sp>
      <p:sp>
        <p:nvSpPr>
          <p:cNvPr id="170" name="Google Shape;170;p7"/>
          <p:cNvSpPr/>
          <p:nvPr/>
        </p:nvSpPr>
        <p:spPr>
          <a:xfrm>
            <a:off x="545910" y="1859458"/>
            <a:ext cx="16916400"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243238"/>
                </a:solidFill>
                <a:latin typeface="Calibri"/>
                <a:ea typeface="Calibri"/>
                <a:cs typeface="Calibri"/>
                <a:sym typeface="Calibri"/>
              </a:rPr>
              <a:t>Financial Planning </a:t>
            </a:r>
            <a:r>
              <a:rPr lang="en-US" sz="2800">
                <a:solidFill>
                  <a:srgbClr val="243238"/>
                </a:solidFill>
                <a:latin typeface="Calibri"/>
                <a:ea typeface="Calibri"/>
                <a:cs typeface="Calibri"/>
                <a:sym typeface="Calibri"/>
              </a:rPr>
              <a:t>is the process of:</a:t>
            </a:r>
            <a:endParaRPr/>
          </a:p>
          <a:p>
            <a:pPr marL="0" marR="0" lvl="0" indent="0" algn="just" rtl="0">
              <a:spcBef>
                <a:spcPts val="0"/>
              </a:spcBef>
              <a:spcAft>
                <a:spcPts val="0"/>
              </a:spcAft>
              <a:buNone/>
            </a:pPr>
            <a:endParaRPr sz="2800">
              <a:solidFill>
                <a:srgbClr val="243238"/>
              </a:solidFill>
              <a:latin typeface="Calibri"/>
              <a:ea typeface="Calibri"/>
              <a:cs typeface="Calibri"/>
              <a:sym typeface="Calibri"/>
            </a:endParaRPr>
          </a:p>
          <a:p>
            <a:pPr marL="457200" marR="0" lvl="0" indent="-457200" algn="just" rtl="0">
              <a:spcBef>
                <a:spcPts val="0"/>
              </a:spcBef>
              <a:spcAft>
                <a:spcPts val="0"/>
              </a:spcAft>
              <a:buClr>
                <a:srgbClr val="243238"/>
              </a:buClr>
              <a:buSzPts val="2800"/>
              <a:buFont typeface="Arial"/>
              <a:buChar char="•"/>
            </a:pPr>
            <a:r>
              <a:rPr lang="en-US" sz="2800">
                <a:solidFill>
                  <a:srgbClr val="243238"/>
                </a:solidFill>
                <a:latin typeface="Calibri"/>
                <a:ea typeface="Calibri"/>
                <a:cs typeface="Calibri"/>
                <a:sym typeface="Calibri"/>
              </a:rPr>
              <a:t>Estimating the capital required and determining it’s competition</a:t>
            </a:r>
            <a:endParaRPr/>
          </a:p>
          <a:p>
            <a:pPr marL="457200" marR="0" lvl="0" indent="-279400" algn="just" rtl="0">
              <a:spcBef>
                <a:spcPts val="0"/>
              </a:spcBef>
              <a:spcAft>
                <a:spcPts val="0"/>
              </a:spcAft>
              <a:buClr>
                <a:schemeClr val="dk1"/>
              </a:buClr>
              <a:buSzPts val="2800"/>
              <a:buFont typeface="Arial"/>
              <a:buNone/>
            </a:pPr>
            <a:endParaRPr sz="2800">
              <a:solidFill>
                <a:srgbClr val="243238"/>
              </a:solidFill>
              <a:latin typeface="Calibri"/>
              <a:ea typeface="Calibri"/>
              <a:cs typeface="Calibri"/>
              <a:sym typeface="Calibri"/>
            </a:endParaRPr>
          </a:p>
          <a:p>
            <a:pPr marL="457200" marR="0" lvl="0" indent="-457200" algn="just" rtl="0">
              <a:spcBef>
                <a:spcPts val="0"/>
              </a:spcBef>
              <a:spcAft>
                <a:spcPts val="0"/>
              </a:spcAft>
              <a:buClr>
                <a:srgbClr val="243238"/>
              </a:buClr>
              <a:buSzPts val="2800"/>
              <a:buFont typeface="Arial"/>
              <a:buChar char="•"/>
            </a:pPr>
            <a:r>
              <a:rPr lang="en-US" sz="2800">
                <a:solidFill>
                  <a:srgbClr val="243238"/>
                </a:solidFill>
                <a:latin typeface="Calibri"/>
                <a:ea typeface="Calibri"/>
                <a:cs typeface="Calibri"/>
                <a:sym typeface="Calibri"/>
              </a:rPr>
              <a:t>Framing financial policies in relation to procurement, investment and administration of funds of an enterprise.</a:t>
            </a:r>
            <a:endParaRPr/>
          </a:p>
        </p:txBody>
      </p:sp>
      <p:pic>
        <p:nvPicPr>
          <p:cNvPr id="171" name="Google Shape;17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57800" y="4686299"/>
            <a:ext cx="7239000" cy="37728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a:t>
            </a:r>
            <a:r>
              <a:rPr lang="en-US" sz="4000" b="1" i="1">
                <a:solidFill>
                  <a:srgbClr val="FD4FB4"/>
                </a:solidFill>
                <a:latin typeface="Calibri"/>
                <a:ea typeface="Calibri"/>
                <a:cs typeface="Calibri"/>
                <a:sym typeface="Calibri"/>
              </a:rPr>
              <a:t>– Planning and managing finances</a:t>
            </a:r>
            <a:endParaRPr sz="4000" b="1" i="1">
              <a:solidFill>
                <a:srgbClr val="FD4FB4"/>
              </a:solidFill>
              <a:latin typeface="Calibri"/>
              <a:ea typeface="Calibri"/>
              <a:cs typeface="Calibri"/>
              <a:sym typeface="Calibri"/>
            </a:endParaRPr>
          </a:p>
        </p:txBody>
      </p:sp>
      <p:sp>
        <p:nvSpPr>
          <p:cNvPr id="177" name="Google Shape;177;p8"/>
          <p:cNvSpPr/>
          <p:nvPr/>
        </p:nvSpPr>
        <p:spPr>
          <a:xfrm>
            <a:off x="609600" y="1790700"/>
            <a:ext cx="1728489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THE BUDGET</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The specifics of your budget will depend on your personal financial situation and goals.</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In most cases, the steps for creating a budget are the same. You can make a budget by following seven simple steps.</a:t>
            </a:r>
            <a:endParaRPr/>
          </a:p>
        </p:txBody>
      </p:sp>
      <p:pic>
        <p:nvPicPr>
          <p:cNvPr id="178" name="Google Shape;17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43182" y="4531155"/>
            <a:ext cx="7620000" cy="4016594"/>
          </a:xfrm>
          <a:prstGeom prst="rect">
            <a:avLst/>
          </a:prstGeom>
          <a:noFill/>
          <a:ln>
            <a:noFill/>
          </a:ln>
        </p:spPr>
      </p:pic>
      <p:sp>
        <p:nvSpPr>
          <p:cNvPr id="179" name="Google Shape;179;p8"/>
          <p:cNvSpPr txBox="1"/>
          <p:nvPr/>
        </p:nvSpPr>
        <p:spPr>
          <a:xfrm>
            <a:off x="14249400" y="5753100"/>
            <a:ext cx="2743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https://www.investopedia.com/terms/b/budget.asp</a:t>
            </a:r>
            <a:endParaRPr sz="1800"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1. Financial literacy </a:t>
            </a:r>
            <a:r>
              <a:rPr lang="en-US" sz="4000" b="1" i="1">
                <a:solidFill>
                  <a:srgbClr val="FD4FB4"/>
                </a:solidFill>
                <a:latin typeface="Calibri"/>
                <a:ea typeface="Calibri"/>
                <a:cs typeface="Calibri"/>
                <a:sym typeface="Calibri"/>
              </a:rPr>
              <a:t>– Planning and managing finances</a:t>
            </a:r>
            <a:endParaRPr sz="4000" b="1" i="1">
              <a:solidFill>
                <a:srgbClr val="FD4FB4"/>
              </a:solidFill>
              <a:latin typeface="Calibri"/>
              <a:ea typeface="Calibri"/>
              <a:cs typeface="Calibri"/>
              <a:sym typeface="Calibri"/>
            </a:endParaRPr>
          </a:p>
        </p:txBody>
      </p:sp>
      <p:sp>
        <p:nvSpPr>
          <p:cNvPr id="185" name="Google Shape;185;p9"/>
          <p:cNvSpPr/>
          <p:nvPr/>
        </p:nvSpPr>
        <p:spPr>
          <a:xfrm>
            <a:off x="609600" y="1790700"/>
            <a:ext cx="12954000"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The table below summarizes some of the key differences between saving and investing</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a:alphaModFix/>
          </a:blip>
          <a:srcRect/>
          <a:stretch/>
        </p:blipFill>
        <p:spPr>
          <a:xfrm>
            <a:off x="3733800" y="2651976"/>
            <a:ext cx="11224302" cy="5813048"/>
          </a:xfrm>
          <a:prstGeom prst="rect">
            <a:avLst/>
          </a:prstGeom>
          <a:noFill/>
          <a:ln>
            <a:noFill/>
          </a:ln>
        </p:spPr>
      </p:pic>
      <p:sp>
        <p:nvSpPr>
          <p:cNvPr id="187" name="Google Shape;187;p9"/>
          <p:cNvSpPr txBox="1"/>
          <p:nvPr/>
        </p:nvSpPr>
        <p:spPr>
          <a:xfrm>
            <a:off x="15339102" y="4838700"/>
            <a:ext cx="2743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https://www.bankrate.com/investing/saving-vs-investing/</a:t>
            </a:r>
            <a:endParaRPr sz="1800" b="1">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2190</Words>
  <Application>Microsoft Office PowerPoint</Application>
  <PresentationFormat>Personalizado</PresentationFormat>
  <Paragraphs>251</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22</vt:i4>
      </vt:variant>
    </vt:vector>
  </HeadingPairs>
  <TitlesOfParts>
    <vt:vector size="31" baseType="lpstr">
      <vt:lpstr>Arial</vt:lpstr>
      <vt:lpstr>Calibri</vt:lpstr>
      <vt:lpstr>Arial</vt:lpstr>
      <vt:lpstr>Noto Sans Symbols</vt:lpstr>
      <vt:lpstr>Helvetica Neue</vt:lpstr>
      <vt:lpstr>Times New Roman</vt:lpstr>
      <vt:lpstr>Office Theme</vt:lpstr>
      <vt:lpstr>Diseño personalizado</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Miriam Internet Web Solutions</cp:lastModifiedBy>
  <cp:revision>1</cp:revision>
  <dcterms:created xsi:type="dcterms:W3CDTF">2022-02-24T12:49:48Z</dcterms:created>
  <dcterms:modified xsi:type="dcterms:W3CDTF">2022-11-22T15:31:32Z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