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notesMasterIdLst>
    <p:notesMasterId r:id="rId21"/>
  </p:notesMasterIdLst>
  <p:sldIdLst>
    <p:sldId id="256" r:id="rId4"/>
    <p:sldId id="265" r:id="rId5"/>
    <p:sldId id="266" r:id="rId6"/>
    <p:sldId id="260" r:id="rId7"/>
    <p:sldId id="290" r:id="rId8"/>
    <p:sldId id="287" r:id="rId9"/>
    <p:sldId id="288" r:id="rId10"/>
    <p:sldId id="303" r:id="rId11"/>
    <p:sldId id="298" r:id="rId12"/>
    <p:sldId id="291" r:id="rId13"/>
    <p:sldId id="304" r:id="rId14"/>
    <p:sldId id="301" r:id="rId15"/>
    <p:sldId id="296" r:id="rId16"/>
    <p:sldId id="295" r:id="rId17"/>
    <p:sldId id="302" r:id="rId18"/>
    <p:sldId id="267" r:id="rId19"/>
    <p:sldId id="261" r:id="rId20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B4"/>
    <a:srgbClr val="AC7BDC"/>
    <a:srgbClr val="FFFFFF"/>
    <a:srgbClr val="009900"/>
    <a:srgbClr val="FFFFCC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>
      <p:cViewPr varScale="1">
        <p:scale>
          <a:sx n="59" d="100"/>
          <a:sy n="59" d="100"/>
        </p:scale>
        <p:origin x="13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D5B2D-BC2F-48BB-AFF7-A417D04BD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6CF0C-2AEE-45C8-9353-58B56A6BB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63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2149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Latn-R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Ekonomija deljenja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IDP</a:t>
            </a: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393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Kako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započeti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posao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ekonomiji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deljenja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Poslovna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ideja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685800" y="1790700"/>
            <a:ext cx="1684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dirty="0"/>
              <a:t>Da </a:t>
            </a:r>
            <a:r>
              <a:rPr lang="en-US" sz="2400" dirty="0" err="1"/>
              <a:t>biste</a:t>
            </a:r>
            <a:r>
              <a:rPr lang="en-US" sz="2400" dirty="0"/>
              <a:t> </a:t>
            </a:r>
            <a:r>
              <a:rPr lang="en-US" sz="2400" dirty="0" err="1"/>
              <a:t>pokrenuli</a:t>
            </a:r>
            <a:r>
              <a:rPr lang="en-US" sz="2400" dirty="0"/>
              <a:t> </a:t>
            </a:r>
            <a:r>
              <a:rPr lang="en-US" sz="2400" dirty="0" err="1"/>
              <a:t>posao</a:t>
            </a:r>
            <a:r>
              <a:rPr lang="en-US" sz="2400" dirty="0"/>
              <a:t> u </a:t>
            </a:r>
            <a:r>
              <a:rPr lang="en-US" sz="2400" dirty="0" err="1"/>
              <a:t>ekonomiji</a:t>
            </a:r>
            <a:r>
              <a:rPr lang="en-US" sz="2400" dirty="0"/>
              <a:t> </a:t>
            </a:r>
            <a:r>
              <a:rPr lang="en-US" sz="2400" dirty="0" err="1"/>
              <a:t>deljenja</a:t>
            </a:r>
            <a:r>
              <a:rPr lang="en-US" sz="2400" dirty="0"/>
              <a:t>, </a:t>
            </a:r>
            <a:r>
              <a:rPr lang="en-US" sz="2400" dirty="0" err="1"/>
              <a:t>važno</a:t>
            </a:r>
            <a:r>
              <a:rPr lang="en-US" sz="2400" dirty="0"/>
              <a:t> je:</a:t>
            </a:r>
            <a:endParaRPr lang="sr-Latn-RS" sz="2400" dirty="0"/>
          </a:p>
          <a:p>
            <a:pPr algn="just">
              <a:defRPr/>
            </a:pPr>
            <a:endParaRPr lang="sr-Latn-RS" sz="2400" dirty="0"/>
          </a:p>
          <a:p>
            <a:pPr algn="just">
              <a:defRPr/>
            </a:pPr>
            <a:r>
              <a:rPr lang="en-US" sz="2400" dirty="0"/>
              <a:t>„</a:t>
            </a:r>
            <a:r>
              <a:rPr lang="en-US" sz="2400" dirty="0" err="1"/>
              <a:t>Odvojite</a:t>
            </a:r>
            <a:r>
              <a:rPr lang="en-US" sz="2400" dirty="0"/>
              <a:t> </a:t>
            </a:r>
            <a:r>
              <a:rPr lang="en-US" sz="2400" dirty="0" err="1"/>
              <a:t>vreme</a:t>
            </a:r>
            <a:r>
              <a:rPr lang="en-US" sz="2400" dirty="0"/>
              <a:t> da </a:t>
            </a:r>
            <a:r>
              <a:rPr lang="en-US" sz="2400" dirty="0" err="1"/>
              <a:t>potražite</a:t>
            </a:r>
            <a:r>
              <a:rPr lang="en-US" sz="2400" dirty="0"/>
              <a:t> </a:t>
            </a:r>
            <a:r>
              <a:rPr lang="en-US" sz="2400" dirty="0" err="1"/>
              <a:t>stvarne</a:t>
            </a:r>
            <a:r>
              <a:rPr lang="en-US" sz="2400" dirty="0"/>
              <a:t> </a:t>
            </a:r>
            <a:r>
              <a:rPr lang="en-US" sz="2400" dirty="0" err="1"/>
              <a:t>probleme</a:t>
            </a:r>
            <a:r>
              <a:rPr lang="en-US" sz="2400" dirty="0"/>
              <a:t> za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potrebna</a:t>
            </a:r>
            <a:r>
              <a:rPr lang="en-US" sz="2400" dirty="0"/>
              <a:t> </a:t>
            </a:r>
            <a:r>
              <a:rPr lang="en-US" sz="2400" dirty="0" err="1"/>
              <a:t>stvarna</a:t>
            </a:r>
            <a:r>
              <a:rPr lang="en-US" sz="2400" dirty="0"/>
              <a:t> </a:t>
            </a:r>
            <a:r>
              <a:rPr lang="en-US" sz="2400" dirty="0" err="1"/>
              <a:t>rešenja</a:t>
            </a:r>
            <a:r>
              <a:rPr lang="en-US" sz="2400" dirty="0"/>
              <a:t>, </a:t>
            </a:r>
            <a:r>
              <a:rPr lang="en-US" sz="2400" dirty="0" err="1"/>
              <a:t>probleme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najbolje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da </a:t>
            </a:r>
            <a:r>
              <a:rPr lang="en-US" sz="2400" dirty="0" err="1"/>
              <a:t>reše</a:t>
            </a:r>
            <a:r>
              <a:rPr lang="en-US" sz="2400" dirty="0"/>
              <a:t> same </a:t>
            </a:r>
            <a:r>
              <a:rPr lang="en-US" sz="2400" dirty="0" err="1"/>
              <a:t>zajednice</a:t>
            </a:r>
            <a:r>
              <a:rPr lang="en-US" sz="2400" dirty="0"/>
              <a:t>.” </a:t>
            </a:r>
            <a:r>
              <a:rPr lang="en-US" sz="2400" dirty="0" err="1"/>
              <a:t>Deljenje</a:t>
            </a:r>
            <a:r>
              <a:rPr lang="en-US" sz="2400" dirty="0"/>
              <a:t> je dobro (</a:t>
            </a:r>
            <a:r>
              <a:rPr lang="en-US" sz="2400" dirty="0" err="1"/>
              <a:t>Buczinski</a:t>
            </a:r>
            <a:r>
              <a:rPr lang="en-US" sz="2400" dirty="0"/>
              <a:t>, 2013)</a:t>
            </a:r>
            <a:endParaRPr lang="sr-Latn-RS" sz="2400" dirty="0"/>
          </a:p>
          <a:p>
            <a:pPr algn="just">
              <a:defRPr/>
            </a:pPr>
            <a:endParaRPr lang="sr-Latn-RS" sz="2400" dirty="0"/>
          </a:p>
          <a:p>
            <a:pPr algn="just">
              <a:defRPr/>
            </a:pPr>
            <a:r>
              <a:rPr lang="en-US" sz="2400" dirty="0"/>
              <a:t>Da </a:t>
            </a:r>
            <a:r>
              <a:rPr lang="en-US" sz="2400" dirty="0" err="1"/>
              <a:t>biste</a:t>
            </a:r>
            <a:r>
              <a:rPr lang="en-US" sz="2400" dirty="0"/>
              <a:t> </a:t>
            </a:r>
            <a:r>
              <a:rPr lang="en-US" sz="2400" dirty="0" err="1"/>
              <a:t>dobili</a:t>
            </a:r>
            <a:r>
              <a:rPr lang="en-US" sz="2400" dirty="0"/>
              <a:t> </a:t>
            </a:r>
            <a:r>
              <a:rPr lang="en-US" sz="2400" dirty="0" err="1"/>
              <a:t>inspiraciju</a:t>
            </a:r>
            <a:r>
              <a:rPr lang="en-US" sz="2400" dirty="0"/>
              <a:t>, </a:t>
            </a:r>
            <a:r>
              <a:rPr lang="en-US" sz="2400" dirty="0" err="1"/>
              <a:t>ovo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neke</a:t>
            </a:r>
            <a:r>
              <a:rPr lang="en-US" sz="2400" dirty="0"/>
              <a:t> </a:t>
            </a:r>
            <a:r>
              <a:rPr lang="en-US" sz="2400" dirty="0" err="1"/>
              <a:t>potencijalne</a:t>
            </a:r>
            <a:r>
              <a:rPr lang="en-US" sz="2400" dirty="0"/>
              <a:t> </a:t>
            </a:r>
            <a:r>
              <a:rPr lang="en-US" sz="2400" dirty="0" err="1"/>
              <a:t>poslovne</a:t>
            </a:r>
            <a:r>
              <a:rPr lang="en-US" sz="2400" dirty="0"/>
              <a:t> </a:t>
            </a:r>
            <a:r>
              <a:rPr lang="en-US" sz="2400" dirty="0" err="1"/>
              <a:t>ideje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prilagoditi</a:t>
            </a:r>
            <a:r>
              <a:rPr lang="en-US" sz="2400" dirty="0"/>
              <a:t> </a:t>
            </a:r>
            <a:r>
              <a:rPr lang="en-US" sz="2400" dirty="0" err="1"/>
              <a:t>određenoj</a:t>
            </a:r>
            <a:r>
              <a:rPr lang="en-US" sz="2400" dirty="0"/>
              <a:t> </a:t>
            </a:r>
            <a:r>
              <a:rPr lang="en-US" sz="2400" dirty="0" err="1"/>
              <a:t>ciljnoj</a:t>
            </a:r>
            <a:r>
              <a:rPr lang="en-US" sz="2400" dirty="0"/>
              <a:t> </a:t>
            </a:r>
            <a:r>
              <a:rPr lang="en-US" sz="2400" dirty="0" err="1"/>
              <a:t>grupi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lokalnom</a:t>
            </a:r>
            <a:r>
              <a:rPr lang="en-US" sz="2400" dirty="0"/>
              <a:t> </a:t>
            </a:r>
            <a:r>
              <a:rPr lang="en-US" sz="2400" dirty="0" err="1"/>
              <a:t>kontekstu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83569"/>
              </p:ext>
            </p:extLst>
          </p:nvPr>
        </p:nvGraphicFramePr>
        <p:xfrm>
          <a:off x="1981200" y="4381500"/>
          <a:ext cx="155448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0"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Kupovina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prodaja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i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zamena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odeće</a:t>
                      </a: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Platforme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za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iznajmljivanje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parking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mesta</a:t>
                      </a: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Platforme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za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deljenje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obrazovanja</a:t>
                      </a: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Društvena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ishrana</a:t>
                      </a: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Dostava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hrane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ušteda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hrane</a:t>
                      </a:r>
                      <a:endParaRPr lang="en-US" sz="2400" b="0" dirty="0">
                        <a:solidFill>
                          <a:prstClr val="black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Peer-to-peer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usluga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pozajmljivanja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tehnologije</a:t>
                      </a: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Iznajmljivanje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Nakita</a:t>
                      </a: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sr-Latn-RS" sz="2400" b="0" dirty="0">
                          <a:solidFill>
                            <a:prstClr val="black"/>
                          </a:solidFill>
                        </a:rPr>
                        <a:t>Zajednički prevoz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Centar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kreativnih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/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poslovnih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aktivnosti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, co-</a:t>
                      </a:r>
                      <a:r>
                        <a:rPr lang="sr-Latn-RS" sz="2400" b="0" dirty="0">
                          <a:solidFill>
                            <a:prstClr val="black"/>
                          </a:solidFill>
                        </a:rPr>
                        <a:t>w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orking</a:t>
                      </a: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platforme</a:t>
                      </a: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sr-Latn-RS" sz="2400" b="0" dirty="0">
                        <a:solidFill>
                          <a:prstClr val="black"/>
                        </a:solidFill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b="0" dirty="0">
                          <a:solidFill>
                            <a:prstClr val="black"/>
                          </a:solidFill>
                        </a:rPr>
                        <a:t>Freelancing </a:t>
                      </a:r>
                      <a:r>
                        <a:rPr lang="en-US" sz="2400" b="0" dirty="0" err="1">
                          <a:solidFill>
                            <a:prstClr val="black"/>
                          </a:solidFill>
                        </a:rPr>
                        <a:t>platforma</a:t>
                      </a:r>
                      <a:endParaRPr lang="en-US" sz="2400" b="0" dirty="0">
                        <a:solidFill>
                          <a:prstClr val="black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110266">
            <a:off x="16197675" y="4388111"/>
            <a:ext cx="1711538" cy="17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2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393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Kako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započeti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posao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ekonomiji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</a:t>
            </a:r>
            <a:r>
              <a:rPr lang="sr-Latn-R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ljenja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Kako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započeti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685800" y="1790700"/>
            <a:ext cx="1684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sz="2400" dirty="0"/>
              <a:t>Pre </a:t>
            </a:r>
            <a:r>
              <a:rPr lang="en-US" sz="2400" dirty="0" err="1"/>
              <a:t>svega</a:t>
            </a:r>
            <a:r>
              <a:rPr lang="en-US" sz="2400" dirty="0"/>
              <a:t>, </a:t>
            </a:r>
            <a:r>
              <a:rPr lang="en-US" sz="2400" dirty="0" err="1"/>
              <a:t>izvršite</a:t>
            </a:r>
            <a:r>
              <a:rPr lang="en-US" sz="2400" dirty="0"/>
              <a:t> </a:t>
            </a:r>
            <a:r>
              <a:rPr lang="sr-Latn-RS" sz="2400" dirty="0"/>
              <a:t>desk</a:t>
            </a:r>
            <a:r>
              <a:rPr lang="en-US" sz="2400" dirty="0"/>
              <a:t> </a:t>
            </a:r>
            <a:r>
              <a:rPr lang="en-US" sz="2400" dirty="0" err="1"/>
              <a:t>istraživanje</a:t>
            </a:r>
            <a:r>
              <a:rPr lang="en-US" sz="2400" dirty="0"/>
              <a:t> da </a:t>
            </a:r>
            <a:r>
              <a:rPr lang="en-US" sz="2400" dirty="0" err="1"/>
              <a:t>biste</a:t>
            </a:r>
            <a:r>
              <a:rPr lang="en-US" sz="2400" dirty="0"/>
              <a:t> </a:t>
            </a:r>
            <a:r>
              <a:rPr lang="en-US" sz="2400" dirty="0" err="1"/>
              <a:t>otkrili</a:t>
            </a:r>
            <a:r>
              <a:rPr lang="en-US" sz="2400" dirty="0"/>
              <a:t> „</a:t>
            </a:r>
            <a:r>
              <a:rPr lang="en-US" sz="2400" dirty="0" err="1"/>
              <a:t>stvarne</a:t>
            </a:r>
            <a:r>
              <a:rPr lang="en-US" sz="2400" dirty="0"/>
              <a:t> </a:t>
            </a:r>
            <a:r>
              <a:rPr lang="en-US" sz="2400" dirty="0" err="1"/>
              <a:t>probleme</a:t>
            </a:r>
            <a:r>
              <a:rPr lang="en-US" sz="2400" dirty="0"/>
              <a:t> za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potrebna</a:t>
            </a:r>
            <a:r>
              <a:rPr lang="en-US" sz="2400" dirty="0"/>
              <a:t> </a:t>
            </a:r>
            <a:r>
              <a:rPr lang="en-US" sz="2400" dirty="0" err="1"/>
              <a:t>prava</a:t>
            </a:r>
            <a:r>
              <a:rPr lang="en-US" sz="2400" dirty="0"/>
              <a:t> </a:t>
            </a:r>
            <a:r>
              <a:rPr lang="en-US" sz="2400" dirty="0" err="1"/>
              <a:t>rešenja</a:t>
            </a:r>
            <a:r>
              <a:rPr lang="en-US" sz="2400" dirty="0"/>
              <a:t>“</a:t>
            </a:r>
            <a:endParaRPr lang="sr-Latn-RS" sz="24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400" dirty="0" err="1"/>
              <a:t>Nakon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identifikujete</a:t>
            </a:r>
            <a:r>
              <a:rPr lang="en-US" sz="2400" dirty="0"/>
              <a:t> </a:t>
            </a:r>
            <a:r>
              <a:rPr lang="en-US" sz="2400" dirty="0" err="1"/>
              <a:t>poslovnu</a:t>
            </a:r>
            <a:r>
              <a:rPr lang="en-US" sz="2400" dirty="0"/>
              <a:t> </a:t>
            </a:r>
            <a:r>
              <a:rPr lang="en-US" sz="2400" dirty="0" err="1"/>
              <a:t>ideju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vašeg</a:t>
            </a:r>
            <a:r>
              <a:rPr lang="en-US" sz="2400" dirty="0"/>
              <a:t> </a:t>
            </a:r>
            <a:r>
              <a:rPr lang="en-US" sz="2400" dirty="0" err="1"/>
              <a:t>iskustva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rezultata</a:t>
            </a:r>
            <a:r>
              <a:rPr lang="en-US" sz="2400" dirty="0"/>
              <a:t> </a:t>
            </a:r>
            <a:r>
              <a:rPr lang="en-US" sz="2400" dirty="0" err="1"/>
              <a:t>stonog</a:t>
            </a:r>
            <a:r>
              <a:rPr lang="en-US" sz="2400" dirty="0"/>
              <a:t> </a:t>
            </a:r>
            <a:r>
              <a:rPr lang="en-US" sz="2400" dirty="0" err="1"/>
              <a:t>istraživanja</a:t>
            </a:r>
            <a:r>
              <a:rPr lang="en-US" sz="2400" dirty="0"/>
              <a:t>, </a:t>
            </a:r>
            <a:r>
              <a:rPr lang="en-US" sz="2400" dirty="0" err="1"/>
              <a:t>testirajte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potvrdite</a:t>
            </a:r>
            <a:r>
              <a:rPr lang="en-US" sz="2400" dirty="0"/>
              <a:t> </a:t>
            </a:r>
            <a:r>
              <a:rPr lang="en-US" sz="2400" dirty="0" err="1"/>
              <a:t>svoju</a:t>
            </a:r>
            <a:r>
              <a:rPr lang="en-US" sz="2400" dirty="0"/>
              <a:t> </a:t>
            </a:r>
            <a:r>
              <a:rPr lang="en-US" sz="2400" dirty="0" err="1"/>
              <a:t>ideju</a:t>
            </a:r>
            <a:endParaRPr lang="sr-Latn-RS" sz="2400" dirty="0"/>
          </a:p>
          <a:p>
            <a:pPr algn="just">
              <a:defRPr/>
            </a:pPr>
            <a:endParaRPr lang="sr-Latn-RS" sz="2400" dirty="0"/>
          </a:p>
          <a:p>
            <a:pPr algn="just">
              <a:defRPr/>
            </a:pPr>
            <a:r>
              <a:rPr lang="sr-Latn-RS" sz="2400" dirty="0"/>
              <a:t>Primer</a:t>
            </a:r>
            <a:r>
              <a:rPr lang="en-US" sz="2400" dirty="0"/>
              <a:t>:</a:t>
            </a:r>
            <a:r>
              <a:rPr lang="sr-Latn-RS" sz="2400" dirty="0"/>
              <a:t> </a:t>
            </a:r>
            <a:r>
              <a:rPr lang="en-US" sz="2400" dirty="0" err="1"/>
              <a:t>Osnivač</a:t>
            </a:r>
            <a:r>
              <a:rPr lang="en-US" sz="2400" dirty="0"/>
              <a:t> </a:t>
            </a:r>
            <a:r>
              <a:rPr lang="en-US" sz="2400" dirty="0" err="1"/>
              <a:t>aplikacije</a:t>
            </a:r>
            <a:r>
              <a:rPr lang="en-US" sz="2400" dirty="0"/>
              <a:t> za </a:t>
            </a:r>
            <a:r>
              <a:rPr lang="en-US" sz="2400" dirty="0" err="1"/>
              <a:t>deljenje</a:t>
            </a:r>
            <a:r>
              <a:rPr lang="en-US" sz="2400" dirty="0"/>
              <a:t> </a:t>
            </a:r>
            <a:r>
              <a:rPr lang="en-US" sz="2400" dirty="0" err="1"/>
              <a:t>hrane</a:t>
            </a:r>
            <a:r>
              <a:rPr lang="en-US" sz="2400" dirty="0"/>
              <a:t> OLIO (</a:t>
            </a:r>
            <a:r>
              <a:rPr lang="en-US" sz="2400" dirty="0" err="1"/>
              <a:t>pogledajte</a:t>
            </a:r>
            <a:r>
              <a:rPr lang="en-US" sz="2400" dirty="0"/>
              <a:t> </a:t>
            </a:r>
            <a:r>
              <a:rPr lang="sr-Latn-RS" sz="2400" dirty="0"/>
              <a:t>dokument N</a:t>
            </a:r>
            <a:r>
              <a:rPr lang="en-US" sz="2400" dirty="0" err="1"/>
              <a:t>ajbolj</a:t>
            </a:r>
            <a:r>
              <a:rPr lang="en-US" sz="2400" dirty="0"/>
              <a:t> </a:t>
            </a:r>
            <a:r>
              <a:rPr lang="en-US" sz="2400" dirty="0" err="1"/>
              <a:t>praks</a:t>
            </a:r>
            <a:r>
              <a:rPr lang="sr-Latn-RS" sz="2400" dirty="0"/>
              <a:t>a u</a:t>
            </a:r>
            <a:r>
              <a:rPr lang="en-US" sz="2400" dirty="0"/>
              <a:t> </a:t>
            </a:r>
            <a:r>
              <a:rPr lang="en-US" sz="2400" dirty="0" err="1"/>
              <a:t>ovo</a:t>
            </a:r>
            <a:r>
              <a:rPr lang="sr-Latn-RS" sz="2400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sr-Latn-RS" sz="2400" dirty="0"/>
              <a:t>u</a:t>
            </a:r>
            <a:r>
              <a:rPr lang="en-US" sz="2400" dirty="0"/>
              <a:t>), </a:t>
            </a:r>
            <a:r>
              <a:rPr lang="en-US" sz="2400" dirty="0" err="1"/>
              <a:t>potvrdio</a:t>
            </a:r>
            <a:r>
              <a:rPr lang="en-US" sz="2400" dirty="0"/>
              <a:t> je </a:t>
            </a:r>
            <a:r>
              <a:rPr lang="en-US" sz="2400" dirty="0" err="1"/>
              <a:t>svoju</a:t>
            </a:r>
            <a:r>
              <a:rPr lang="en-US" sz="2400" dirty="0"/>
              <a:t> </a:t>
            </a:r>
            <a:r>
              <a:rPr lang="en-US" sz="2400" dirty="0" err="1"/>
              <a:t>ideju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sr-Latn-RS" sz="2400" dirty="0"/>
              <a:t>W</a:t>
            </a:r>
            <a:r>
              <a:rPr lang="en-US" sz="2400" dirty="0" err="1"/>
              <a:t>hatsApp</a:t>
            </a:r>
            <a:r>
              <a:rPr lang="en-US" sz="2400" dirty="0"/>
              <a:t> </a:t>
            </a:r>
            <a:r>
              <a:rPr lang="en-US" sz="2400" dirty="0" err="1"/>
              <a:t>grupi</a:t>
            </a:r>
            <a:r>
              <a:rPr lang="en-US" sz="2400" dirty="0"/>
              <a:t>, </a:t>
            </a:r>
            <a:r>
              <a:rPr lang="en-US" sz="2400" dirty="0" err="1"/>
              <a:t>koja</a:t>
            </a:r>
            <a:r>
              <a:rPr lang="en-US" sz="2400" dirty="0"/>
              <a:t> je </a:t>
            </a:r>
            <a:r>
              <a:rPr lang="en-US" sz="2400" dirty="0" err="1"/>
              <a:t>brzo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jeftino</a:t>
            </a:r>
            <a:r>
              <a:rPr lang="en-US" sz="2400" dirty="0"/>
              <a:t> </a:t>
            </a:r>
            <a:r>
              <a:rPr lang="en-US" sz="2400" dirty="0" err="1"/>
              <a:t>rešenje</a:t>
            </a:r>
            <a:r>
              <a:rPr lang="en-US" sz="2400" dirty="0"/>
              <a:t>. </a:t>
            </a:r>
            <a:r>
              <a:rPr lang="en-US" sz="2400" dirty="0" err="1"/>
              <a:t>Uključila</a:t>
            </a:r>
            <a:r>
              <a:rPr lang="en-US" sz="2400" dirty="0"/>
              <a:t> je </a:t>
            </a:r>
            <a:r>
              <a:rPr lang="en-US" sz="2400" dirty="0" err="1"/>
              <a:t>malu</a:t>
            </a:r>
            <a:r>
              <a:rPr lang="en-US" sz="2400" dirty="0"/>
              <a:t> </a:t>
            </a:r>
            <a:r>
              <a:rPr lang="en-US" sz="2400" dirty="0" err="1"/>
              <a:t>grupu</a:t>
            </a:r>
            <a:r>
              <a:rPr lang="en-US" sz="2400" dirty="0"/>
              <a:t> </a:t>
            </a:r>
            <a:r>
              <a:rPr lang="en-US" sz="2400" dirty="0" err="1"/>
              <a:t>ljudi</a:t>
            </a:r>
            <a:r>
              <a:rPr lang="en-US" sz="2400" dirty="0"/>
              <a:t> koji </a:t>
            </a:r>
            <a:r>
              <a:rPr lang="en-US" sz="2400" dirty="0" err="1"/>
              <a:t>žive</a:t>
            </a:r>
            <a:r>
              <a:rPr lang="en-US" sz="2400" dirty="0"/>
              <a:t> </a:t>
            </a:r>
            <a:r>
              <a:rPr lang="en-US" sz="2400" dirty="0" err="1"/>
              <a:t>blizu</a:t>
            </a:r>
            <a:r>
              <a:rPr lang="en-US" sz="2400" dirty="0"/>
              <a:t> </a:t>
            </a:r>
            <a:r>
              <a:rPr lang="en-US" sz="2400" dirty="0" err="1"/>
              <a:t>jedni</a:t>
            </a:r>
            <a:r>
              <a:rPr lang="en-US" sz="2400" dirty="0"/>
              <a:t> </a:t>
            </a:r>
            <a:r>
              <a:rPr lang="en-US" sz="2400" dirty="0" err="1"/>
              <a:t>drugih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zamolila</a:t>
            </a:r>
            <a:r>
              <a:rPr lang="en-US" sz="2400" dirty="0"/>
              <a:t> </a:t>
            </a:r>
            <a:r>
              <a:rPr lang="en-US" sz="2400" dirty="0" err="1"/>
              <a:t>ih</a:t>
            </a:r>
            <a:r>
              <a:rPr lang="en-US" sz="2400" dirty="0"/>
              <a:t> da 2 </a:t>
            </a:r>
            <a:r>
              <a:rPr lang="en-US" sz="2400" dirty="0" err="1"/>
              <a:t>nedelje</a:t>
            </a:r>
            <a:r>
              <a:rPr lang="en-US" sz="2400" dirty="0"/>
              <a:t> </a:t>
            </a:r>
            <a:r>
              <a:rPr lang="en-US" sz="2400" dirty="0" err="1"/>
              <a:t>dodaju</a:t>
            </a:r>
            <a:r>
              <a:rPr lang="en-US" sz="2400" dirty="0"/>
              <a:t> </a:t>
            </a:r>
            <a:r>
              <a:rPr lang="en-US" sz="2400" dirty="0" err="1"/>
              <a:t>višak</a:t>
            </a:r>
            <a:r>
              <a:rPr lang="en-US" sz="2400" dirty="0"/>
              <a:t> </a:t>
            </a:r>
            <a:r>
              <a:rPr lang="en-US" sz="2400" dirty="0" err="1"/>
              <a:t>hrane</a:t>
            </a:r>
            <a:r>
              <a:rPr lang="en-US" sz="2400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imali</a:t>
            </a:r>
            <a:r>
              <a:rPr lang="en-US" sz="2400" dirty="0"/>
              <a:t> u </a:t>
            </a:r>
            <a:r>
              <a:rPr lang="en-US" sz="2400" dirty="0" err="1"/>
              <a:t>grupu</a:t>
            </a:r>
            <a:r>
              <a:rPr lang="en-US" sz="2400" dirty="0"/>
              <a:t>. </a:t>
            </a:r>
            <a:r>
              <a:rPr lang="en-US" sz="2400" dirty="0" err="1"/>
              <a:t>Rezultat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povratne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bili</a:t>
            </a:r>
            <a:r>
              <a:rPr lang="en-US" sz="2400" dirty="0"/>
              <a:t> </a:t>
            </a:r>
            <a:r>
              <a:rPr lang="en-US" sz="2400" dirty="0" err="1"/>
              <a:t>veoma</a:t>
            </a:r>
            <a:r>
              <a:rPr lang="en-US" sz="2400" dirty="0"/>
              <a:t> </a:t>
            </a:r>
            <a:r>
              <a:rPr lang="en-US" sz="2400" dirty="0" err="1"/>
              <a:t>pozitivni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ideja</a:t>
            </a:r>
            <a:r>
              <a:rPr lang="en-US" sz="2400" dirty="0"/>
              <a:t> je </a:t>
            </a:r>
            <a:r>
              <a:rPr lang="en-US" sz="2400" dirty="0" err="1"/>
              <a:t>pokrenuta</a:t>
            </a:r>
            <a:r>
              <a:rPr lang="en-US" sz="2400" dirty="0"/>
              <a:t>.</a:t>
            </a:r>
            <a:endParaRPr lang="sr-Latn-RS" sz="2400" dirty="0"/>
          </a:p>
          <a:p>
            <a:pPr algn="just">
              <a:defRPr/>
            </a:pPr>
            <a:endParaRPr lang="sr-Latn-RS" sz="2400" dirty="0"/>
          </a:p>
          <a:p>
            <a:pPr algn="just">
              <a:defRPr/>
            </a:pPr>
            <a:r>
              <a:rPr lang="en-US" sz="2400" dirty="0"/>
              <a:t>3.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potvrđeno</a:t>
            </a:r>
            <a:r>
              <a:rPr lang="en-US" sz="2400" dirty="0"/>
              <a:t>, </a:t>
            </a:r>
            <a:r>
              <a:rPr lang="en-US" sz="2400" dirty="0" err="1"/>
              <a:t>potražite</a:t>
            </a:r>
            <a:r>
              <a:rPr lang="en-US" sz="2400" dirty="0"/>
              <a:t> </a:t>
            </a:r>
            <a:r>
              <a:rPr lang="en-US" sz="2400" dirty="0" err="1"/>
              <a:t>investitore</a:t>
            </a:r>
            <a:r>
              <a:rPr lang="en-US" sz="2400" dirty="0"/>
              <a:t> koji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spremni</a:t>
            </a:r>
            <a:r>
              <a:rPr lang="en-US" sz="2400" dirty="0"/>
              <a:t> da </a:t>
            </a:r>
            <a:r>
              <a:rPr lang="en-US" sz="2400" dirty="0" err="1"/>
              <a:t>podrže</a:t>
            </a:r>
            <a:r>
              <a:rPr lang="en-US" sz="2400" dirty="0"/>
              <a:t> </a:t>
            </a:r>
            <a:r>
              <a:rPr lang="en-US" sz="2400" dirty="0" err="1"/>
              <a:t>vašu</a:t>
            </a:r>
            <a:r>
              <a:rPr lang="en-US" sz="2400" dirty="0"/>
              <a:t> </a:t>
            </a:r>
            <a:r>
              <a:rPr lang="en-US" sz="2400" dirty="0" err="1"/>
              <a:t>ideju</a:t>
            </a:r>
            <a:r>
              <a:rPr lang="en-US" sz="2400" dirty="0"/>
              <a:t>.</a:t>
            </a:r>
            <a:r>
              <a:rPr lang="sr-Latn-R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nemate</a:t>
            </a:r>
            <a:r>
              <a:rPr lang="en-US" sz="2400" dirty="0"/>
              <a:t> </a:t>
            </a:r>
            <a:r>
              <a:rPr lang="en-US" sz="2400" dirty="0" err="1"/>
              <a:t>tehničke</a:t>
            </a:r>
            <a:r>
              <a:rPr lang="en-US" sz="2400" dirty="0"/>
              <a:t> </a:t>
            </a:r>
            <a:r>
              <a:rPr lang="en-US" sz="2400" dirty="0" err="1"/>
              <a:t>veštine</a:t>
            </a:r>
            <a:r>
              <a:rPr lang="en-US" sz="2400" dirty="0"/>
              <a:t> za </a:t>
            </a:r>
            <a:r>
              <a:rPr lang="en-US" sz="2400" dirty="0" err="1"/>
              <a:t>dizajniranje</a:t>
            </a:r>
            <a:r>
              <a:rPr lang="en-US" sz="2400" dirty="0"/>
              <a:t> </a:t>
            </a:r>
            <a:r>
              <a:rPr lang="en-US" sz="2400" dirty="0" err="1"/>
              <a:t>platforme</a:t>
            </a:r>
            <a:r>
              <a:rPr lang="en-US" sz="2400" dirty="0"/>
              <a:t>, </a:t>
            </a:r>
            <a:r>
              <a:rPr lang="en-US" sz="2400" dirty="0" err="1"/>
              <a:t>angažujte</a:t>
            </a:r>
            <a:r>
              <a:rPr lang="en-US" sz="2400" dirty="0"/>
              <a:t> </a:t>
            </a:r>
            <a:r>
              <a:rPr lang="en-US" sz="2400" dirty="0" err="1"/>
              <a:t>razvojnu</a:t>
            </a:r>
            <a:r>
              <a:rPr lang="en-US" sz="2400" dirty="0"/>
              <a:t> </a:t>
            </a:r>
            <a:r>
              <a:rPr lang="en-US" sz="2400" dirty="0" err="1"/>
              <a:t>agenciju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profesionalne</a:t>
            </a:r>
            <a:r>
              <a:rPr lang="en-US" sz="2400" dirty="0"/>
              <a:t> </a:t>
            </a:r>
            <a:r>
              <a:rPr lang="en-US" sz="2400" dirty="0" err="1"/>
              <a:t>programere</a:t>
            </a:r>
            <a:r>
              <a:rPr lang="sr-Latn-RS" sz="24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razmotrite</a:t>
            </a:r>
            <a:r>
              <a:rPr lang="en-US" sz="2400" dirty="0"/>
              <a:t> </a:t>
            </a:r>
            <a:r>
              <a:rPr lang="en-US" sz="2400" dirty="0" err="1"/>
              <a:t>ove</a:t>
            </a:r>
            <a:r>
              <a:rPr lang="en-US" sz="2400" dirty="0"/>
              <a:t> </a:t>
            </a:r>
            <a:r>
              <a:rPr lang="en-US" sz="2400" dirty="0" err="1"/>
              <a:t>troškove</a:t>
            </a:r>
            <a:r>
              <a:rPr lang="en-US" sz="2400" dirty="0"/>
              <a:t>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planirate</a:t>
            </a:r>
            <a:r>
              <a:rPr lang="en-US" sz="2400" dirty="0"/>
              <a:t> </a:t>
            </a:r>
            <a:r>
              <a:rPr lang="en-US" sz="2400" dirty="0" err="1"/>
              <a:t>početni</a:t>
            </a:r>
            <a:r>
              <a:rPr lang="en-US" sz="2400" dirty="0"/>
              <a:t> </a:t>
            </a:r>
            <a:r>
              <a:rPr lang="en-US" sz="2400" dirty="0" err="1"/>
              <a:t>budžet</a:t>
            </a:r>
            <a:r>
              <a:rPr lang="en-US" sz="2400" dirty="0"/>
              <a:t>)</a:t>
            </a:r>
          </a:p>
        </p:txBody>
      </p:sp>
      <p:sp>
        <p:nvSpPr>
          <p:cNvPr id="2" name="Rettangolo 1"/>
          <p:cNvSpPr/>
          <p:nvPr/>
        </p:nvSpPr>
        <p:spPr>
          <a:xfrm>
            <a:off x="685800" y="5364390"/>
            <a:ext cx="1623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4. Pre </a:t>
            </a:r>
            <a:r>
              <a:rPr lang="en-US" sz="2400" dirty="0" err="1"/>
              <a:t>zvaničnog</a:t>
            </a:r>
            <a:r>
              <a:rPr lang="en-US" sz="2400" dirty="0"/>
              <a:t> </a:t>
            </a:r>
            <a:r>
              <a:rPr lang="en-US" sz="2400" dirty="0" err="1"/>
              <a:t>lansiranja</a:t>
            </a:r>
            <a:r>
              <a:rPr lang="en-US" sz="2400" dirty="0"/>
              <a:t> </a:t>
            </a:r>
            <a:r>
              <a:rPr lang="en-US" sz="2400" dirty="0" err="1"/>
              <a:t>proizvoda</a:t>
            </a:r>
            <a:r>
              <a:rPr lang="en-US" sz="2400" dirty="0"/>
              <a:t>, </a:t>
            </a:r>
            <a:r>
              <a:rPr lang="en-US" sz="2400" dirty="0" err="1"/>
              <a:t>potrebno</a:t>
            </a:r>
            <a:r>
              <a:rPr lang="en-US" sz="2400" dirty="0"/>
              <a:t> je </a:t>
            </a:r>
            <a:r>
              <a:rPr lang="en-US" sz="2400" b="1" dirty="0" err="1"/>
              <a:t>pokrenuti</a:t>
            </a:r>
            <a:r>
              <a:rPr lang="en-US" sz="2400" b="1" dirty="0"/>
              <a:t> </a:t>
            </a:r>
            <a:r>
              <a:rPr lang="en-US" sz="2400" b="1" dirty="0" err="1"/>
              <a:t>minimalnu</a:t>
            </a:r>
            <a:r>
              <a:rPr lang="en-US" sz="2400" b="1" dirty="0"/>
              <a:t> </a:t>
            </a:r>
            <a:r>
              <a:rPr lang="en-US" sz="2400" b="1" dirty="0" err="1"/>
              <a:t>održivu</a:t>
            </a:r>
            <a:r>
              <a:rPr lang="en-US" sz="2400" b="1" dirty="0"/>
              <a:t> </a:t>
            </a:r>
            <a:r>
              <a:rPr lang="en-US" sz="2400" b="1" dirty="0" err="1"/>
              <a:t>verziju</a:t>
            </a:r>
            <a:r>
              <a:rPr lang="en-US" sz="2400" b="1" dirty="0"/>
              <a:t> </a:t>
            </a:r>
            <a:r>
              <a:rPr lang="en-US" sz="2400" b="1" dirty="0" err="1"/>
              <a:t>proizvoda</a:t>
            </a:r>
            <a:r>
              <a:rPr lang="en-US" sz="2400" b="1" dirty="0"/>
              <a:t> </a:t>
            </a:r>
            <a:r>
              <a:rPr lang="en-US" sz="2400" dirty="0" err="1"/>
              <a:t>platforme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bi se </a:t>
            </a:r>
            <a:r>
              <a:rPr lang="en-US" sz="2400" dirty="0" err="1"/>
              <a:t>prikupile</a:t>
            </a:r>
            <a:r>
              <a:rPr lang="en-US" sz="2400" dirty="0"/>
              <a:t> </a:t>
            </a:r>
            <a:r>
              <a:rPr lang="en-US" sz="2400" dirty="0" err="1"/>
              <a:t>povratne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 od </a:t>
            </a:r>
            <a:r>
              <a:rPr lang="en-US" sz="2400" dirty="0" err="1"/>
              <a:t>prvih</a:t>
            </a:r>
            <a:r>
              <a:rPr lang="en-US" sz="2400" dirty="0"/>
              <a:t> </a:t>
            </a:r>
            <a:r>
              <a:rPr lang="en-US" sz="2400" dirty="0" err="1"/>
              <a:t>korisnika</a:t>
            </a:r>
            <a:r>
              <a:rPr lang="en-US" sz="2400" dirty="0"/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8200" y="6352757"/>
            <a:ext cx="1592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5. </a:t>
            </a:r>
            <a:r>
              <a:rPr lang="en-US" sz="2400" dirty="0" err="1"/>
              <a:t>Nakon</a:t>
            </a:r>
            <a:r>
              <a:rPr lang="en-US" sz="2400" dirty="0"/>
              <a:t> </a:t>
            </a:r>
            <a:r>
              <a:rPr lang="en-US" sz="2400" dirty="0" err="1"/>
              <a:t>finog</a:t>
            </a:r>
            <a:r>
              <a:rPr lang="en-US" sz="2400" dirty="0"/>
              <a:t> </a:t>
            </a:r>
            <a:r>
              <a:rPr lang="en-US" sz="2400" dirty="0" err="1"/>
              <a:t>podešavanja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primljenih</a:t>
            </a:r>
            <a:r>
              <a:rPr lang="en-US" sz="2400" dirty="0"/>
              <a:t> </a:t>
            </a:r>
            <a:r>
              <a:rPr lang="en-US" sz="2400" dirty="0" err="1"/>
              <a:t>inputa</a:t>
            </a:r>
            <a:r>
              <a:rPr lang="en-US" sz="2400" dirty="0"/>
              <a:t>, </a:t>
            </a:r>
            <a:r>
              <a:rPr lang="en-US" sz="2400" dirty="0" err="1"/>
              <a:t>posao</a:t>
            </a:r>
            <a:r>
              <a:rPr lang="en-US" sz="2400" dirty="0"/>
              <a:t> je </a:t>
            </a:r>
            <a:r>
              <a:rPr lang="en-US" sz="2400" dirty="0" err="1"/>
              <a:t>spreman</a:t>
            </a:r>
            <a:r>
              <a:rPr lang="en-US" sz="2400" dirty="0"/>
              <a:t> za </a:t>
            </a:r>
            <a:r>
              <a:rPr lang="en-US" sz="2400" dirty="0" err="1"/>
              <a:t>početak</a:t>
            </a:r>
            <a:r>
              <a:rPr lang="en-US" sz="2400" dirty="0"/>
              <a:t>.</a:t>
            </a:r>
          </a:p>
        </p:txBody>
      </p:sp>
      <p:pic>
        <p:nvPicPr>
          <p:cNvPr id="8" name="Imagen 15">
            <a:extLst>
              <a:ext uri="{FF2B5EF4-FFF2-40B4-BE49-F238E27FC236}">
                <a16:creationId xmlns:a16="http://schemas.microsoft.com/office/drawing/2014/main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6068794"/>
            <a:ext cx="4847167" cy="27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0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393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Kako započeti posao u ekonomiji deljenja – ponuda i potražnja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27200" y="5880200"/>
            <a:ext cx="17297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 err="1">
                <a:solidFill>
                  <a:prstClr val="black"/>
                </a:solidFill>
              </a:rPr>
              <a:t>Kako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uravnotežiti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ponudu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i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potražnju</a:t>
            </a:r>
            <a:r>
              <a:rPr lang="en-US" sz="2600" b="1" dirty="0">
                <a:solidFill>
                  <a:prstClr val="black"/>
                </a:solidFill>
              </a:rPr>
              <a:t> u </a:t>
            </a:r>
            <a:r>
              <a:rPr lang="en-US" sz="2600" b="1" dirty="0" err="1">
                <a:solidFill>
                  <a:prstClr val="black"/>
                </a:solidFill>
              </a:rPr>
              <a:t>ekonomiji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deljenja</a:t>
            </a:r>
            <a:r>
              <a:rPr lang="en-US" sz="2600" b="1" dirty="0">
                <a:solidFill>
                  <a:prstClr val="black"/>
                </a:solidFill>
              </a:rPr>
              <a:t>?</a:t>
            </a:r>
            <a:endParaRPr lang="sr-Latn-RS" sz="2600" b="1" dirty="0">
              <a:solidFill>
                <a:prstClr val="black"/>
              </a:solidFill>
            </a:endParaRPr>
          </a:p>
          <a:p>
            <a:pPr algn="just">
              <a:defRPr/>
            </a:pPr>
            <a:endParaRPr lang="sr-Latn-RS" sz="2600" b="1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n-US" sz="2600" dirty="0" err="1">
                <a:solidFill>
                  <a:prstClr val="black"/>
                </a:solidFill>
              </a:rPr>
              <a:t>Dok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tradicionalne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firme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mogu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otpuštati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ili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zapošljavati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zaposlene</a:t>
            </a:r>
            <a:r>
              <a:rPr lang="en-US" sz="2600" dirty="0">
                <a:solidFill>
                  <a:prstClr val="black"/>
                </a:solidFill>
              </a:rPr>
              <a:t>, u </a:t>
            </a:r>
            <a:r>
              <a:rPr lang="en-US" sz="2600" dirty="0" err="1">
                <a:solidFill>
                  <a:prstClr val="black"/>
                </a:solidFill>
              </a:rPr>
              <a:t>ekonomiji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deljenja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postoje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alternativne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strategije</a:t>
            </a:r>
            <a:r>
              <a:rPr lang="en-US" sz="2600" dirty="0">
                <a:solidFill>
                  <a:prstClr val="black"/>
                </a:solidFill>
              </a:rPr>
              <a:t>: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90729"/>
              </p:ext>
            </p:extLst>
          </p:nvPr>
        </p:nvGraphicFramePr>
        <p:xfrm>
          <a:off x="457200" y="2807858"/>
          <a:ext cx="7543800" cy="2581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2041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TRADITIONAL E</a:t>
                      </a:r>
                      <a:r>
                        <a:rPr lang="sr-Latn-RS" sz="2600" dirty="0"/>
                        <a:t>KONOMIJA</a:t>
                      </a:r>
                      <a:endParaRPr lang="en-GB" sz="2600" dirty="0"/>
                    </a:p>
                  </a:txBody>
                  <a:tcPr anchor="ctr">
                    <a:solidFill>
                      <a:srgbClr val="AC7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106">
                <a:tc>
                  <a:txBody>
                    <a:bodyPr/>
                    <a:lstStyle/>
                    <a:p>
                      <a:pPr algn="ctr"/>
                      <a:r>
                        <a:rPr lang="en-GB" sz="2600" b="0" baseline="0" dirty="0"/>
                        <a:t>Firme </a:t>
                      </a:r>
                      <a:r>
                        <a:rPr lang="en-GB" sz="2600" b="0" baseline="0" dirty="0" err="1"/>
                        <a:t>regrutuju</a:t>
                      </a:r>
                      <a:r>
                        <a:rPr lang="en-GB" sz="2600" b="0" baseline="0" dirty="0"/>
                        <a:t> </a:t>
                      </a:r>
                      <a:r>
                        <a:rPr lang="en-GB" sz="2600" b="0" baseline="0" dirty="0" err="1"/>
                        <a:t>kupce</a:t>
                      </a:r>
                      <a:r>
                        <a:rPr lang="en-GB" sz="2600" b="0" baseline="0" dirty="0"/>
                        <a:t> </a:t>
                      </a:r>
                      <a:r>
                        <a:rPr lang="en-GB" sz="2600" b="0" baseline="0" dirty="0" err="1"/>
                        <a:t>i</a:t>
                      </a:r>
                      <a:r>
                        <a:rPr lang="en-GB" sz="2600" b="0" baseline="0" dirty="0"/>
                        <a:t> </a:t>
                      </a:r>
                      <a:r>
                        <a:rPr lang="en-GB" sz="2600" b="0" baseline="0" dirty="0" err="1"/>
                        <a:t>kreiraju</a:t>
                      </a:r>
                      <a:r>
                        <a:rPr lang="en-GB" sz="2600" b="0" baseline="0" dirty="0"/>
                        <a:t> </a:t>
                      </a:r>
                      <a:r>
                        <a:rPr lang="en-GB" sz="2600" b="0" baseline="0" dirty="0" err="1"/>
                        <a:t>sopstvenu</a:t>
                      </a:r>
                      <a:r>
                        <a:rPr lang="en-GB" sz="2600" b="0" baseline="0" dirty="0"/>
                        <a:t> </a:t>
                      </a:r>
                      <a:r>
                        <a:rPr lang="en-GB" sz="2600" b="0" baseline="0" dirty="0" err="1"/>
                        <a:t>ponudu</a:t>
                      </a:r>
                      <a:endParaRPr lang="sr-Latn-RS" sz="2600" b="0" baseline="0" dirty="0"/>
                    </a:p>
                    <a:p>
                      <a:pPr algn="ctr"/>
                      <a:endParaRPr lang="sr-Latn-RS" sz="2600" b="0" baseline="0" dirty="0"/>
                    </a:p>
                    <a:p>
                      <a:pPr algn="ctr"/>
                      <a:r>
                        <a:rPr lang="en-GB" sz="2600" b="0" baseline="0" dirty="0" err="1"/>
                        <a:t>Pružaoci</a:t>
                      </a:r>
                      <a:r>
                        <a:rPr lang="en-GB" sz="2600" b="0" baseline="0" dirty="0"/>
                        <a:t> </a:t>
                      </a:r>
                      <a:r>
                        <a:rPr lang="en-GB" sz="2600" b="0" baseline="0" dirty="0" err="1"/>
                        <a:t>usluga</a:t>
                      </a:r>
                      <a:r>
                        <a:rPr lang="en-GB" sz="2600" b="0" baseline="0" dirty="0"/>
                        <a:t> </a:t>
                      </a:r>
                      <a:r>
                        <a:rPr lang="en-GB" sz="2600" b="0" baseline="0" dirty="0" err="1"/>
                        <a:t>su</a:t>
                      </a:r>
                      <a:r>
                        <a:rPr lang="en-GB" sz="2600" b="0" baseline="0" dirty="0"/>
                        <a:t> </a:t>
                      </a:r>
                      <a:r>
                        <a:rPr lang="en-GB" sz="2600" b="0" baseline="0" dirty="0" err="1"/>
                        <a:t>zaposleni</a:t>
                      </a:r>
                      <a:r>
                        <a:rPr lang="en-GB" sz="2600" b="0" baseline="0" dirty="0"/>
                        <a:t> u </a:t>
                      </a:r>
                      <a:r>
                        <a:rPr lang="en-GB" sz="2600" b="0" baseline="0" dirty="0" err="1"/>
                        <a:t>kompaniji</a:t>
                      </a:r>
                      <a:endParaRPr lang="en-GB" sz="2600" b="0" dirty="0"/>
                    </a:p>
                  </a:txBody>
                  <a:tcPr anchor="ctr">
                    <a:lnL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108030"/>
              </p:ext>
            </p:extLst>
          </p:nvPr>
        </p:nvGraphicFramePr>
        <p:xfrm>
          <a:off x="9807056" y="2848797"/>
          <a:ext cx="7947544" cy="254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747">
                <a:tc>
                  <a:txBody>
                    <a:bodyPr/>
                    <a:lstStyle/>
                    <a:p>
                      <a:pPr algn="ctr"/>
                      <a:r>
                        <a:rPr lang="sr-Latn-RS" sz="2600" dirty="0"/>
                        <a:t>EKONOMIJA DELJENJA</a:t>
                      </a:r>
                      <a:endParaRPr lang="en-GB" sz="2600" dirty="0"/>
                    </a:p>
                  </a:txBody>
                  <a:tcPr anchor="ctr">
                    <a:solidFill>
                      <a:srgbClr val="AC7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9461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/>
                        <a:t>Firme </a:t>
                      </a:r>
                      <a:r>
                        <a:rPr lang="en-GB" sz="2600" b="0" dirty="0" err="1"/>
                        <a:t>regrutuju</a:t>
                      </a:r>
                      <a:r>
                        <a:rPr lang="en-GB" sz="2600" b="0" dirty="0"/>
                        <a:t> </a:t>
                      </a:r>
                      <a:r>
                        <a:rPr lang="en-GB" sz="2600" b="0" dirty="0" err="1"/>
                        <a:t>i</a:t>
                      </a:r>
                      <a:r>
                        <a:rPr lang="en-GB" sz="2600" b="0" dirty="0"/>
                        <a:t> </a:t>
                      </a:r>
                      <a:r>
                        <a:rPr lang="en-GB" sz="2600" b="0" dirty="0" err="1"/>
                        <a:t>kupce</a:t>
                      </a:r>
                      <a:r>
                        <a:rPr lang="en-GB" sz="2600" b="0" dirty="0"/>
                        <a:t> </a:t>
                      </a:r>
                      <a:r>
                        <a:rPr lang="en-GB" sz="2600" b="0" dirty="0" err="1"/>
                        <a:t>i</a:t>
                      </a:r>
                      <a:r>
                        <a:rPr lang="en-GB" sz="2600" b="0" dirty="0"/>
                        <a:t> </a:t>
                      </a:r>
                      <a:r>
                        <a:rPr lang="en-GB" sz="2600" b="0" dirty="0" err="1"/>
                        <a:t>dobavljače</a:t>
                      </a:r>
                      <a:endParaRPr lang="sr-Latn-RS" sz="2600" b="0" dirty="0"/>
                    </a:p>
                    <a:p>
                      <a:pPr algn="ctr"/>
                      <a:endParaRPr lang="sr-Latn-RS" sz="2600" b="0" dirty="0"/>
                    </a:p>
                    <a:p>
                      <a:pPr algn="ctr"/>
                      <a:r>
                        <a:rPr lang="en-GB" sz="2600" b="0" dirty="0" err="1"/>
                        <a:t>Provajderi</a:t>
                      </a:r>
                      <a:r>
                        <a:rPr lang="en-GB" sz="2600" b="0" dirty="0"/>
                        <a:t> </a:t>
                      </a:r>
                      <a:r>
                        <a:rPr lang="en-GB" sz="2600" b="0" dirty="0" err="1"/>
                        <a:t>nisu</a:t>
                      </a:r>
                      <a:r>
                        <a:rPr lang="en-GB" sz="2600" b="0" dirty="0"/>
                        <a:t> </a:t>
                      </a:r>
                      <a:r>
                        <a:rPr lang="en-GB" sz="2600" b="0" dirty="0" err="1"/>
                        <a:t>zaposleni</a:t>
                      </a:r>
                      <a:endParaRPr lang="en-GB" sz="2600" b="0" dirty="0"/>
                    </a:p>
                  </a:txBody>
                  <a:tcPr anchor="ctr">
                    <a:lnL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C7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1727200" y="7257474"/>
            <a:ext cx="1653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prstClr val="black"/>
                </a:solidFill>
              </a:rPr>
              <a:t>Rast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cena</a:t>
            </a:r>
            <a:r>
              <a:rPr lang="en-US" sz="2600" dirty="0">
                <a:solidFill>
                  <a:prstClr val="black"/>
                </a:solidFill>
              </a:rPr>
              <a:t> u </a:t>
            </a:r>
            <a:r>
              <a:rPr lang="en-US" sz="2600" dirty="0" err="1">
                <a:solidFill>
                  <a:prstClr val="black"/>
                </a:solidFill>
              </a:rPr>
              <a:t>određenoj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oblasti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kada</a:t>
            </a:r>
            <a:r>
              <a:rPr lang="en-US" sz="2600" dirty="0">
                <a:solidFill>
                  <a:prstClr val="black"/>
                </a:solidFill>
              </a:rPr>
              <a:t> je </a:t>
            </a:r>
            <a:r>
              <a:rPr lang="en-US" sz="2600" dirty="0" err="1">
                <a:solidFill>
                  <a:prstClr val="black"/>
                </a:solidFill>
              </a:rPr>
              <a:t>potražnja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visoka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kroz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određeni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algoritam</a:t>
            </a:r>
            <a:r>
              <a:rPr lang="en-US" sz="2600" dirty="0">
                <a:solidFill>
                  <a:prstClr val="black"/>
                </a:solidFill>
              </a:rPr>
              <a:t>;</a:t>
            </a:r>
            <a:endParaRPr lang="sr-Latn-RS" sz="2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prstClr val="black"/>
                </a:solidFill>
              </a:rPr>
              <a:t>Smanjenje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kupaca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spremnih</a:t>
            </a:r>
            <a:r>
              <a:rPr lang="en-US" sz="2600" dirty="0">
                <a:solidFill>
                  <a:prstClr val="black"/>
                </a:solidFill>
              </a:rPr>
              <a:t> da plate za </a:t>
            </a:r>
            <a:r>
              <a:rPr lang="en-US" sz="2600" dirty="0" err="1">
                <a:solidFill>
                  <a:prstClr val="black"/>
                </a:solidFill>
              </a:rPr>
              <a:t>usluge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povećanje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provajdera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spremnih</a:t>
            </a:r>
            <a:r>
              <a:rPr lang="en-US" sz="2600" dirty="0">
                <a:solidFill>
                  <a:prstClr val="black"/>
                </a:solidFill>
              </a:rPr>
              <a:t> da </a:t>
            </a:r>
            <a:r>
              <a:rPr lang="en-US" sz="2600" dirty="0" err="1">
                <a:solidFill>
                  <a:prstClr val="black"/>
                </a:solidFill>
              </a:rPr>
              <a:t>služe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90466" y="1811520"/>
            <a:ext cx="171633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 err="1">
                <a:solidFill>
                  <a:prstClr val="black"/>
                </a:solidFill>
              </a:rPr>
              <a:t>Ekonomija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deljenja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funkcioniše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preko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dvostranih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platformi</a:t>
            </a:r>
            <a:r>
              <a:rPr lang="sr-Latn-RS" sz="2600" b="1" dirty="0">
                <a:solidFill>
                  <a:prstClr val="black"/>
                </a:solidFill>
              </a:rPr>
              <a:t> -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hrani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ponudu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potražnju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356604"/>
            <a:ext cx="1632614" cy="16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7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393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Kako započeti poslovanje u ekonomsiji deljenja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sr-Latn-R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snabdevanje od strane </a:t>
            </a:r>
            <a:r>
              <a:rPr lang="es-ES" sz="3600" b="1" i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Crowdsource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580428" y="3086100"/>
            <a:ext cx="7352636" cy="5940088"/>
          </a:xfrm>
          <a:prstGeom prst="rect">
            <a:avLst/>
          </a:prstGeom>
          <a:ln w="38100">
            <a:solidFill>
              <a:srgbClr val="AC7BDC"/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  <a:p>
            <a:r>
              <a:rPr lang="en-US" sz="2600" b="1" dirty="0"/>
              <a:t>Da bi se </a:t>
            </a:r>
            <a:r>
              <a:rPr lang="en-US" sz="2600" b="1" dirty="0" err="1"/>
              <a:t>iskoristila</a:t>
            </a:r>
            <a:r>
              <a:rPr lang="en-US" sz="2600" b="1" dirty="0"/>
              <a:t> </a:t>
            </a:r>
            <a:r>
              <a:rPr lang="en-US" sz="2600" b="1" dirty="0" err="1"/>
              <a:t>ponuda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potražnja</a:t>
            </a:r>
            <a:r>
              <a:rPr lang="en-US" sz="2600" b="1" dirty="0"/>
              <a:t>, </a:t>
            </a:r>
            <a:r>
              <a:rPr lang="en-US" sz="2600" b="1" dirty="0" err="1"/>
              <a:t>trebalo</a:t>
            </a:r>
            <a:r>
              <a:rPr lang="en-US" sz="2600" b="1" dirty="0"/>
              <a:t> bi </a:t>
            </a:r>
            <a:r>
              <a:rPr lang="en-US" sz="2600" b="1" dirty="0" err="1"/>
              <a:t>usvojiti</a:t>
            </a:r>
            <a:r>
              <a:rPr lang="en-US" sz="2600" b="1" dirty="0"/>
              <a:t> </a:t>
            </a:r>
            <a:r>
              <a:rPr lang="en-US" sz="2600" b="1" dirty="0" err="1"/>
              <a:t>različite</a:t>
            </a:r>
            <a:r>
              <a:rPr lang="en-US" sz="2600" b="1" dirty="0"/>
              <a:t> </a:t>
            </a:r>
            <a:r>
              <a:rPr lang="en-US" sz="2600" b="1" dirty="0" err="1"/>
              <a:t>strategije</a:t>
            </a:r>
            <a:r>
              <a:rPr lang="en-US" sz="2600" b="1" dirty="0"/>
              <a:t>.</a:t>
            </a:r>
            <a:endParaRPr lang="en-US" sz="2600" dirty="0"/>
          </a:p>
          <a:p>
            <a:pPr algn="just"/>
            <a:r>
              <a:rPr lang="en-US" sz="2600" u="sng" dirty="0"/>
              <a:t>Example</a:t>
            </a:r>
          </a:p>
          <a:p>
            <a:pPr algn="just"/>
            <a:r>
              <a:rPr lang="en-US" sz="2600" dirty="0" err="1"/>
              <a:t>Usluga</a:t>
            </a:r>
            <a:r>
              <a:rPr lang="en-US" sz="2600" dirty="0"/>
              <a:t> </a:t>
            </a:r>
            <a:r>
              <a:rPr lang="en-US" sz="2600" dirty="0" err="1"/>
              <a:t>koja</a:t>
            </a:r>
            <a:r>
              <a:rPr lang="en-US" sz="2600" dirty="0"/>
              <a:t> </a:t>
            </a:r>
            <a:r>
              <a:rPr lang="en-US" sz="2600" dirty="0" err="1"/>
              <a:t>omogućava</a:t>
            </a:r>
            <a:r>
              <a:rPr lang="en-US" sz="2600" dirty="0"/>
              <a:t> </a:t>
            </a:r>
            <a:r>
              <a:rPr lang="en-US" sz="2600" dirty="0" err="1"/>
              <a:t>vlasnicima</a:t>
            </a:r>
            <a:r>
              <a:rPr lang="en-US" sz="2600" dirty="0"/>
              <a:t> </a:t>
            </a:r>
            <a:r>
              <a:rPr lang="en-US" sz="2600" dirty="0" err="1"/>
              <a:t>automobila</a:t>
            </a:r>
            <a:r>
              <a:rPr lang="en-US" sz="2600" dirty="0"/>
              <a:t> da </a:t>
            </a:r>
            <a:r>
              <a:rPr lang="en-US" sz="2600" dirty="0" err="1"/>
              <a:t>parkiraju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aerodromu</a:t>
            </a:r>
            <a:r>
              <a:rPr lang="en-US" sz="2600" dirty="0"/>
              <a:t> </a:t>
            </a:r>
            <a:r>
              <a:rPr lang="en-US" sz="2600" dirty="0" err="1"/>
              <a:t>kako</a:t>
            </a:r>
            <a:r>
              <a:rPr lang="en-US" sz="2600" dirty="0"/>
              <a:t> bi </a:t>
            </a:r>
            <a:r>
              <a:rPr lang="en-US" sz="2600" dirty="0" err="1"/>
              <a:t>iznajmili</a:t>
            </a:r>
            <a:r>
              <a:rPr lang="en-US" sz="2600" dirty="0"/>
              <a:t> </a:t>
            </a:r>
            <a:r>
              <a:rPr lang="en-US" sz="2600" dirty="0" err="1"/>
              <a:t>svoje</a:t>
            </a:r>
            <a:r>
              <a:rPr lang="en-US" sz="2600" dirty="0"/>
              <a:t> automobile </a:t>
            </a:r>
            <a:r>
              <a:rPr lang="en-US" sz="2600" dirty="0" err="1"/>
              <a:t>drugim</a:t>
            </a:r>
            <a:r>
              <a:rPr lang="en-US" sz="2600" dirty="0"/>
              <a:t> </a:t>
            </a:r>
            <a:r>
              <a:rPr lang="en-US" sz="2600" dirty="0" err="1"/>
              <a:t>putnicima</a:t>
            </a:r>
            <a:r>
              <a:rPr lang="en-US" sz="2600" dirty="0"/>
              <a:t>:</a:t>
            </a:r>
            <a:endParaRPr lang="sr-Latn-RS" sz="2600" dirty="0"/>
          </a:p>
          <a:p>
            <a:pPr algn="just"/>
            <a:endParaRPr lang="sr-Latn-RS" sz="2600" dirty="0"/>
          </a:p>
          <a:p>
            <a:pPr algn="just"/>
            <a:r>
              <a:rPr lang="en-US" sz="2600" dirty="0" err="1"/>
              <a:t>Obezbeđuje</a:t>
            </a:r>
            <a:r>
              <a:rPr lang="en-US" sz="2600" dirty="0"/>
              <a:t> </a:t>
            </a:r>
            <a:r>
              <a:rPr lang="en-US" sz="2600" dirty="0" err="1"/>
              <a:t>iznajmljivače</a:t>
            </a:r>
            <a:r>
              <a:rPr lang="en-US" sz="2600" dirty="0"/>
              <a:t> </a:t>
            </a:r>
            <a:r>
              <a:rPr lang="en-US" sz="2600" dirty="0" err="1"/>
              <a:t>putem</a:t>
            </a:r>
            <a:r>
              <a:rPr lang="en-US" sz="2600" dirty="0"/>
              <a:t> </a:t>
            </a:r>
            <a:r>
              <a:rPr lang="en-US" sz="2600" dirty="0" err="1"/>
              <a:t>plaćene</a:t>
            </a:r>
            <a:r>
              <a:rPr lang="en-US" sz="2600" dirty="0"/>
              <a:t> </a:t>
            </a:r>
            <a:r>
              <a:rPr lang="en-US" sz="2600" dirty="0" err="1"/>
              <a:t>akvizicije</a:t>
            </a:r>
            <a:r>
              <a:rPr lang="en-US" sz="2600" dirty="0"/>
              <a:t>, </a:t>
            </a:r>
            <a:r>
              <a:rPr lang="en-US" sz="2600" dirty="0" err="1"/>
              <a:t>kao</a:t>
            </a:r>
            <a:r>
              <a:rPr lang="en-US" sz="2600" dirty="0"/>
              <a:t> </a:t>
            </a:r>
            <a:r>
              <a:rPr lang="en-US" sz="2600" dirty="0" err="1"/>
              <a:t>što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oglašavanje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ekranu</a:t>
            </a:r>
            <a:r>
              <a:rPr lang="en-US" sz="2600" dirty="0"/>
              <a:t> </a:t>
            </a:r>
            <a:r>
              <a:rPr lang="en-US" sz="2600" dirty="0" err="1"/>
              <a:t>ili</a:t>
            </a:r>
            <a:r>
              <a:rPr lang="en-US" sz="2600" dirty="0"/>
              <a:t> </a:t>
            </a:r>
            <a:r>
              <a:rPr lang="en-US" sz="2600" dirty="0" err="1"/>
              <a:t>agregatori</a:t>
            </a:r>
            <a:r>
              <a:rPr lang="en-US" sz="2600" dirty="0"/>
              <a:t> </a:t>
            </a:r>
            <a:r>
              <a:rPr lang="en-US" sz="2600" dirty="0" err="1"/>
              <a:t>pretrage</a:t>
            </a:r>
            <a:r>
              <a:rPr lang="en-US" sz="2600" dirty="0"/>
              <a:t> za </a:t>
            </a:r>
            <a:r>
              <a:rPr lang="en-US" sz="2600" dirty="0" err="1"/>
              <a:t>iznajmljivanje</a:t>
            </a:r>
            <a:r>
              <a:rPr lang="en-US" sz="2600" dirty="0"/>
              <a:t>;</a:t>
            </a:r>
            <a:endParaRPr lang="sr-Latn-RS" sz="2600" dirty="0"/>
          </a:p>
          <a:p>
            <a:pPr algn="just"/>
            <a:endParaRPr lang="sr-Latn-RS" sz="2600" dirty="0"/>
          </a:p>
          <a:p>
            <a:pPr algn="just"/>
            <a:r>
              <a:rPr lang="en-US" sz="2600" dirty="0" err="1"/>
              <a:t>Povećava</a:t>
            </a:r>
            <a:r>
              <a:rPr lang="en-US" sz="2600" dirty="0"/>
              <a:t> </a:t>
            </a:r>
            <a:r>
              <a:rPr lang="en-US" sz="2600" dirty="0" err="1"/>
              <a:t>ponudu</a:t>
            </a:r>
            <a:r>
              <a:rPr lang="en-US" sz="2600" dirty="0"/>
              <a:t> </a:t>
            </a:r>
            <a:r>
              <a:rPr lang="en-US" sz="2600" dirty="0" err="1"/>
              <a:t>vlasnika</a:t>
            </a:r>
            <a:r>
              <a:rPr lang="en-US" sz="2600" dirty="0"/>
              <a:t> </a:t>
            </a:r>
            <a:r>
              <a:rPr lang="en-US" sz="2600" dirty="0" err="1"/>
              <a:t>automobila</a:t>
            </a:r>
            <a:r>
              <a:rPr lang="en-US" sz="2600" dirty="0"/>
              <a:t> </a:t>
            </a:r>
            <a:r>
              <a:rPr lang="en-US" sz="2600" dirty="0" err="1"/>
              <a:t>kroz</a:t>
            </a:r>
            <a:r>
              <a:rPr lang="en-US" sz="2600" dirty="0"/>
              <a:t> </a:t>
            </a:r>
            <a:r>
              <a:rPr lang="en-US" sz="2600" dirty="0" err="1"/>
              <a:t>odnose</a:t>
            </a:r>
            <a:r>
              <a:rPr lang="en-US" sz="2600" dirty="0"/>
              <a:t> s </a:t>
            </a:r>
            <a:r>
              <a:rPr lang="en-US" sz="2600" dirty="0" err="1"/>
              <a:t>javnošću</a:t>
            </a:r>
            <a:r>
              <a:rPr lang="en-US" sz="2600" dirty="0"/>
              <a:t>, </a:t>
            </a:r>
            <a:r>
              <a:rPr lang="en-US" sz="2600" dirty="0" err="1"/>
              <a:t>mogućnosti</a:t>
            </a:r>
            <a:r>
              <a:rPr lang="en-US" sz="2600" dirty="0"/>
              <a:t> za </a:t>
            </a:r>
            <a:r>
              <a:rPr lang="en-US" sz="2600" dirty="0" err="1"/>
              <a:t>štampu</a:t>
            </a:r>
            <a:r>
              <a:rPr lang="en-US" sz="2600" dirty="0"/>
              <a:t> </a:t>
            </a:r>
            <a:r>
              <a:rPr lang="en-US" sz="2600" dirty="0" err="1"/>
              <a:t>ili</a:t>
            </a:r>
            <a:r>
              <a:rPr lang="en-US" sz="2600" dirty="0"/>
              <a:t> </a:t>
            </a:r>
            <a:r>
              <a:rPr lang="en-US" sz="2600" dirty="0" err="1"/>
              <a:t>prenošenje</a:t>
            </a:r>
            <a:r>
              <a:rPr lang="en-US" sz="2600" dirty="0"/>
              <a:t> od </a:t>
            </a:r>
            <a:r>
              <a:rPr lang="en-US" sz="2600" dirty="0" err="1"/>
              <a:t>usta</a:t>
            </a:r>
            <a:r>
              <a:rPr lang="en-US" sz="2600" dirty="0"/>
              <a:t> do </a:t>
            </a:r>
            <a:r>
              <a:rPr lang="en-US" sz="2600" dirty="0" err="1"/>
              <a:t>usta</a:t>
            </a:r>
            <a:r>
              <a:rPr lang="en-US" sz="2600" dirty="0"/>
              <a:t>.</a:t>
            </a:r>
            <a:endParaRPr lang="en-US" sz="1600" dirty="0"/>
          </a:p>
        </p:txBody>
      </p:sp>
      <p:sp>
        <p:nvSpPr>
          <p:cNvPr id="2" name="Rettangolo 1"/>
          <p:cNvSpPr/>
          <p:nvPr/>
        </p:nvSpPr>
        <p:spPr>
          <a:xfrm>
            <a:off x="812136" y="1941106"/>
            <a:ext cx="171209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RS" sz="2600" dirty="0"/>
              <a:t>U ekonomiji deljenja snabdevanje je </a:t>
            </a:r>
            <a:r>
              <a:rPr lang="en-US" sz="2600" b="1" dirty="0" err="1"/>
              <a:t>crowdsour</a:t>
            </a:r>
            <a:r>
              <a:rPr lang="sr-Latn-RS" sz="2600" b="1" dirty="0"/>
              <a:t>sovano</a:t>
            </a:r>
            <a:r>
              <a:rPr lang="en-US" sz="2600" b="1" dirty="0"/>
              <a:t> </a:t>
            </a:r>
            <a:r>
              <a:rPr lang="sr-Latn-RS" sz="2600" b="1" dirty="0"/>
              <a:t>i dobavljači nisu zaposleni</a:t>
            </a:r>
            <a:r>
              <a:rPr lang="en-US" sz="2600" dirty="0"/>
              <a:t>.</a:t>
            </a:r>
          </a:p>
          <a:p>
            <a:pPr>
              <a:defRPr/>
            </a:pPr>
            <a:endParaRPr lang="en-US" sz="2600" b="1" dirty="0"/>
          </a:p>
          <a:p>
            <a:pPr>
              <a:defRPr/>
            </a:pPr>
            <a:r>
              <a:rPr lang="sr-Latn-RS" sz="2600" b="1" dirty="0"/>
              <a:t>Koji su rizici</a:t>
            </a:r>
            <a:r>
              <a:rPr lang="en-US" sz="2600" b="1" dirty="0"/>
              <a:t>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600" b="1" dirty="0"/>
          </a:p>
          <a:p>
            <a:pPr marL="342900" indent="-342900">
              <a:buAutoNum type="arabicPeriod"/>
              <a:defRPr/>
            </a:pPr>
            <a:r>
              <a:rPr lang="sr-Latn-RS" sz="2600" dirty="0"/>
              <a:t>manja kontrola snabdevača</a:t>
            </a:r>
            <a:endParaRPr lang="en-US" sz="26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600" dirty="0"/>
          </a:p>
          <a:p>
            <a:pPr marL="342900" indent="-342900">
              <a:buAutoNum type="arabicPeriod"/>
              <a:defRPr/>
            </a:pPr>
            <a:r>
              <a:rPr lang="sr-Latn-RS" sz="2600" dirty="0"/>
              <a:t>Rizik je usluga manjeg kvaliteta</a:t>
            </a:r>
            <a:endParaRPr lang="en-US" sz="2600" dirty="0"/>
          </a:p>
        </p:txBody>
      </p:sp>
      <p:sp>
        <p:nvSpPr>
          <p:cNvPr id="10" name="Rettangolo 9"/>
          <p:cNvSpPr/>
          <p:nvPr/>
        </p:nvSpPr>
        <p:spPr>
          <a:xfrm>
            <a:off x="1409700" y="5295900"/>
            <a:ext cx="15925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 dirty="0" err="1"/>
              <a:t>Kako</a:t>
            </a:r>
            <a:r>
              <a:rPr lang="en-US" sz="2600" b="1" dirty="0"/>
              <a:t> </a:t>
            </a:r>
            <a:r>
              <a:rPr lang="en-US" sz="2600" b="1" dirty="0" err="1"/>
              <a:t>ublažiti</a:t>
            </a:r>
            <a:r>
              <a:rPr lang="en-US" sz="2600" b="1" dirty="0"/>
              <a:t> </a:t>
            </a:r>
            <a:r>
              <a:rPr lang="en-US" sz="2600" b="1" dirty="0" err="1"/>
              <a:t>te</a:t>
            </a:r>
            <a:r>
              <a:rPr lang="en-US" sz="2600" b="1" dirty="0"/>
              <a:t> </a:t>
            </a:r>
            <a:r>
              <a:rPr lang="en-US" sz="2600" b="1" dirty="0" err="1"/>
              <a:t>rizike</a:t>
            </a:r>
            <a:r>
              <a:rPr lang="en-US" sz="2600" b="1" dirty="0"/>
              <a:t>?</a:t>
            </a:r>
          </a:p>
          <a:p>
            <a:pPr lvl="0">
              <a:defRPr/>
            </a:pPr>
            <a:endParaRPr lang="en-US" sz="2600" b="1" dirty="0"/>
          </a:p>
          <a:p>
            <a:pPr marL="514350" lvl="0" indent="-514350">
              <a:buFont typeface="+mj-lt"/>
              <a:buAutoNum type="arabicPeriod"/>
              <a:defRPr/>
            </a:pPr>
            <a:r>
              <a:rPr lang="sr-Latn-RS" sz="2600" dirty="0"/>
              <a:t>Pažljivi odabir dobavljača</a:t>
            </a:r>
            <a:r>
              <a:rPr lang="en-US" sz="2600" dirty="0"/>
              <a:t> (</a:t>
            </a:r>
            <a:r>
              <a:rPr lang="sr-Latn-RS" sz="2600" dirty="0"/>
              <a:t>provera preliminarna</a:t>
            </a:r>
            <a:r>
              <a:rPr lang="en-US" sz="2600" dirty="0"/>
              <a:t>)</a:t>
            </a:r>
          </a:p>
          <a:p>
            <a:pPr marL="514350" lvl="0" indent="-514350">
              <a:buFont typeface="+mj-lt"/>
              <a:buAutoNum type="arabicPeriod"/>
              <a:defRPr/>
            </a:pPr>
            <a:endParaRPr lang="en-US" sz="2600" dirty="0"/>
          </a:p>
          <a:p>
            <a:pPr marL="514350" lvl="0" indent="-514350">
              <a:buFont typeface="+mj-lt"/>
              <a:buAutoNum type="arabicPeriod"/>
              <a:defRPr/>
            </a:pPr>
            <a:r>
              <a:rPr lang="sr-Latn-RS" sz="2600" dirty="0"/>
              <a:t>Obuka i ispitivanja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  <a:defRPr/>
            </a:pPr>
            <a:endParaRPr lang="en-US" sz="2600" dirty="0"/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ocenjivanja</a:t>
            </a:r>
            <a:r>
              <a:rPr lang="en-US" sz="2600" dirty="0"/>
              <a:t> (</a:t>
            </a:r>
            <a:r>
              <a:rPr lang="en-US" sz="2600" dirty="0" err="1"/>
              <a:t>eliminisanje</a:t>
            </a:r>
            <a:r>
              <a:rPr lang="en-US" sz="2600" dirty="0"/>
              <a:t> </a:t>
            </a:r>
            <a:r>
              <a:rPr lang="en-US" sz="2600" dirty="0" err="1"/>
              <a:t>dobavljača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nižim</a:t>
            </a:r>
            <a:r>
              <a:rPr lang="en-US" sz="2600" dirty="0"/>
              <a:t> </a:t>
            </a:r>
            <a:r>
              <a:rPr lang="en-US" sz="2600" dirty="0" err="1"/>
              <a:t>cenama</a:t>
            </a:r>
            <a:r>
              <a:rPr lang="en-US" sz="2600" dirty="0"/>
              <a:t>)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2895600" y="3983891"/>
            <a:ext cx="0" cy="397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65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393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Kako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započeti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posao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ekonomiji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deljenja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i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trikovi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685800" y="1790700"/>
            <a:ext cx="16840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n-US" sz="2600" b="1" dirty="0">
                <a:solidFill>
                  <a:prstClr val="black"/>
                </a:solidFill>
              </a:rPr>
              <a:t>Foster Trust</a:t>
            </a:r>
            <a:r>
              <a:rPr lang="sr-Latn-R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Transparentnost</a:t>
            </a:r>
            <a:r>
              <a:rPr lang="en-US" sz="2600" b="1" dirty="0">
                <a:solidFill>
                  <a:prstClr val="black"/>
                </a:solidFill>
              </a:rPr>
              <a:t> je </a:t>
            </a:r>
            <a:r>
              <a:rPr lang="en-US" sz="2600" b="1" dirty="0" err="1">
                <a:solidFill>
                  <a:prstClr val="black"/>
                </a:solidFill>
              </a:rPr>
              <a:t>suštinski</a:t>
            </a:r>
            <a:r>
              <a:rPr lang="en-US" sz="2600" b="1" dirty="0">
                <a:solidFill>
                  <a:prstClr val="black"/>
                </a:solidFill>
              </a:rPr>
              <a:t> deo peer-to-peer </a:t>
            </a:r>
            <a:r>
              <a:rPr lang="en-US" sz="2600" b="1" dirty="0" err="1">
                <a:solidFill>
                  <a:prstClr val="black"/>
                </a:solidFill>
              </a:rPr>
              <a:t>sveta</a:t>
            </a:r>
            <a:r>
              <a:rPr lang="en-US" sz="2600" b="1" dirty="0">
                <a:solidFill>
                  <a:prstClr val="black"/>
                </a:solidFill>
              </a:rPr>
              <a:t>.</a:t>
            </a:r>
            <a:endParaRPr lang="sr-Latn-RS" sz="2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600" dirty="0" err="1">
                <a:solidFill>
                  <a:prstClr val="black"/>
                </a:solidFill>
              </a:rPr>
              <a:t>Pozitivne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onlajn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recenzije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ocene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su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zaista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ključne</a:t>
            </a:r>
            <a:r>
              <a:rPr lang="en-US" sz="2600" dirty="0">
                <a:solidFill>
                  <a:prstClr val="black"/>
                </a:solidFill>
              </a:rPr>
              <a:t> za </a:t>
            </a:r>
            <a:r>
              <a:rPr lang="en-US" sz="2600" dirty="0" err="1">
                <a:solidFill>
                  <a:prstClr val="black"/>
                </a:solidFill>
              </a:rPr>
              <a:t>sticanje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poverenja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potrošača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sr-Latn-RS" sz="2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sr-Latn-RS" sz="2600" b="1" dirty="0">
                <a:solidFill>
                  <a:prstClr val="black"/>
                </a:solidFill>
              </a:rPr>
              <a:t>Primer</a:t>
            </a:r>
            <a:r>
              <a:rPr lang="en-US" sz="2600" b="1" dirty="0">
                <a:solidFill>
                  <a:prstClr val="black"/>
                </a:solidFill>
              </a:rPr>
              <a:t>:</a:t>
            </a:r>
            <a:endParaRPr lang="sr-Latn-RS" sz="2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600" dirty="0" err="1">
                <a:solidFill>
                  <a:prstClr val="black"/>
                </a:solidFill>
              </a:rPr>
              <a:t>Platforma</a:t>
            </a:r>
            <a:r>
              <a:rPr lang="en-US" sz="2600" dirty="0">
                <a:solidFill>
                  <a:prstClr val="black"/>
                </a:solidFill>
              </a:rPr>
              <a:t> za </a:t>
            </a:r>
            <a:r>
              <a:rPr lang="en-US" sz="2600" dirty="0" err="1">
                <a:solidFill>
                  <a:prstClr val="black"/>
                </a:solidFill>
              </a:rPr>
              <a:t>čuvanje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kućnih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ljubimaca</a:t>
            </a:r>
            <a:r>
              <a:rPr lang="en-US" sz="2600" dirty="0">
                <a:solidFill>
                  <a:prstClr val="black"/>
                </a:solidFill>
              </a:rPr>
              <a:t>, </a:t>
            </a:r>
            <a:r>
              <a:rPr lang="en-US" sz="2600" dirty="0" err="1">
                <a:solidFill>
                  <a:prstClr val="black"/>
                </a:solidFill>
              </a:rPr>
              <a:t>koja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povezuje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vlasnike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kućnih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ljubimaca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kojima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su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potrebne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usluge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smeštaja</a:t>
            </a:r>
            <a:r>
              <a:rPr lang="en-US" sz="2600" dirty="0">
                <a:solidFill>
                  <a:prstClr val="black"/>
                </a:solidFill>
              </a:rPr>
              <a:t>, </a:t>
            </a:r>
            <a:r>
              <a:rPr lang="en-US" sz="2600" dirty="0" err="1">
                <a:solidFill>
                  <a:prstClr val="black"/>
                </a:solidFill>
              </a:rPr>
              <a:t>trebalo</a:t>
            </a:r>
            <a:r>
              <a:rPr lang="en-US" sz="2600" dirty="0">
                <a:solidFill>
                  <a:prstClr val="black"/>
                </a:solidFill>
              </a:rPr>
              <a:t> bi da </a:t>
            </a:r>
            <a:r>
              <a:rPr lang="en-US" sz="2600" dirty="0" err="1">
                <a:solidFill>
                  <a:prstClr val="black"/>
                </a:solidFill>
              </a:rPr>
              <a:t>podstakne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poverenje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kroz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konsultacije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veterinara</a:t>
            </a:r>
            <a:r>
              <a:rPr lang="en-US" sz="2600" dirty="0">
                <a:solidFill>
                  <a:prstClr val="black"/>
                </a:solidFill>
              </a:rPr>
              <a:t> 24 </a:t>
            </a:r>
            <a:r>
              <a:rPr lang="en-US" sz="2600" dirty="0" err="1">
                <a:solidFill>
                  <a:prstClr val="black"/>
                </a:solidFill>
              </a:rPr>
              <a:t>sata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dnevno</a:t>
            </a:r>
            <a:r>
              <a:rPr lang="en-US" sz="2600" dirty="0">
                <a:solidFill>
                  <a:prstClr val="black"/>
                </a:solidFill>
              </a:rPr>
              <a:t>, 7 dana u </a:t>
            </a:r>
            <a:r>
              <a:rPr lang="en-US" sz="2600" dirty="0" err="1">
                <a:solidFill>
                  <a:prstClr val="black"/>
                </a:solidFill>
              </a:rPr>
              <a:t>nedelji</a:t>
            </a:r>
            <a:r>
              <a:rPr lang="en-US" sz="2600" dirty="0">
                <a:solidFill>
                  <a:prstClr val="black"/>
                </a:solidFill>
              </a:rPr>
              <a:t>, premium </a:t>
            </a:r>
            <a:r>
              <a:rPr lang="en-US" sz="2600" dirty="0" err="1">
                <a:solidFill>
                  <a:prstClr val="black"/>
                </a:solidFill>
              </a:rPr>
              <a:t>osiguranje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kućnih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ljubimaca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ili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deljenje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fotografija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</a:t>
            </a:r>
            <a:r>
              <a:rPr lang="en-US" sz="2600" dirty="0">
                <a:solidFill>
                  <a:prstClr val="black"/>
                </a:solidFill>
              </a:rPr>
              <a:t> video </a:t>
            </a:r>
            <a:r>
              <a:rPr lang="en-US" sz="2600" dirty="0" err="1">
                <a:solidFill>
                  <a:prstClr val="black"/>
                </a:solidFill>
              </a:rPr>
              <a:t>snimaka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čuvara</a:t>
            </a:r>
            <a:r>
              <a:rPr lang="en-US" sz="2600" dirty="0">
                <a:solidFill>
                  <a:prstClr val="black"/>
                </a:solidFill>
              </a:rPr>
              <a:t> koji </a:t>
            </a:r>
            <a:r>
              <a:rPr lang="en-US" sz="2600" dirty="0" err="1">
                <a:solidFill>
                  <a:prstClr val="black"/>
                </a:solidFill>
              </a:rPr>
              <a:t>komuniciraju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sa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kućnim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ljubimcima</a:t>
            </a:r>
            <a:r>
              <a:rPr lang="en-US" sz="2600" dirty="0">
                <a:solidFill>
                  <a:prstClr val="black"/>
                </a:solidFill>
              </a:rPr>
              <a:t> (</a:t>
            </a:r>
            <a:r>
              <a:rPr lang="en-US" sz="2600" dirty="0" err="1">
                <a:solidFill>
                  <a:prstClr val="black"/>
                </a:solidFill>
              </a:rPr>
              <a:t>pogledajte</a:t>
            </a:r>
            <a:r>
              <a:rPr lang="en-US" sz="2600" dirty="0">
                <a:solidFill>
                  <a:prstClr val="black"/>
                </a:solidFill>
              </a:rPr>
              <a:t> Rover).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03997" y="4914900"/>
            <a:ext cx="1690502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 dirty="0">
                <a:solidFill>
                  <a:prstClr val="black"/>
                </a:solidFill>
              </a:rPr>
              <a:t>2. </a:t>
            </a:r>
            <a:r>
              <a:rPr lang="en-US" sz="2600" b="1" dirty="0" err="1">
                <a:solidFill>
                  <a:prstClr val="black"/>
                </a:solidFill>
              </a:rPr>
              <a:t>Neka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plaćanja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budu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jednostavna</a:t>
            </a:r>
            <a:endParaRPr lang="sr-Latn-RS" sz="2600" b="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600" dirty="0" err="1">
                <a:solidFill>
                  <a:prstClr val="black"/>
                </a:solidFill>
              </a:rPr>
              <a:t>Ceo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proces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treba</a:t>
            </a:r>
            <a:r>
              <a:rPr lang="en-US" sz="2600" dirty="0">
                <a:solidFill>
                  <a:prstClr val="black"/>
                </a:solidFill>
              </a:rPr>
              <a:t> da </a:t>
            </a:r>
            <a:r>
              <a:rPr lang="en-US" sz="2600" dirty="0" err="1">
                <a:solidFill>
                  <a:prstClr val="black"/>
                </a:solidFill>
              </a:rPr>
              <a:t>bude</a:t>
            </a:r>
            <a:r>
              <a:rPr lang="en-US" sz="2600" dirty="0">
                <a:solidFill>
                  <a:prstClr val="black"/>
                </a:solidFill>
              </a:rPr>
              <a:t> bez </a:t>
            </a:r>
            <a:r>
              <a:rPr lang="en-US" sz="2600" dirty="0" err="1">
                <a:solidFill>
                  <a:prstClr val="black"/>
                </a:solidFill>
              </a:rPr>
              <a:t>papira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automatizovan</a:t>
            </a:r>
            <a:r>
              <a:rPr lang="en-US" sz="2600" dirty="0">
                <a:solidFill>
                  <a:prstClr val="black"/>
                </a:solidFill>
              </a:rPr>
              <a:t>. </a:t>
            </a:r>
            <a:r>
              <a:rPr lang="en-US" sz="2600" dirty="0" err="1">
                <a:solidFill>
                  <a:prstClr val="black"/>
                </a:solidFill>
              </a:rPr>
              <a:t>Korisnici</a:t>
            </a:r>
            <a:r>
              <a:rPr lang="en-US" sz="2600" dirty="0">
                <a:solidFill>
                  <a:prstClr val="black"/>
                </a:solidFill>
              </a:rPr>
              <a:t> bi </a:t>
            </a:r>
            <a:r>
              <a:rPr lang="en-US" sz="2600" dirty="0" err="1">
                <a:solidFill>
                  <a:prstClr val="black"/>
                </a:solidFill>
              </a:rPr>
              <a:t>trebalo</a:t>
            </a:r>
            <a:r>
              <a:rPr lang="en-US" sz="2600" dirty="0">
                <a:solidFill>
                  <a:prstClr val="black"/>
                </a:solidFill>
              </a:rPr>
              <a:t> da </a:t>
            </a:r>
            <a:r>
              <a:rPr lang="en-US" sz="2600" dirty="0" err="1">
                <a:solidFill>
                  <a:prstClr val="black"/>
                </a:solidFill>
              </a:rPr>
              <a:t>budu</a:t>
            </a:r>
            <a:r>
              <a:rPr lang="en-US" sz="2600" dirty="0">
                <a:solidFill>
                  <a:prstClr val="black"/>
                </a:solidFill>
              </a:rPr>
              <a:t> u </a:t>
            </a:r>
            <a:r>
              <a:rPr lang="en-US" sz="2600" dirty="0" err="1">
                <a:solidFill>
                  <a:prstClr val="black"/>
                </a:solidFill>
              </a:rPr>
              <a:t>mogućnosti</a:t>
            </a:r>
            <a:r>
              <a:rPr lang="en-US" sz="2600" dirty="0">
                <a:solidFill>
                  <a:prstClr val="black"/>
                </a:solidFill>
              </a:rPr>
              <a:t> da plate </a:t>
            </a:r>
            <a:r>
              <a:rPr lang="en-US" sz="2600" dirty="0" err="1">
                <a:solidFill>
                  <a:prstClr val="black"/>
                </a:solidFill>
              </a:rPr>
              <a:t>paušalnu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naknadu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preko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onlajn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platforme</a:t>
            </a:r>
            <a:r>
              <a:rPr lang="en-US" sz="2600" dirty="0">
                <a:solidFill>
                  <a:prstClr val="black"/>
                </a:solidFill>
              </a:rPr>
              <a:t>, </a:t>
            </a:r>
            <a:r>
              <a:rPr lang="en-US" sz="2600" dirty="0" err="1">
                <a:solidFill>
                  <a:prstClr val="black"/>
                </a:solidFill>
              </a:rPr>
              <a:t>dok</a:t>
            </a:r>
            <a:r>
              <a:rPr lang="en-US" sz="2600" dirty="0">
                <a:solidFill>
                  <a:prstClr val="black"/>
                </a:solidFill>
              </a:rPr>
              <a:t> bi </a:t>
            </a:r>
            <a:r>
              <a:rPr lang="en-US" sz="2600" dirty="0" err="1">
                <a:solidFill>
                  <a:prstClr val="black"/>
                </a:solidFill>
              </a:rPr>
              <a:t>provajderi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usluga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trebalo</a:t>
            </a:r>
            <a:r>
              <a:rPr lang="en-US" sz="2600" dirty="0">
                <a:solidFill>
                  <a:prstClr val="black"/>
                </a:solidFill>
              </a:rPr>
              <a:t> da </a:t>
            </a:r>
            <a:r>
              <a:rPr lang="en-US" sz="2600" dirty="0" err="1">
                <a:solidFill>
                  <a:prstClr val="black"/>
                </a:solidFill>
              </a:rPr>
              <a:t>primaju</a:t>
            </a:r>
            <a:r>
              <a:rPr lang="en-US" sz="2600" dirty="0">
                <a:solidFill>
                  <a:prstClr val="black"/>
                </a:solidFill>
              </a:rPr>
              <a:t> plate </a:t>
            </a:r>
            <a:r>
              <a:rPr lang="en-US" sz="2600" dirty="0" err="1">
                <a:solidFill>
                  <a:prstClr val="black"/>
                </a:solidFill>
              </a:rPr>
              <a:t>preko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PaiPal</a:t>
            </a:r>
            <a:r>
              <a:rPr lang="en-US" sz="2600" dirty="0">
                <a:solidFill>
                  <a:prstClr val="black"/>
                </a:solidFill>
              </a:rPr>
              <a:t>-a, </a:t>
            </a:r>
            <a:r>
              <a:rPr lang="en-US" sz="2600" dirty="0" err="1">
                <a:solidFill>
                  <a:prstClr val="black"/>
                </a:solidFill>
              </a:rPr>
              <a:t>kreditne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kartice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ili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čeka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36427" y="6616005"/>
            <a:ext cx="16078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/>
              <a:t>3. </a:t>
            </a:r>
            <a:r>
              <a:rPr lang="en-GB" sz="2600" b="1" dirty="0" err="1"/>
              <a:t>Izgradnja</a:t>
            </a:r>
            <a:r>
              <a:rPr lang="en-GB" sz="2600" b="1" dirty="0"/>
              <a:t> </a:t>
            </a:r>
            <a:r>
              <a:rPr lang="en-GB" sz="2600" b="1" dirty="0" err="1"/>
              <a:t>brenda</a:t>
            </a:r>
            <a:r>
              <a:rPr lang="en-GB" sz="2600" b="1" dirty="0"/>
              <a:t>, </a:t>
            </a:r>
            <a:r>
              <a:rPr lang="en-GB" sz="2600" b="1" dirty="0" err="1"/>
              <a:t>umrežavanje</a:t>
            </a:r>
            <a:r>
              <a:rPr lang="en-GB" sz="2600" b="1" dirty="0"/>
              <a:t> </a:t>
            </a:r>
            <a:r>
              <a:rPr lang="en-GB" sz="2600" b="1" dirty="0" err="1"/>
              <a:t>i</a:t>
            </a:r>
            <a:r>
              <a:rPr lang="en-GB" sz="2600" b="1" dirty="0"/>
              <a:t> </a:t>
            </a:r>
            <a:r>
              <a:rPr lang="en-GB" sz="2600" b="1" dirty="0" err="1"/>
              <a:t>komunikacija</a:t>
            </a:r>
            <a:endParaRPr lang="sr-Latn-RS" sz="2600" b="1" dirty="0"/>
          </a:p>
          <a:p>
            <a:r>
              <a:rPr lang="en-GB" sz="2600" dirty="0" err="1"/>
              <a:t>Ekonomija</a:t>
            </a:r>
            <a:r>
              <a:rPr lang="en-GB" sz="2600" dirty="0"/>
              <a:t> </a:t>
            </a:r>
            <a:r>
              <a:rPr lang="en-GB" sz="2600" dirty="0" err="1"/>
              <a:t>deljenja</a:t>
            </a:r>
            <a:r>
              <a:rPr lang="en-GB" sz="2600" dirty="0"/>
              <a:t> se </a:t>
            </a:r>
            <a:r>
              <a:rPr lang="en-GB" sz="2600" dirty="0" err="1"/>
              <a:t>odnosi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zajednicu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komunikaciju</a:t>
            </a:r>
            <a:r>
              <a:rPr lang="en-GB" sz="2600" dirty="0"/>
              <a:t>.</a:t>
            </a:r>
            <a:r>
              <a:rPr lang="sr-Latn-RS" sz="2600" dirty="0"/>
              <a:t> </a:t>
            </a:r>
            <a:r>
              <a:rPr lang="en-GB" sz="2600" dirty="0" err="1"/>
              <a:t>Društveni</a:t>
            </a:r>
            <a:r>
              <a:rPr lang="en-GB" sz="2600" dirty="0"/>
              <a:t> </a:t>
            </a:r>
            <a:r>
              <a:rPr lang="en-GB" sz="2600" dirty="0" err="1"/>
              <a:t>mediji</a:t>
            </a:r>
            <a:r>
              <a:rPr lang="en-GB" sz="2600" dirty="0"/>
              <a:t> </a:t>
            </a:r>
            <a:r>
              <a:rPr lang="en-GB" sz="2600" dirty="0" err="1"/>
              <a:t>igraju</a:t>
            </a:r>
            <a:r>
              <a:rPr lang="en-GB" sz="2600" dirty="0"/>
              <a:t> </a:t>
            </a:r>
            <a:r>
              <a:rPr lang="en-GB" sz="2600" dirty="0" err="1"/>
              <a:t>važnu</a:t>
            </a:r>
            <a:r>
              <a:rPr lang="en-GB" sz="2600" dirty="0"/>
              <a:t> </a:t>
            </a:r>
            <a:r>
              <a:rPr lang="en-GB" sz="2600" dirty="0" err="1"/>
              <a:t>ulogu</a:t>
            </a:r>
            <a:r>
              <a:rPr lang="en-GB" sz="2600" dirty="0"/>
              <a:t> u </a:t>
            </a:r>
            <a:r>
              <a:rPr lang="en-GB" sz="2600" dirty="0" err="1"/>
              <a:t>izgradnji</a:t>
            </a:r>
            <a:r>
              <a:rPr lang="en-GB" sz="2600" dirty="0"/>
              <a:t> </a:t>
            </a:r>
            <a:r>
              <a:rPr lang="en-GB" sz="2600" dirty="0" err="1"/>
              <a:t>brenda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potrazi</a:t>
            </a:r>
            <a:r>
              <a:rPr lang="en-GB" sz="2600" dirty="0"/>
              <a:t> za </a:t>
            </a:r>
            <a:r>
              <a:rPr lang="en-GB" sz="2600" dirty="0" err="1"/>
              <a:t>novim</a:t>
            </a:r>
            <a:r>
              <a:rPr lang="en-GB" sz="2600" dirty="0"/>
              <a:t> </a:t>
            </a:r>
            <a:r>
              <a:rPr lang="en-GB" sz="2600" dirty="0" err="1"/>
              <a:t>klijentima</a:t>
            </a:r>
            <a:r>
              <a:rPr lang="en-GB" sz="2600" dirty="0"/>
              <a:t> </a:t>
            </a:r>
            <a:r>
              <a:rPr lang="en-GB" sz="2600" dirty="0" err="1"/>
              <a:t>ili</a:t>
            </a:r>
            <a:r>
              <a:rPr lang="en-GB" sz="2600" dirty="0"/>
              <a:t> </a:t>
            </a:r>
            <a:r>
              <a:rPr lang="en-GB" sz="2600" dirty="0" err="1"/>
              <a:t>partnerima</a:t>
            </a:r>
            <a:r>
              <a:rPr lang="en-GB" sz="2600" dirty="0"/>
              <a:t>. Ne </a:t>
            </a:r>
            <a:r>
              <a:rPr lang="en-GB" sz="2600" dirty="0" err="1"/>
              <a:t>izbegavajte</a:t>
            </a:r>
            <a:r>
              <a:rPr lang="en-GB" sz="2600" dirty="0"/>
              <a:t> </a:t>
            </a:r>
            <a:r>
              <a:rPr lang="en-GB" sz="2600" dirty="0" err="1"/>
              <a:t>negativne</a:t>
            </a:r>
            <a:r>
              <a:rPr lang="en-GB" sz="2600" dirty="0"/>
              <a:t> </a:t>
            </a:r>
            <a:r>
              <a:rPr lang="en-GB" sz="2600" dirty="0" err="1"/>
              <a:t>povratne</a:t>
            </a:r>
            <a:r>
              <a:rPr lang="en-GB" sz="2600" dirty="0"/>
              <a:t> </a:t>
            </a:r>
            <a:r>
              <a:rPr lang="en-GB" sz="2600" dirty="0" err="1"/>
              <a:t>informacije</a:t>
            </a:r>
            <a:r>
              <a:rPr lang="en-GB" sz="2600" dirty="0"/>
              <a:t> </a:t>
            </a:r>
            <a:r>
              <a:rPr lang="en-GB" sz="2600" dirty="0" err="1"/>
              <a:t>ili</a:t>
            </a:r>
            <a:r>
              <a:rPr lang="en-GB" sz="2600" dirty="0"/>
              <a:t> </a:t>
            </a:r>
            <a:r>
              <a:rPr lang="en-GB" sz="2600" dirty="0" err="1"/>
              <a:t>kritike</a:t>
            </a:r>
            <a:r>
              <a:rPr lang="en-GB" sz="2600" dirty="0"/>
              <a:t>, </a:t>
            </a:r>
            <a:r>
              <a:rPr lang="en-GB" sz="2600" dirty="0" err="1"/>
              <a:t>uvek</a:t>
            </a:r>
            <a:r>
              <a:rPr lang="en-GB" sz="2600" dirty="0"/>
              <a:t> se </a:t>
            </a:r>
            <a:r>
              <a:rPr lang="en-GB" sz="2600" dirty="0" err="1"/>
              <a:t>sarađujte</a:t>
            </a:r>
            <a:r>
              <a:rPr lang="en-GB" sz="2600" dirty="0"/>
              <a:t> </a:t>
            </a:r>
            <a:r>
              <a:rPr lang="en-GB" sz="2600" dirty="0" err="1"/>
              <a:t>sa</a:t>
            </a:r>
            <a:r>
              <a:rPr lang="en-GB" sz="2600" dirty="0"/>
              <a:t> </a:t>
            </a:r>
            <a:r>
              <a:rPr lang="en-GB" sz="2600" dirty="0" err="1"/>
              <a:t>njima</a:t>
            </a:r>
            <a:r>
              <a:rPr lang="en-GB" sz="26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0558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393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Kako započeti posao u ekonomiji deljenja – Kako biti konkurentan</a:t>
            </a:r>
            <a:endParaRPr lang="es-ES" sz="3600" b="1" i="1" spc="-85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685800" y="1790700"/>
            <a:ext cx="1684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prstClr val="black"/>
                </a:solidFill>
              </a:rPr>
              <a:t>Danas je </a:t>
            </a:r>
            <a:r>
              <a:rPr lang="en-US" sz="2400" dirty="0" err="1">
                <a:solidFill>
                  <a:prstClr val="black"/>
                </a:solidFill>
              </a:rPr>
              <a:t>na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raspolaganju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mnogo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usluga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platformi</a:t>
            </a:r>
            <a:r>
              <a:rPr lang="en-US" sz="2400" dirty="0">
                <a:solidFill>
                  <a:prstClr val="black"/>
                </a:solidFill>
              </a:rPr>
              <a:t> za </a:t>
            </a:r>
            <a:r>
              <a:rPr lang="en-US" sz="2400" dirty="0" err="1">
                <a:solidFill>
                  <a:prstClr val="black"/>
                </a:solidFill>
              </a:rPr>
              <a:t>deljenje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sr-Latn-RS" sz="24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prstClr val="black"/>
                </a:solidFill>
              </a:rPr>
              <a:t>Ljudi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biraju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usluge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uglavnom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zbog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nižih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cena</a:t>
            </a:r>
            <a:r>
              <a:rPr lang="en-US" sz="2400" dirty="0">
                <a:solidFill>
                  <a:prstClr val="black"/>
                </a:solidFill>
              </a:rPr>
              <a:t>; da bi </a:t>
            </a:r>
            <a:r>
              <a:rPr lang="en-US" sz="2400" dirty="0" err="1">
                <a:solidFill>
                  <a:prstClr val="black"/>
                </a:solidFill>
              </a:rPr>
              <a:t>ponuda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bila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atraktivna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stoga</a:t>
            </a:r>
            <a:r>
              <a:rPr lang="en-US" sz="2400" dirty="0">
                <a:solidFill>
                  <a:prstClr val="black"/>
                </a:solidFill>
              </a:rPr>
              <a:t> je </a:t>
            </a:r>
            <a:r>
              <a:rPr lang="en-US" sz="2400" dirty="0" err="1">
                <a:solidFill>
                  <a:prstClr val="black"/>
                </a:solidFill>
              </a:rPr>
              <a:t>neophodno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biti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konkurentan</a:t>
            </a:r>
            <a:r>
              <a:rPr lang="en-US" sz="2400" dirty="0">
                <a:solidFill>
                  <a:prstClr val="black"/>
                </a:solidFill>
              </a:rPr>
              <a:t> u </a:t>
            </a:r>
            <a:r>
              <a:rPr lang="en-US" sz="2400" dirty="0" err="1">
                <a:solidFill>
                  <a:prstClr val="black"/>
                </a:solidFill>
              </a:rPr>
              <a:t>pozicioniranju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cena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sr-Latn-RS" sz="24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sr-Latn-RS" sz="24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prstClr val="black"/>
                </a:solidFill>
              </a:rPr>
              <a:t>Međutim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ako</a:t>
            </a:r>
            <a:r>
              <a:rPr lang="en-US" sz="2400" dirty="0">
                <a:solidFill>
                  <a:prstClr val="black"/>
                </a:solidFill>
              </a:rPr>
              <a:t> je </a:t>
            </a:r>
            <a:r>
              <a:rPr lang="en-US" sz="2400" dirty="0" err="1">
                <a:solidFill>
                  <a:prstClr val="black"/>
                </a:solidFill>
              </a:rPr>
              <a:t>konačni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cilj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stvaranje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inovativnih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rešenja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ima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još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mnogo</a:t>
            </a:r>
            <a:r>
              <a:rPr lang="en-US" sz="2400" dirty="0">
                <a:solidFill>
                  <a:prstClr val="black"/>
                </a:solidFill>
              </a:rPr>
              <a:t> toga da se </a:t>
            </a:r>
            <a:r>
              <a:rPr lang="en-US" sz="2400" dirty="0" err="1">
                <a:solidFill>
                  <a:prstClr val="black"/>
                </a:solidFill>
              </a:rPr>
              <a:t>uradi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  <a:endParaRPr lang="sr-Latn-RS" sz="24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sr-Latn-RS" sz="24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prstClr val="black"/>
                </a:solidFill>
              </a:rPr>
              <a:t>Nedostatak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regulacije</a:t>
            </a:r>
            <a:r>
              <a:rPr lang="en-US" sz="2400" dirty="0">
                <a:solidFill>
                  <a:prstClr val="black"/>
                </a:solidFill>
              </a:rPr>
              <a:t> u </a:t>
            </a:r>
            <a:r>
              <a:rPr lang="en-US" sz="2400" dirty="0" err="1">
                <a:solidFill>
                  <a:prstClr val="black"/>
                </a:solidFill>
              </a:rPr>
              <a:t>ekonomiji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deljenja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često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rezultira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eksploatacijom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dobavljača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ili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negativno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utiče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tradicionalnu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ekonomiju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lvl="0" algn="just">
              <a:defRPr/>
            </a:pPr>
            <a:endParaRPr lang="sr-Latn-RS" sz="24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sr-Latn-RS" sz="24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prstClr val="black"/>
                </a:solidFill>
              </a:rPr>
              <a:t>Postoji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sve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veća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svest</a:t>
            </a:r>
            <a:r>
              <a:rPr lang="en-US" sz="2400" b="1" dirty="0">
                <a:solidFill>
                  <a:prstClr val="black"/>
                </a:solidFill>
              </a:rPr>
              <a:t> o „</a:t>
            </a:r>
            <a:r>
              <a:rPr lang="en-US" sz="2400" b="1" dirty="0" err="1">
                <a:solidFill>
                  <a:prstClr val="black"/>
                </a:solidFill>
              </a:rPr>
              <a:t>tamnim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stranama</a:t>
            </a:r>
            <a:r>
              <a:rPr lang="en-US" sz="2400" b="1" dirty="0">
                <a:solidFill>
                  <a:prstClr val="black"/>
                </a:solidFill>
              </a:rPr>
              <a:t>“ </a:t>
            </a:r>
            <a:r>
              <a:rPr lang="en-US" sz="2400" b="1" dirty="0" err="1">
                <a:solidFill>
                  <a:prstClr val="black"/>
                </a:solidFill>
              </a:rPr>
              <a:t>ekonomije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deljenja</a:t>
            </a:r>
            <a:r>
              <a:rPr lang="en-US" sz="2400" dirty="0">
                <a:solidFill>
                  <a:prstClr val="black"/>
                </a:solidFill>
              </a:rPr>
              <a:t>; </a:t>
            </a:r>
            <a:r>
              <a:rPr lang="en-US" sz="2400" dirty="0" err="1">
                <a:solidFill>
                  <a:prstClr val="black"/>
                </a:solidFill>
              </a:rPr>
              <a:t>iz</a:t>
            </a:r>
            <a:r>
              <a:rPr lang="en-US" sz="2400" dirty="0">
                <a:solidFill>
                  <a:prstClr val="black"/>
                </a:solidFill>
              </a:rPr>
              <a:t> tog </a:t>
            </a:r>
            <a:r>
              <a:rPr lang="en-US" sz="2400" dirty="0" err="1">
                <a:solidFill>
                  <a:prstClr val="black"/>
                </a:solidFill>
              </a:rPr>
              <a:t>razloga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ljudi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sve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više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u </a:t>
            </a:r>
            <a:r>
              <a:rPr lang="en-US" sz="2400" b="1" dirty="0" err="1">
                <a:solidFill>
                  <a:prstClr val="black"/>
                </a:solidFill>
              </a:rPr>
              <a:t>potrazi</a:t>
            </a:r>
            <a:r>
              <a:rPr lang="en-US" sz="2400" b="1" dirty="0">
                <a:solidFill>
                  <a:prstClr val="black"/>
                </a:solidFill>
              </a:rPr>
              <a:t> za </a:t>
            </a:r>
            <a:r>
              <a:rPr lang="en-US" sz="2400" b="1" dirty="0" err="1">
                <a:solidFill>
                  <a:prstClr val="black"/>
                </a:solidFill>
              </a:rPr>
              <a:t>pravednijim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održivim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načinima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potrošnje</a:t>
            </a:r>
            <a:r>
              <a:rPr lang="en-US" sz="2400" b="1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2743200" y="5945684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743200" y="48387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524000" y="6486566"/>
            <a:ext cx="1584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prstClr val="black"/>
                </a:solidFill>
              </a:rPr>
              <a:t>Nova </a:t>
            </a:r>
            <a:r>
              <a:rPr lang="en-US" sz="2400" dirty="0" err="1">
                <a:solidFill>
                  <a:prstClr val="black"/>
                </a:solidFill>
              </a:rPr>
              <a:t>preduzeća</a:t>
            </a:r>
            <a:r>
              <a:rPr lang="en-US" sz="2400" dirty="0">
                <a:solidFill>
                  <a:prstClr val="black"/>
                </a:solidFill>
              </a:rPr>
              <a:t> bi </a:t>
            </a:r>
            <a:r>
              <a:rPr lang="en-US" sz="2400" dirty="0" err="1">
                <a:solidFill>
                  <a:prstClr val="black"/>
                </a:solidFill>
              </a:rPr>
              <a:t>trebalo</a:t>
            </a:r>
            <a:r>
              <a:rPr lang="en-US" sz="2400" dirty="0">
                <a:solidFill>
                  <a:prstClr val="black"/>
                </a:solidFill>
              </a:rPr>
              <a:t> da </a:t>
            </a:r>
            <a:r>
              <a:rPr lang="en-US" sz="2400" dirty="0" err="1">
                <a:solidFill>
                  <a:prstClr val="black"/>
                </a:solidFill>
              </a:rPr>
              <a:t>vrate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ekonomiju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deljenja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njenom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prvobitnom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značenju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stvaranju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razvoju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  <a:endParaRPr lang="sr-Latn-RS" sz="24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sr-Latn-RS" sz="24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prstClr val="black"/>
                </a:solidFill>
              </a:rPr>
              <a:t>Prakse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održive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potrošnje</a:t>
            </a:r>
            <a:endParaRPr lang="sr-Latn-RS" sz="24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prstClr val="black"/>
                </a:solidFill>
              </a:rPr>
              <a:t>Osećaj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pripadnosti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zajednici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9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1447800" y="157329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Sumiranje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CFD77F6-9B0A-9BC2-101A-6F68F301E7D3}"/>
              </a:ext>
            </a:extLst>
          </p:cNvPr>
          <p:cNvSpPr txBox="1"/>
          <p:nvPr/>
        </p:nvSpPr>
        <p:spPr>
          <a:xfrm>
            <a:off x="2221080" y="2944659"/>
            <a:ext cx="36427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deljenja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je nova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pojava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koja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može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doneti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nekoliko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prilika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ko-KR" altLang="en-US" sz="2400" dirty="0"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543" y="2944659"/>
            <a:ext cx="581024" cy="58102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3AE924DD-2FF9-8063-9000-8EE79949F8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5621977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9431" y="300493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9431" y="5912489"/>
            <a:ext cx="581024" cy="58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6618723" y="3072624"/>
            <a:ext cx="4655341" cy="2549353"/>
          </a:xfrm>
          <a:prstGeom prst="rect">
            <a:avLst/>
          </a:prstGeom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5CFD77F6-9B0A-9BC2-101A-6F68F301E7D3}"/>
              </a:ext>
            </a:extLst>
          </p:cNvPr>
          <p:cNvSpPr txBox="1"/>
          <p:nvPr/>
        </p:nvSpPr>
        <p:spPr>
          <a:xfrm>
            <a:off x="2249513" y="5476546"/>
            <a:ext cx="364274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deljenja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zasnovana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međusobnoj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razmeni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korišćenju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digitalnih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platformi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održivosti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ko-KR" altLang="en-US" sz="2400" dirty="0">
              <a:cs typeface="Microsoft Sans Serif" panose="020B0604020202020204" pitchFamily="34" charset="0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5CFD77F6-9B0A-9BC2-101A-6F68F301E7D3}"/>
              </a:ext>
            </a:extLst>
          </p:cNvPr>
          <p:cNvSpPr txBox="1"/>
          <p:nvPr/>
        </p:nvSpPr>
        <p:spPr>
          <a:xfrm>
            <a:off x="12830177" y="3027112"/>
            <a:ext cx="48768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sz="2400" dirty="0">
                <a:cs typeface="Microsoft Sans Serif" panose="020B0604020202020204" pitchFamily="34" charset="0"/>
              </a:rPr>
              <a:t>U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ekonomiji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>
                <a:cs typeface="Microsoft Sans Serif" panose="020B0604020202020204" pitchFamily="34" charset="0"/>
              </a:rPr>
              <a:t>deljenja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moraju</a:t>
            </a:r>
            <a:r>
              <a:rPr lang="en-GB" altLang="ko-KR" sz="2400" dirty="0">
                <a:cs typeface="Microsoft Sans Serif" panose="020B0604020202020204" pitchFamily="34" charset="0"/>
              </a:rPr>
              <a:t> se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regrutovati</a:t>
            </a:r>
            <a:r>
              <a:rPr lang="en-GB" altLang="ko-KR" sz="2400" dirty="0">
                <a:cs typeface="Microsoft Sans Serif" panose="020B0604020202020204" pitchFamily="34" charset="0"/>
              </a:rPr>
              <a:t> ne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samo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kupci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vec</a:t>
            </a:r>
            <a:r>
              <a:rPr lang="en-GB" altLang="ko-KR" sz="2400" dirty="0">
                <a:cs typeface="Microsoft Sans Serif" panose="020B0604020202020204" pitchFamily="34" charset="0"/>
              </a:rPr>
              <a:t>́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i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dobavljači</a:t>
            </a:r>
            <a:r>
              <a:rPr lang="en-GB" altLang="ko-KR" sz="2400" dirty="0">
                <a:cs typeface="Microsoft Sans Serif" panose="020B0604020202020204" pitchFamily="34" charset="0"/>
              </a:rPr>
              <a:t>.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Ponuda</a:t>
            </a:r>
            <a:r>
              <a:rPr lang="en-GB" altLang="ko-KR" sz="2400" dirty="0">
                <a:cs typeface="Microsoft Sans Serif" panose="020B0604020202020204" pitchFamily="34" charset="0"/>
              </a:rPr>
              <a:t> mora da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bude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korišćena</a:t>
            </a:r>
            <a:r>
              <a:rPr lang="en-GB" altLang="ko-KR" sz="2400" dirty="0">
                <a:cs typeface="Microsoft Sans Serif" panose="020B0604020202020204" pitchFamily="34" charset="0"/>
              </a:rPr>
              <a:t>,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dok</a:t>
            </a:r>
            <a:r>
              <a:rPr lang="en-GB" altLang="ko-KR" sz="2400" dirty="0">
                <a:cs typeface="Microsoft Sans Serif" panose="020B0604020202020204" pitchFamily="34" charset="0"/>
              </a:rPr>
              <a:t> se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ponuda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i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potražnja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podudaraju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na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digitalnim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platformama</a:t>
            </a:r>
            <a:r>
              <a:rPr lang="en-GB" altLang="ko-KR" sz="2400" dirty="0"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5CFD77F6-9B0A-9BC2-101A-6F68F301E7D3}"/>
              </a:ext>
            </a:extLst>
          </p:cNvPr>
          <p:cNvSpPr txBox="1"/>
          <p:nvPr/>
        </p:nvSpPr>
        <p:spPr>
          <a:xfrm>
            <a:off x="12830177" y="5727823"/>
            <a:ext cx="48768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ko-KR" sz="2400" dirty="0" err="1">
                <a:cs typeface="Microsoft Sans Serif" panose="020B0604020202020204" pitchFamily="34" charset="0"/>
              </a:rPr>
              <a:t>Nabavka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cro</a:t>
            </a:r>
            <a:r>
              <a:rPr lang="sr-Latn-RS" altLang="ko-KR" sz="2400" dirty="0">
                <a:cs typeface="Microsoft Sans Serif" panose="020B0604020202020204" pitchFamily="34" charset="0"/>
              </a:rPr>
              <a:t>w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dsourcinga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može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biti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rizična</a:t>
            </a:r>
            <a:r>
              <a:rPr lang="en-GB" altLang="ko-KR" sz="2400" dirty="0">
                <a:cs typeface="Microsoft Sans Serif" panose="020B0604020202020204" pitchFamily="34" charset="0"/>
              </a:rPr>
              <a:t>,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ali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postoje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različite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strategije</a:t>
            </a:r>
            <a:r>
              <a:rPr lang="en-GB" altLang="ko-KR" sz="2400" dirty="0">
                <a:cs typeface="Microsoft Sans Serif" panose="020B0604020202020204" pitchFamily="34" charset="0"/>
              </a:rPr>
              <a:t> za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ublažavanje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potencijalnih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rizika</a:t>
            </a:r>
            <a:r>
              <a:rPr lang="en-GB" altLang="ko-KR" sz="2400" dirty="0">
                <a:cs typeface="Microsoft Sans Serif" panose="020B0604020202020204" pitchFamily="34" charset="0"/>
              </a:rPr>
              <a:t>.</a:t>
            </a:r>
          </a:p>
        </p:txBody>
      </p:sp>
      <p:pic>
        <p:nvPicPr>
          <p:cNvPr id="20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0195" y="6493513"/>
            <a:ext cx="581024" cy="581024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CFD77F6-9B0A-9BC2-101A-6F68F301E7D3}"/>
              </a:ext>
            </a:extLst>
          </p:cNvPr>
          <p:cNvSpPr txBox="1"/>
          <p:nvPr/>
        </p:nvSpPr>
        <p:spPr>
          <a:xfrm>
            <a:off x="5451207" y="7294369"/>
            <a:ext cx="7239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ko-KR" sz="2400" dirty="0">
                <a:cs typeface="Microsoft Sans Serif" panose="020B0604020202020204" pitchFamily="34" charset="0"/>
              </a:rPr>
              <a:t>Danas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postoji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mnogo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platformi</a:t>
            </a:r>
            <a:r>
              <a:rPr lang="en-GB" altLang="ko-KR" sz="2400" dirty="0">
                <a:cs typeface="Microsoft Sans Serif" panose="020B0604020202020204" pitchFamily="34" charset="0"/>
              </a:rPr>
              <a:t> za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deljenje</a:t>
            </a:r>
            <a:r>
              <a:rPr lang="en-GB" altLang="ko-KR" sz="2400" dirty="0">
                <a:cs typeface="Microsoft Sans Serif" panose="020B0604020202020204" pitchFamily="34" charset="0"/>
              </a:rPr>
              <a:t>. Pa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kako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biti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inovativan</a:t>
            </a:r>
            <a:r>
              <a:rPr lang="en-GB" altLang="ko-KR" sz="2400" dirty="0">
                <a:cs typeface="Microsoft Sans Serif" panose="020B0604020202020204" pitchFamily="34" charset="0"/>
              </a:rPr>
              <a:t>?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Praksa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održive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potrošnje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i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osećaj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pripadnosti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zajednici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su</a:t>
            </a:r>
            <a:r>
              <a:rPr lang="en-GB" altLang="ko-KR" sz="2400" dirty="0">
                <a:cs typeface="Microsoft Sans Serif" panose="020B0604020202020204" pitchFamily="34" charset="0"/>
              </a:rPr>
              <a:t> </a:t>
            </a:r>
            <a:r>
              <a:rPr lang="en-GB" altLang="ko-KR" sz="2400" dirty="0" err="1">
                <a:cs typeface="Microsoft Sans Serif" panose="020B0604020202020204" pitchFamily="34" charset="0"/>
              </a:rPr>
              <a:t>ključ</a:t>
            </a:r>
            <a:r>
              <a:rPr lang="en-GB" altLang="ko-KR" sz="2400" dirty="0"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sr-Latn-R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Hvala</a:t>
            </a:r>
            <a:r>
              <a:rPr lang="en-U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</a:t>
            </a:r>
            <a:r>
              <a:rPr lang="en-US" sz="4400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IDP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914400" y="638886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Ciljeva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878006" y="1393388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Na kraju ovog modula vi ćete biti u mogućnosti da:</a:t>
            </a:r>
            <a:endParaRPr lang="en-GB" sz="2800" dirty="0">
              <a:effectLst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5E089A1-1F8C-461F-FDEB-F6FE8F5419E0}"/>
              </a:ext>
            </a:extLst>
          </p:cNvPr>
          <p:cNvSpPr txBox="1"/>
          <p:nvPr/>
        </p:nvSpPr>
        <p:spPr>
          <a:xfrm>
            <a:off x="1752600" y="2418362"/>
            <a:ext cx="14330367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Razumete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vrednosti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glavne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karakteristike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ekonomije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deljenja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D2012-C327-5815-4FAA-1CACB3D4207F}"/>
              </a:ext>
            </a:extLst>
          </p:cNvPr>
          <p:cNvSpPr txBox="1"/>
          <p:nvPr/>
        </p:nvSpPr>
        <p:spPr>
          <a:xfrm>
            <a:off x="1709382" y="3692195"/>
            <a:ext cx="1109221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R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nati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</a:t>
            </a:r>
            <a:r>
              <a:rPr lang="sr-Latn-R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liku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sr-Latn-R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me</a:t>
            </a:r>
            <a:r>
              <a:rPr lang="sr-Latn-R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đ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tradicionalne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ekonomije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deljenja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344964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006" y="3676206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006" y="6362700"/>
            <a:ext cx="581024" cy="58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12192000" y="5219700"/>
            <a:ext cx="6282261" cy="3578414"/>
          </a:xfrm>
          <a:prstGeom prst="rect">
            <a:avLst/>
          </a:prstGeom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006" y="5007448"/>
            <a:ext cx="581024" cy="58102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6CAD2012-C327-5815-4FAA-1CACB3D4207F}"/>
              </a:ext>
            </a:extLst>
          </p:cNvPr>
          <p:cNvSpPr txBox="1"/>
          <p:nvPr/>
        </p:nvSpPr>
        <p:spPr>
          <a:xfrm>
            <a:off x="1752600" y="4985931"/>
            <a:ext cx="1002541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pl-PL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Pokrenite posao u ekonomiji deljenja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CAD2012-C327-5815-4FAA-1CACB3D4207F}"/>
              </a:ext>
            </a:extLst>
          </p:cNvPr>
          <p:cNvSpPr txBox="1"/>
          <p:nvPr/>
        </p:nvSpPr>
        <p:spPr>
          <a:xfrm>
            <a:off x="1752600" y="6362700"/>
            <a:ext cx="1002541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pl-PL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Osigurate i uskladite ponudu i potražnju na platformi za deljenje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20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006" y="7579840"/>
            <a:ext cx="581024" cy="581024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6CAD2012-C327-5815-4FAA-1CACB3D4207F}"/>
              </a:ext>
            </a:extLst>
          </p:cNvPr>
          <p:cNvSpPr txBox="1"/>
          <p:nvPr/>
        </p:nvSpPr>
        <p:spPr>
          <a:xfrm>
            <a:off x="1709382" y="7637644"/>
            <a:ext cx="1002541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Budite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konkurentni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inovativni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tržištu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ekonomije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deljenja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914400" y="495300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Index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2200340" y="1788394"/>
            <a:ext cx="861059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RS" altLang="ko-KR" sz="2800" b="1" dirty="0">
                <a:solidFill>
                  <a:srgbClr val="AC7BD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jedinica 1</a:t>
            </a:r>
            <a:r>
              <a:rPr lang="en-US" altLang="ko-KR" sz="2800" b="1" dirty="0">
                <a:solidFill>
                  <a:srgbClr val="AC7BD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sr-Latn-RS" altLang="ko-KR" sz="2800" b="1" dirty="0">
                <a:solidFill>
                  <a:srgbClr val="AC7BD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Uvod u ekonomiju deljenja</a:t>
            </a:r>
            <a:endParaRPr lang="ko-KR" altLang="en-US" sz="2800" b="1" dirty="0">
              <a:solidFill>
                <a:srgbClr val="AC7BDC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070" y="178839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558" y="5448300"/>
            <a:ext cx="581024" cy="581024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238801E5-F271-CED4-7560-4088DC248F5E}"/>
              </a:ext>
            </a:extLst>
          </p:cNvPr>
          <p:cNvSpPr txBox="1"/>
          <p:nvPr/>
        </p:nvSpPr>
        <p:spPr>
          <a:xfrm>
            <a:off x="2200340" y="2557969"/>
            <a:ext cx="11164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1: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Definicija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2: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Glavne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karakteristike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3: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Istorija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ekonomije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deljenja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4: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Prednosti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nedostaci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pružaoce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usluga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5: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Vrste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platformi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6: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Matrica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Peren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Kozinesta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F4D7496-8DEE-0BFB-FAF5-3762F71A6D90}"/>
              </a:ext>
            </a:extLst>
          </p:cNvPr>
          <p:cNvSpPr txBox="1"/>
          <p:nvPr/>
        </p:nvSpPr>
        <p:spPr>
          <a:xfrm>
            <a:off x="2177593" y="5524500"/>
            <a:ext cx="10243007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RS" altLang="ko-KR" sz="2800" b="1" dirty="0">
                <a:solidFill>
                  <a:srgbClr val="AC7BD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jedinica </a:t>
            </a:r>
            <a:r>
              <a:rPr lang="en-US" altLang="ko-KR" sz="2800" b="1" dirty="0">
                <a:solidFill>
                  <a:srgbClr val="AC7BD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2 - </a:t>
            </a:r>
            <a:r>
              <a:rPr lang="en-GB" sz="2800" b="1" dirty="0" err="1">
                <a:solidFill>
                  <a:srgbClr val="AC7BD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Kako</a:t>
            </a:r>
            <a:r>
              <a:rPr lang="en-GB" sz="2800" b="1" dirty="0">
                <a:solidFill>
                  <a:srgbClr val="AC7BD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započeti</a:t>
            </a:r>
            <a:r>
              <a:rPr lang="en-GB" sz="2800" b="1" dirty="0">
                <a:solidFill>
                  <a:srgbClr val="AC7BD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posao</a:t>
            </a:r>
            <a:r>
              <a:rPr lang="en-GB" sz="2800" b="1" dirty="0">
                <a:solidFill>
                  <a:srgbClr val="AC7BD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800" b="1" dirty="0" err="1">
                <a:solidFill>
                  <a:srgbClr val="AC7BD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ekonomiji</a:t>
            </a:r>
            <a:r>
              <a:rPr lang="en-GB" sz="2800" b="1" dirty="0">
                <a:solidFill>
                  <a:srgbClr val="AC7BD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deljenja</a:t>
            </a:r>
            <a:endParaRPr lang="sr-Latn-RS" sz="2800" dirty="0">
              <a:solidFill>
                <a:srgbClr val="AC7BD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238801E5-F271-CED4-7560-4088DC248F5E}"/>
              </a:ext>
            </a:extLst>
          </p:cNvPr>
          <p:cNvSpPr txBox="1"/>
          <p:nvPr/>
        </p:nvSpPr>
        <p:spPr>
          <a:xfrm>
            <a:off x="2200340" y="6190282"/>
            <a:ext cx="11164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1: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Poslovna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ideja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2: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početi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3: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Ponuda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potražnja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4: Crowdsource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snabdevanje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5: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Saveti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trikovi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Odeljak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6: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biti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konkurentan</a:t>
            </a:r>
            <a:endParaRPr lang="en-US" altLang="ko-KR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27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Ekonomija deljenja 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sr-Latn-R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Definicija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685800" y="1790700"/>
            <a:ext cx="1394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600" dirty="0" err="1"/>
              <a:t>Ekonomija</a:t>
            </a:r>
            <a:r>
              <a:rPr lang="en-US" sz="2600" dirty="0"/>
              <a:t> </a:t>
            </a:r>
            <a:r>
              <a:rPr lang="en-US" sz="2600" dirty="0" err="1"/>
              <a:t>deljenja</a:t>
            </a:r>
            <a:r>
              <a:rPr lang="en-US" sz="2600" dirty="0"/>
              <a:t> </a:t>
            </a:r>
            <a:r>
              <a:rPr lang="en-US" sz="2600" dirty="0" err="1"/>
              <a:t>može</a:t>
            </a:r>
            <a:r>
              <a:rPr lang="en-US" sz="2600" dirty="0"/>
              <a:t> se </a:t>
            </a:r>
            <a:r>
              <a:rPr lang="en-US" sz="2600" dirty="0" err="1"/>
              <a:t>opisati</a:t>
            </a:r>
            <a:r>
              <a:rPr lang="en-US" sz="2600" dirty="0"/>
              <a:t> </a:t>
            </a:r>
            <a:r>
              <a:rPr lang="en-US" sz="2600" dirty="0" err="1"/>
              <a:t>kao</a:t>
            </a:r>
            <a:r>
              <a:rPr lang="en-US" sz="2600" dirty="0"/>
              <a:t> </a:t>
            </a:r>
            <a:r>
              <a:rPr lang="en-US" sz="2600" b="1" dirty="0" err="1"/>
              <a:t>novi</a:t>
            </a:r>
            <a:r>
              <a:rPr lang="en-US" sz="2600" b="1" dirty="0"/>
              <a:t> </a:t>
            </a:r>
            <a:r>
              <a:rPr lang="en-US" sz="2600" b="1" dirty="0" err="1"/>
              <a:t>ekonomski</a:t>
            </a:r>
            <a:r>
              <a:rPr lang="en-US" sz="2600" b="1" dirty="0"/>
              <a:t> model </a:t>
            </a:r>
            <a:r>
              <a:rPr lang="en-US" sz="2600" dirty="0"/>
              <a:t>u </a:t>
            </a:r>
            <a:r>
              <a:rPr lang="en-US" sz="2600" dirty="0" err="1"/>
              <a:t>kojem</a:t>
            </a:r>
            <a:r>
              <a:rPr lang="en-US" sz="2600" dirty="0"/>
              <a:t> se </a:t>
            </a:r>
            <a:r>
              <a:rPr lang="en-US" sz="2600" b="1" dirty="0"/>
              <a:t>dobra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resursi</a:t>
            </a:r>
            <a:r>
              <a:rPr lang="en-US" sz="2600" b="1" dirty="0"/>
              <a:t> </a:t>
            </a:r>
            <a:r>
              <a:rPr lang="en-US" sz="2600" b="1" dirty="0" err="1"/>
              <a:t>razmjenjuju</a:t>
            </a:r>
            <a:r>
              <a:rPr lang="en-US" sz="2600" b="1" dirty="0"/>
              <a:t> </a:t>
            </a:r>
            <a:r>
              <a:rPr lang="en-US" sz="2600" dirty="0" err="1"/>
              <a:t>ili</a:t>
            </a:r>
            <a:r>
              <a:rPr lang="en-US" sz="2600" dirty="0"/>
              <a:t> </a:t>
            </a:r>
            <a:r>
              <a:rPr lang="en-US" sz="2600" b="1" dirty="0"/>
              <a:t>dele </a:t>
            </a:r>
            <a:r>
              <a:rPr lang="en-US" sz="2600" b="1" dirty="0" err="1"/>
              <a:t>među</a:t>
            </a:r>
            <a:r>
              <a:rPr lang="en-US" sz="2600" b="1" dirty="0"/>
              <a:t> </a:t>
            </a:r>
            <a:r>
              <a:rPr lang="en-US" sz="2600" b="1" dirty="0" err="1"/>
              <a:t>pojedincima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grupama</a:t>
            </a:r>
            <a:r>
              <a:rPr lang="en-US" sz="2600" b="1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kolaborativni</a:t>
            </a:r>
            <a:r>
              <a:rPr lang="en-US" sz="2600" dirty="0"/>
              <a:t> </a:t>
            </a:r>
            <a:r>
              <a:rPr lang="en-US" sz="2600" dirty="0" err="1"/>
              <a:t>način</a:t>
            </a:r>
            <a:r>
              <a:rPr lang="en-US" sz="2600" dirty="0"/>
              <a:t>, </a:t>
            </a:r>
            <a:r>
              <a:rPr lang="en-US" sz="2600" dirty="0" err="1"/>
              <a:t>tako</a:t>
            </a:r>
            <a:r>
              <a:rPr lang="en-US" sz="2600" dirty="0"/>
              <a:t> da </a:t>
            </a:r>
            <a:r>
              <a:rPr lang="en-US" sz="2600" dirty="0" err="1"/>
              <a:t>fizička</a:t>
            </a:r>
            <a:r>
              <a:rPr lang="en-US" sz="2600" dirty="0"/>
              <a:t> </a:t>
            </a:r>
            <a:r>
              <a:rPr lang="en-US" sz="2600" dirty="0" err="1"/>
              <a:t>sredstva</a:t>
            </a:r>
            <a:r>
              <a:rPr lang="en-US" sz="2600" dirty="0"/>
              <a:t> </a:t>
            </a:r>
            <a:r>
              <a:rPr lang="en-US" sz="2600" dirty="0" err="1"/>
              <a:t>postaju</a:t>
            </a:r>
            <a:r>
              <a:rPr lang="en-US" sz="2600" dirty="0"/>
              <a:t> </a:t>
            </a:r>
            <a:r>
              <a:rPr lang="en-US" sz="2600" dirty="0" err="1"/>
              <a:t>usluge</a:t>
            </a:r>
            <a:r>
              <a:rPr lang="en-US" sz="2600" dirty="0"/>
              <a:t>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91486" y="3363843"/>
            <a:ext cx="1691071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/>
              <a:t>Ekonomija</a:t>
            </a:r>
            <a:r>
              <a:rPr lang="en-US" sz="2600" dirty="0"/>
              <a:t> </a:t>
            </a:r>
            <a:r>
              <a:rPr lang="en-US" sz="2600" dirty="0" err="1"/>
              <a:t>deljenja</a:t>
            </a:r>
            <a:r>
              <a:rPr lang="en-US" sz="2600" dirty="0"/>
              <a:t> je </a:t>
            </a:r>
            <a:r>
              <a:rPr lang="en-US" sz="2600" dirty="0" err="1"/>
              <a:t>striktno</a:t>
            </a:r>
            <a:r>
              <a:rPr lang="en-US" sz="2600" dirty="0"/>
              <a:t> </a:t>
            </a:r>
            <a:r>
              <a:rPr lang="en-US" sz="2600" dirty="0" err="1"/>
              <a:t>vezana</a:t>
            </a:r>
            <a:r>
              <a:rPr lang="en-US" sz="2600" dirty="0"/>
              <a:t> za </a:t>
            </a:r>
            <a:r>
              <a:rPr lang="en-US" sz="2600" dirty="0" err="1"/>
              <a:t>razvoj</a:t>
            </a:r>
            <a:r>
              <a:rPr lang="en-US" sz="2600" dirty="0"/>
              <a:t> </a:t>
            </a:r>
            <a:r>
              <a:rPr lang="en-US" sz="2600" b="1" dirty="0" err="1"/>
              <a:t>novih</a:t>
            </a:r>
            <a:r>
              <a:rPr lang="en-US" sz="2600" b="1" dirty="0"/>
              <a:t> </a:t>
            </a:r>
            <a:r>
              <a:rPr lang="en-US" sz="2600" b="1" dirty="0" err="1"/>
              <a:t>tehnologija</a:t>
            </a:r>
            <a:r>
              <a:rPr lang="en-US" sz="2600" b="1" dirty="0"/>
              <a:t> </a:t>
            </a:r>
            <a:r>
              <a:rPr lang="en-US" sz="2600" b="1" dirty="0" err="1"/>
              <a:t>informacija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komunikacija</a:t>
            </a:r>
            <a:r>
              <a:rPr lang="en-US" sz="2600" dirty="0"/>
              <a:t>, </a:t>
            </a:r>
            <a:r>
              <a:rPr lang="en-US" sz="2600" dirty="0" err="1"/>
              <a:t>koje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kombinovane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večnim</a:t>
            </a:r>
            <a:r>
              <a:rPr lang="en-US" sz="2600" dirty="0"/>
              <a:t> </a:t>
            </a:r>
            <a:r>
              <a:rPr lang="en-US" sz="2600" dirty="0" err="1"/>
              <a:t>komunalnim</a:t>
            </a:r>
            <a:r>
              <a:rPr lang="en-US" sz="2600" dirty="0"/>
              <a:t> </a:t>
            </a:r>
            <a:r>
              <a:rPr lang="en-US" sz="2600" dirty="0" err="1"/>
              <a:t>načinima</a:t>
            </a:r>
            <a:r>
              <a:rPr lang="en-US" sz="2600" dirty="0"/>
              <a:t> </a:t>
            </a:r>
            <a:r>
              <a:rPr lang="en-US" sz="2600" dirty="0" err="1"/>
              <a:t>rada</a:t>
            </a:r>
            <a:r>
              <a:rPr lang="en-US" sz="2600" dirty="0"/>
              <a:t>.</a:t>
            </a:r>
            <a:endParaRPr lang="sr-Latn-RS" sz="2600" dirty="0"/>
          </a:p>
          <a:p>
            <a:endParaRPr lang="sr-Latn-RS" sz="2600" dirty="0"/>
          </a:p>
          <a:p>
            <a:r>
              <a:rPr lang="en-US" sz="2600" dirty="0"/>
              <a:t>Evo </a:t>
            </a:r>
            <a:r>
              <a:rPr lang="en-US" sz="2600" dirty="0" err="1"/>
              <a:t>nekih</a:t>
            </a:r>
            <a:r>
              <a:rPr lang="en-US" sz="2600" dirty="0"/>
              <a:t> od </a:t>
            </a:r>
            <a:r>
              <a:rPr lang="en-US" sz="2600" dirty="0" err="1"/>
              <a:t>najpoznatijih</a:t>
            </a:r>
            <a:r>
              <a:rPr lang="en-US" sz="2600" dirty="0"/>
              <a:t> </a:t>
            </a:r>
            <a:r>
              <a:rPr lang="en-US" sz="2600" dirty="0" err="1"/>
              <a:t>primera</a:t>
            </a:r>
            <a:r>
              <a:rPr lang="en-US" sz="2600" dirty="0"/>
              <a:t>:</a:t>
            </a:r>
          </a:p>
        </p:txBody>
      </p:sp>
      <p:pic>
        <p:nvPicPr>
          <p:cNvPr id="2050" name="Picture 2" descr="Uber logo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94" y="5565287"/>
            <a:ext cx="1159927" cy="11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ogoed.co.uk/wp-content/uploads/2014/10/airbnb_horizontal_lockup_web-450x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90708"/>
            <a:ext cx="3467865" cy="12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ust Ea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956660"/>
            <a:ext cx="3078846" cy="173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Bay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725214"/>
            <a:ext cx="2286966" cy="12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fashionbiznes.pl/wp-content/uploads/2020/09/blog_792-300x1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959" y="5380764"/>
            <a:ext cx="1803921" cy="11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rchivo:Wallapop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6956660"/>
            <a:ext cx="3760241" cy="14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Too Good To 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1" y="692991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blaca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90" y="5258278"/>
            <a:ext cx="2381643" cy="168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5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149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Ekonomija deljenja 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en-GB" sz="36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Glavne</a:t>
            </a:r>
            <a:r>
              <a:rPr lang="en-GB" sz="36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karakteristike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685800" y="1790700"/>
            <a:ext cx="16916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prstClr val="black"/>
                </a:solidFill>
              </a:rPr>
              <a:t>Kolaborativna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potrošnja</a:t>
            </a:r>
            <a:r>
              <a:rPr lang="sr-Latn-RS" sz="2600" b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(</a:t>
            </a:r>
            <a:r>
              <a:rPr lang="en-US" sz="2600" dirty="0" err="1">
                <a:solidFill>
                  <a:prstClr val="black"/>
                </a:solidFill>
              </a:rPr>
              <a:t>Korišćenje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dobara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umesto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imovine</a:t>
            </a:r>
            <a:r>
              <a:rPr lang="en-US" sz="2600" dirty="0">
                <a:solidFill>
                  <a:prstClr val="black"/>
                </a:solidFill>
              </a:rPr>
              <a:t> – </a:t>
            </a:r>
            <a:r>
              <a:rPr lang="en-US" sz="2600" dirty="0" err="1">
                <a:solidFill>
                  <a:prstClr val="black"/>
                </a:solidFill>
              </a:rPr>
              <a:t>privremeni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pristup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robi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pozajmljivanjem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ili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iznajmljivanjem</a:t>
            </a:r>
            <a:r>
              <a:rPr lang="en-US" sz="2600" dirty="0">
                <a:solidFill>
                  <a:prstClr val="black"/>
                </a:solidFill>
              </a:rPr>
              <a:t>)</a:t>
            </a:r>
            <a:endParaRPr lang="sr-Latn-RS" sz="26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sr-Latn-RS" sz="2600" dirty="0">
              <a:solidFill>
                <a:prstClr val="black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prstClr val="black"/>
                </a:solidFill>
              </a:rPr>
              <a:t>Razmena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među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kolegama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(</a:t>
            </a:r>
            <a:r>
              <a:rPr lang="en-US" sz="2600" dirty="0" err="1">
                <a:solidFill>
                  <a:prstClr val="black"/>
                </a:solidFill>
              </a:rPr>
              <a:t>pružaoci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usluga</a:t>
            </a:r>
            <a:r>
              <a:rPr lang="en-US" sz="2600" dirty="0">
                <a:solidFill>
                  <a:prstClr val="black"/>
                </a:solidFill>
              </a:rPr>
              <a:t> u </a:t>
            </a:r>
            <a:r>
              <a:rPr lang="en-US" sz="2600" dirty="0" err="1">
                <a:solidFill>
                  <a:prstClr val="black"/>
                </a:solidFill>
              </a:rPr>
              <a:t>direktnom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kontaktu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sa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potrošačima</a:t>
            </a:r>
            <a:r>
              <a:rPr lang="en-US" sz="2600" dirty="0">
                <a:solidFill>
                  <a:prstClr val="black"/>
                </a:solidFill>
              </a:rPr>
              <a:t> – </a:t>
            </a:r>
            <a:r>
              <a:rPr lang="en-US" sz="2600" dirty="0" err="1">
                <a:solidFill>
                  <a:prstClr val="black"/>
                </a:solidFill>
              </a:rPr>
              <a:t>ljudski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odnosi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među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jednakima</a:t>
            </a:r>
            <a:r>
              <a:rPr lang="en-US" sz="2600" dirty="0">
                <a:solidFill>
                  <a:prstClr val="black"/>
                </a:solidFill>
              </a:rPr>
              <a:t>)</a:t>
            </a:r>
            <a:endParaRPr lang="sr-Latn-RS" sz="26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sr-Latn-RS" sz="2600" dirty="0">
              <a:solidFill>
                <a:prstClr val="black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prstClr val="black"/>
                </a:solidFill>
              </a:rPr>
              <a:t>Uparivanje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ponude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i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potražnje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na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digitalnim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platformama</a:t>
            </a:r>
            <a:r>
              <a:rPr lang="sr-Latn-RS" sz="2600" b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(</a:t>
            </a:r>
            <a:r>
              <a:rPr lang="en-US" sz="2600" dirty="0" err="1">
                <a:solidFill>
                  <a:prstClr val="black"/>
                </a:solidFill>
              </a:rPr>
              <a:t>dvostrane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platforme</a:t>
            </a:r>
            <a:r>
              <a:rPr lang="en-US" sz="2600" dirty="0">
                <a:solidFill>
                  <a:prstClr val="black"/>
                </a:solidFill>
              </a:rPr>
              <a:t>)</a:t>
            </a:r>
            <a:endParaRPr lang="sr-Latn-RS" sz="2600" dirty="0">
              <a:solidFill>
                <a:prstClr val="black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endParaRPr lang="sr-Latn-RS" sz="2600" dirty="0">
              <a:solidFill>
                <a:prstClr val="black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prstClr val="black"/>
                </a:solidFill>
              </a:rPr>
              <a:t>Eksploatacija</a:t>
            </a:r>
            <a:r>
              <a:rPr lang="en-US" sz="2600" b="1" dirty="0">
                <a:solidFill>
                  <a:prstClr val="black"/>
                </a:solidFill>
              </a:rPr>
              <a:t>/</a:t>
            </a:r>
            <a:r>
              <a:rPr lang="en-US" sz="2600" dirty="0" err="1">
                <a:solidFill>
                  <a:prstClr val="black"/>
                </a:solidFill>
              </a:rPr>
              <a:t>bolje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korišćenje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manje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korišćenih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sredstava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66418" y="5524500"/>
            <a:ext cx="80851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dirty="0" err="1"/>
              <a:t>Smanjen</a:t>
            </a:r>
            <a:r>
              <a:rPr lang="en-US" sz="2600" dirty="0"/>
              <a:t> </a:t>
            </a:r>
            <a:r>
              <a:rPr lang="en-US" sz="2600" dirty="0" err="1"/>
              <a:t>uticaj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životnu</a:t>
            </a:r>
            <a:r>
              <a:rPr lang="en-US" sz="2600" dirty="0"/>
              <a:t> </a:t>
            </a:r>
            <a:r>
              <a:rPr lang="en-US" sz="2600" dirty="0" err="1"/>
              <a:t>sredinu</a:t>
            </a:r>
            <a:r>
              <a:rPr lang="en-US" sz="2600" dirty="0"/>
              <a:t>, </a:t>
            </a:r>
            <a:r>
              <a:rPr lang="en-US" sz="2600" dirty="0" err="1"/>
              <a:t>održivost</a:t>
            </a:r>
            <a:r>
              <a:rPr lang="sr-Latn-RS" sz="2600" dirty="0"/>
              <a:t> </a:t>
            </a:r>
            <a:r>
              <a:rPr lang="en-US" sz="2600" dirty="0"/>
              <a:t>(</a:t>
            </a:r>
            <a:r>
              <a:rPr lang="en-US" sz="2600" dirty="0" err="1"/>
              <a:t>protiv</a:t>
            </a:r>
            <a:r>
              <a:rPr lang="en-US" sz="2600" dirty="0"/>
              <a:t> </a:t>
            </a:r>
            <a:r>
              <a:rPr lang="en-US" sz="2600" dirty="0" err="1"/>
              <a:t>otpada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prekomerne</a:t>
            </a:r>
            <a:r>
              <a:rPr lang="en-US" sz="2600" dirty="0"/>
              <a:t> </a:t>
            </a:r>
            <a:r>
              <a:rPr lang="en-US" sz="2600" dirty="0" err="1"/>
              <a:t>potrošnje</a:t>
            </a:r>
            <a:r>
              <a:rPr lang="en-US" sz="2600" dirty="0"/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201400" y="4854893"/>
            <a:ext cx="6392839" cy="3924151"/>
          </a:xfrm>
          <a:prstGeom prst="rect">
            <a:avLst/>
          </a:prstGeom>
          <a:noFill/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sr-Latn-RS" sz="2000" b="1" dirty="0"/>
              <a:t>Razmena dobara medju korisnicima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sr-Latn-RS" sz="2000" b="1" dirty="0"/>
              <a:t>Kupi manje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 err="1"/>
              <a:t>Manja</a:t>
            </a:r>
            <a:r>
              <a:rPr lang="en-US" sz="2000" b="1" dirty="0"/>
              <a:t> </a:t>
            </a:r>
            <a:r>
              <a:rPr lang="en-US" sz="2000" b="1" dirty="0" err="1"/>
              <a:t>potreba</a:t>
            </a:r>
            <a:r>
              <a:rPr lang="en-US" sz="2000" b="1" dirty="0"/>
              <a:t> za </a:t>
            </a:r>
            <a:r>
              <a:rPr lang="en-US" sz="2000" b="1" dirty="0" err="1"/>
              <a:t>proizvodnjom</a:t>
            </a:r>
            <a:r>
              <a:rPr lang="en-US" sz="2000" b="1" dirty="0"/>
              <a:t> </a:t>
            </a:r>
            <a:r>
              <a:rPr lang="en-US" sz="2000" b="1" dirty="0" err="1"/>
              <a:t>novih</a:t>
            </a:r>
            <a:r>
              <a:rPr lang="en-US" sz="2000" b="1" dirty="0"/>
              <a:t> </a:t>
            </a:r>
            <a:r>
              <a:rPr lang="en-US" sz="2000" b="1" dirty="0" err="1"/>
              <a:t>proizvoda</a:t>
            </a:r>
            <a:endParaRPr lang="sr-Latn-RS" sz="2000" b="1" dirty="0"/>
          </a:p>
          <a:p>
            <a:pPr algn="ctr"/>
            <a:endParaRPr lang="en-US" sz="2000" b="1" dirty="0"/>
          </a:p>
          <a:p>
            <a:pPr algn="ctr"/>
            <a:r>
              <a:rPr lang="sr-Latn-RS" sz="2000" b="1" dirty="0"/>
              <a:t>Manji pritisak na prirodne resurse</a:t>
            </a:r>
          </a:p>
          <a:p>
            <a:pPr algn="ctr"/>
            <a:endParaRPr lang="sr-Latn-RS" sz="2000" b="1" dirty="0"/>
          </a:p>
          <a:p>
            <a:pPr algn="ctr"/>
            <a:r>
              <a:rPr lang="en-US" sz="2000" b="1" dirty="0" err="1"/>
              <a:t>Smanjivanje</a:t>
            </a:r>
            <a:r>
              <a:rPr lang="en-US" sz="2000" b="1" dirty="0"/>
              <a:t> </a:t>
            </a:r>
            <a:r>
              <a:rPr lang="en-US" sz="2000" b="1" dirty="0" err="1"/>
              <a:t>zagađenja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otpada</a:t>
            </a:r>
            <a:r>
              <a:rPr lang="en-US" sz="2000" b="1" dirty="0"/>
              <a:t> u celom </a:t>
            </a:r>
            <a:r>
              <a:rPr lang="en-US" sz="2000" b="1" dirty="0" err="1"/>
              <a:t>lancu</a:t>
            </a:r>
            <a:r>
              <a:rPr lang="en-US" sz="2000" b="1" dirty="0"/>
              <a:t> </a:t>
            </a:r>
            <a:r>
              <a:rPr lang="en-US" sz="2000" b="1" dirty="0" err="1"/>
              <a:t>snabdevanja</a:t>
            </a:r>
            <a:endParaRPr lang="sr-Latn-R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 err="1"/>
              <a:t>Zaštita</a:t>
            </a:r>
            <a:r>
              <a:rPr lang="en-US" sz="2000" b="1" dirty="0"/>
              <a:t> </a:t>
            </a:r>
            <a:r>
              <a:rPr lang="en-US" sz="2000" b="1" dirty="0" err="1"/>
              <a:t>životne</a:t>
            </a:r>
            <a:r>
              <a:rPr lang="en-US" sz="2000" b="1" dirty="0"/>
              <a:t> </a:t>
            </a:r>
            <a:r>
              <a:rPr lang="en-US" sz="2000" b="1" dirty="0" err="1"/>
              <a:t>sredine</a:t>
            </a:r>
            <a:endParaRPr lang="en-US" sz="900" b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14325600" y="53721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4325600" y="59817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14325600" y="65913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14325600" y="7228939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14359719" y="81915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93" y="4305300"/>
            <a:ext cx="1380307" cy="1261144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>
            <a:off x="7512051" y="6430867"/>
            <a:ext cx="4079056" cy="5172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23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019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Ekonomija deljenja 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sr-Latn-R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Istorija ekonomije deljenja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714232" y="1687321"/>
            <a:ext cx="146781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dirty="0" err="1"/>
              <a:t>Ekonomija</a:t>
            </a:r>
            <a:r>
              <a:rPr lang="en-US" sz="2500" dirty="0"/>
              <a:t> </a:t>
            </a:r>
            <a:r>
              <a:rPr lang="en-US" sz="2500" dirty="0" err="1"/>
              <a:t>deljenja</a:t>
            </a:r>
            <a:r>
              <a:rPr lang="en-US" sz="2500" dirty="0"/>
              <a:t> se </a:t>
            </a:r>
            <a:r>
              <a:rPr lang="en-US" sz="2500" dirty="0" err="1"/>
              <a:t>razvila</a:t>
            </a:r>
            <a:r>
              <a:rPr lang="en-US" sz="2500" dirty="0"/>
              <a:t> u </a:t>
            </a:r>
            <a:r>
              <a:rPr lang="en-US" sz="2500" dirty="0" err="1"/>
              <a:t>Sjedinjenim</a:t>
            </a:r>
            <a:r>
              <a:rPr lang="en-US" sz="2500" dirty="0"/>
              <a:t> </a:t>
            </a:r>
            <a:r>
              <a:rPr lang="en-US" sz="2500" dirty="0" err="1"/>
              <a:t>Državama</a:t>
            </a:r>
            <a:r>
              <a:rPr lang="en-US" sz="2500" dirty="0"/>
              <a:t>, </a:t>
            </a:r>
            <a:r>
              <a:rPr lang="en-US" sz="2500" dirty="0" err="1"/>
              <a:t>počevši</a:t>
            </a:r>
            <a:r>
              <a:rPr lang="en-US" sz="2500" dirty="0"/>
              <a:t> od 2008. </a:t>
            </a:r>
            <a:r>
              <a:rPr lang="en-US" sz="2500" dirty="0" err="1"/>
              <a:t>godine</a:t>
            </a:r>
            <a:r>
              <a:rPr lang="en-US" sz="2500" dirty="0"/>
              <a:t> </a:t>
            </a:r>
            <a:r>
              <a:rPr lang="en-US" sz="2500" dirty="0" err="1"/>
              <a:t>kao</a:t>
            </a:r>
            <a:r>
              <a:rPr lang="en-US" sz="2500" dirty="0"/>
              <a:t> </a:t>
            </a:r>
            <a:r>
              <a:rPr lang="en-US" sz="2500" dirty="0" err="1"/>
              <a:t>reakcija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finansijsku</a:t>
            </a:r>
            <a:r>
              <a:rPr lang="en-US" sz="2500" dirty="0"/>
              <a:t> </a:t>
            </a:r>
            <a:r>
              <a:rPr lang="en-US" sz="2500" dirty="0" err="1"/>
              <a:t>krizu</a:t>
            </a:r>
            <a:r>
              <a:rPr lang="en-US" sz="2500" dirty="0"/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714232" y="3503691"/>
            <a:ext cx="17040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500" dirty="0"/>
          </a:p>
          <a:p>
            <a:r>
              <a:rPr lang="en-US" sz="2500" dirty="0" err="1"/>
              <a:t>Ekonomija</a:t>
            </a:r>
            <a:r>
              <a:rPr lang="en-US" sz="2500" dirty="0"/>
              <a:t> </a:t>
            </a:r>
            <a:r>
              <a:rPr lang="en-US" sz="2500" dirty="0" err="1"/>
              <a:t>deljenja</a:t>
            </a:r>
            <a:r>
              <a:rPr lang="en-US" sz="2500" dirty="0"/>
              <a:t> je </a:t>
            </a:r>
            <a:r>
              <a:rPr lang="en-US" sz="2500" dirty="0" err="1"/>
              <a:t>jedno</a:t>
            </a:r>
            <a:r>
              <a:rPr lang="en-US" sz="2500" dirty="0"/>
              <a:t> od </a:t>
            </a:r>
            <a:r>
              <a:rPr lang="en-US" sz="2500" dirty="0" err="1"/>
              <a:t>tržišta</a:t>
            </a:r>
            <a:r>
              <a:rPr lang="en-US" sz="2500" dirty="0"/>
              <a:t> </a:t>
            </a:r>
            <a:r>
              <a:rPr lang="en-US" sz="2500" dirty="0" err="1"/>
              <a:t>sa</a:t>
            </a:r>
            <a:r>
              <a:rPr lang="en-US" sz="2500" dirty="0"/>
              <a:t> </a:t>
            </a:r>
            <a:r>
              <a:rPr lang="en-US" sz="2500" dirty="0" err="1"/>
              <a:t>najbržim</a:t>
            </a:r>
            <a:r>
              <a:rPr lang="en-US" sz="2500" dirty="0"/>
              <a:t> </a:t>
            </a:r>
            <a:r>
              <a:rPr lang="en-US" sz="2500" dirty="0" err="1"/>
              <a:t>rastom</a:t>
            </a:r>
            <a:r>
              <a:rPr lang="en-US" sz="2500" dirty="0"/>
              <a:t> u </a:t>
            </a:r>
            <a:r>
              <a:rPr lang="en-US" sz="2500" dirty="0" err="1"/>
              <a:t>istoriji</a:t>
            </a:r>
            <a:r>
              <a:rPr lang="en-US" sz="2500" dirty="0"/>
              <a:t>.</a:t>
            </a:r>
            <a:endParaRPr lang="sr-Latn-RS" sz="2500" dirty="0"/>
          </a:p>
          <a:p>
            <a:endParaRPr lang="sr-Latn-RS" sz="2500" dirty="0"/>
          </a:p>
          <a:p>
            <a:r>
              <a:rPr lang="en-US" sz="2500" dirty="0"/>
              <a:t>Od 2010. </a:t>
            </a:r>
            <a:r>
              <a:rPr lang="en-US" sz="2500" dirty="0" err="1"/>
              <a:t>godine</a:t>
            </a:r>
            <a:r>
              <a:rPr lang="en-US" sz="2500" dirty="0"/>
              <a:t>, </a:t>
            </a:r>
            <a:r>
              <a:rPr lang="en-US" sz="2500" dirty="0" err="1"/>
              <a:t>investitori</a:t>
            </a:r>
            <a:r>
              <a:rPr lang="en-US" sz="2500" dirty="0"/>
              <a:t> </a:t>
            </a:r>
            <a:r>
              <a:rPr lang="en-US" sz="2500" dirty="0" err="1"/>
              <a:t>su</a:t>
            </a:r>
            <a:r>
              <a:rPr lang="en-US" sz="2500" dirty="0"/>
              <a:t> </a:t>
            </a:r>
            <a:r>
              <a:rPr lang="en-US" sz="2500" dirty="0" err="1"/>
              <a:t>doprineli</a:t>
            </a:r>
            <a:r>
              <a:rPr lang="en-US" sz="2500" dirty="0"/>
              <a:t> </a:t>
            </a:r>
            <a:r>
              <a:rPr lang="en-US" sz="2500" dirty="0" err="1"/>
              <a:t>preko</a:t>
            </a:r>
            <a:r>
              <a:rPr lang="en-US" sz="2500" dirty="0"/>
              <a:t> 23 </a:t>
            </a:r>
            <a:r>
              <a:rPr lang="en-US" sz="2500" dirty="0" err="1"/>
              <a:t>milijarde</a:t>
            </a:r>
            <a:r>
              <a:rPr lang="en-US" sz="2500" dirty="0"/>
              <a:t> </a:t>
            </a:r>
            <a:r>
              <a:rPr lang="en-US" sz="2500" dirty="0" err="1"/>
              <a:t>dolara</a:t>
            </a:r>
            <a:r>
              <a:rPr lang="en-US" sz="2500" dirty="0"/>
              <a:t> u </a:t>
            </a:r>
            <a:r>
              <a:rPr lang="en-US" sz="2500" dirty="0" err="1"/>
              <a:t>finansiranju</a:t>
            </a:r>
            <a:r>
              <a:rPr lang="en-US" sz="2500" dirty="0"/>
              <a:t> </a:t>
            </a:r>
            <a:r>
              <a:rPr lang="en-US" sz="2500" dirty="0" err="1"/>
              <a:t>rizičnog</a:t>
            </a:r>
            <a:r>
              <a:rPr lang="en-US" sz="2500" dirty="0"/>
              <a:t> </a:t>
            </a:r>
            <a:r>
              <a:rPr lang="en-US" sz="2500" dirty="0" err="1"/>
              <a:t>kapitala</a:t>
            </a:r>
            <a:r>
              <a:rPr lang="en-US" sz="2500" dirty="0"/>
              <a:t> </a:t>
            </a:r>
            <a:r>
              <a:rPr lang="en-US" sz="2500" dirty="0" err="1"/>
              <a:t>početnicima</a:t>
            </a:r>
            <a:r>
              <a:rPr lang="en-US" sz="2500" dirty="0"/>
              <a:t> </a:t>
            </a:r>
            <a:r>
              <a:rPr lang="en-US" sz="2500" dirty="0" err="1"/>
              <a:t>koristeći</a:t>
            </a:r>
            <a:r>
              <a:rPr lang="en-US" sz="2500" dirty="0"/>
              <a:t> </a:t>
            </a:r>
            <a:r>
              <a:rPr lang="en-US" sz="2500" dirty="0" err="1"/>
              <a:t>poslovni</a:t>
            </a:r>
            <a:r>
              <a:rPr lang="en-US" sz="2500" dirty="0"/>
              <a:t> model </a:t>
            </a:r>
            <a:r>
              <a:rPr lang="en-US" sz="2500" dirty="0" err="1"/>
              <a:t>zasnovan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akcijama</a:t>
            </a:r>
            <a:r>
              <a:rPr lang="en-US" sz="2500" dirty="0"/>
              <a:t>.</a:t>
            </a:r>
            <a:endParaRPr lang="sr-Latn-RS" sz="2500" dirty="0"/>
          </a:p>
          <a:p>
            <a:r>
              <a:rPr lang="en-US" sz="2500" dirty="0" err="1"/>
              <a:t>Ovaj</a:t>
            </a:r>
            <a:r>
              <a:rPr lang="en-US" sz="2500" dirty="0"/>
              <a:t> </a:t>
            </a:r>
            <a:r>
              <a:rPr lang="en-US" sz="2500" dirty="0" err="1"/>
              <a:t>fenomen</a:t>
            </a:r>
            <a:r>
              <a:rPr lang="en-US" sz="2500" dirty="0"/>
              <a:t> je </a:t>
            </a:r>
            <a:r>
              <a:rPr lang="en-US" sz="2500" dirty="0" err="1"/>
              <a:t>stekao</a:t>
            </a:r>
            <a:r>
              <a:rPr lang="en-US" sz="2500" dirty="0"/>
              <a:t> </a:t>
            </a:r>
            <a:r>
              <a:rPr lang="en-US" sz="2500" dirty="0" err="1"/>
              <a:t>veliku</a:t>
            </a:r>
            <a:r>
              <a:rPr lang="en-US" sz="2500" dirty="0"/>
              <a:t> </a:t>
            </a:r>
            <a:r>
              <a:rPr lang="en-US" sz="2500" dirty="0" err="1"/>
              <a:t>popularnost</a:t>
            </a:r>
            <a:r>
              <a:rPr lang="en-US" sz="2500" dirty="0"/>
              <a:t> </a:t>
            </a:r>
            <a:r>
              <a:rPr lang="en-US" sz="2500" dirty="0" err="1"/>
              <a:t>kroz</a:t>
            </a:r>
            <a:r>
              <a:rPr lang="en-US" sz="2500" dirty="0"/>
              <a:t> </a:t>
            </a:r>
            <a:r>
              <a:rPr lang="en-US" sz="2500" dirty="0" err="1"/>
              <a:t>dva</a:t>
            </a:r>
            <a:r>
              <a:rPr lang="en-US" sz="2500" dirty="0"/>
              <a:t> start-up </a:t>
            </a:r>
            <a:r>
              <a:rPr lang="en-US" sz="2500" dirty="0" err="1"/>
              <a:t>preduzeća</a:t>
            </a:r>
            <a:r>
              <a:rPr lang="en-US" sz="2500" dirty="0"/>
              <a:t> </a:t>
            </a:r>
            <a:r>
              <a:rPr lang="en-US" sz="2500" dirty="0" err="1"/>
              <a:t>iz</a:t>
            </a:r>
            <a:r>
              <a:rPr lang="en-US" sz="2500" dirty="0"/>
              <a:t> San </a:t>
            </a:r>
            <a:r>
              <a:rPr lang="en-US" sz="2500" dirty="0" err="1"/>
              <a:t>Franciska</a:t>
            </a:r>
            <a:r>
              <a:rPr lang="en-US" sz="2500" dirty="0"/>
              <a:t>: Airbnb </a:t>
            </a:r>
            <a:r>
              <a:rPr lang="en-US" sz="2500" dirty="0" err="1"/>
              <a:t>i</a:t>
            </a:r>
            <a:r>
              <a:rPr lang="en-US" sz="2500" dirty="0"/>
              <a:t> Uber. Ova </a:t>
            </a:r>
            <a:r>
              <a:rPr lang="en-US" sz="2500" dirty="0" err="1"/>
              <a:t>druga</a:t>
            </a:r>
            <a:r>
              <a:rPr lang="en-US" sz="2500" dirty="0"/>
              <a:t> je </a:t>
            </a:r>
            <a:r>
              <a:rPr lang="en-US" sz="2500" dirty="0" err="1"/>
              <a:t>postala</a:t>
            </a:r>
            <a:r>
              <a:rPr lang="en-US" sz="2500" dirty="0"/>
              <a:t> </a:t>
            </a:r>
            <a:r>
              <a:rPr lang="en-US" sz="2500" dirty="0" err="1"/>
              <a:t>najveća</a:t>
            </a:r>
            <a:r>
              <a:rPr lang="en-US" sz="2500" dirty="0"/>
              <a:t> </a:t>
            </a:r>
            <a:r>
              <a:rPr lang="en-US" sz="2500" dirty="0" err="1"/>
              <a:t>taksi</a:t>
            </a:r>
            <a:r>
              <a:rPr lang="en-US" sz="2500" dirty="0"/>
              <a:t> </a:t>
            </a:r>
            <a:r>
              <a:rPr lang="en-US" sz="2500" dirty="0" err="1"/>
              <a:t>kompanija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svetu</a:t>
            </a:r>
            <a:r>
              <a:rPr lang="en-US" sz="2500" dirty="0"/>
              <a:t> u </a:t>
            </a:r>
            <a:r>
              <a:rPr lang="en-US" sz="2500" dirty="0" err="1"/>
              <a:t>poslednjih</a:t>
            </a:r>
            <a:r>
              <a:rPr lang="en-US" sz="2500" dirty="0"/>
              <a:t> 10 </a:t>
            </a:r>
            <a:r>
              <a:rPr lang="en-US" sz="2500" dirty="0" err="1"/>
              <a:t>godina</a:t>
            </a:r>
            <a:r>
              <a:rPr lang="en-US" sz="2500" dirty="0"/>
              <a:t>. </a:t>
            </a:r>
            <a:r>
              <a:rPr lang="en-US" sz="2500" dirty="0" err="1"/>
              <a:t>Revolucionirao</a:t>
            </a:r>
            <a:r>
              <a:rPr lang="en-US" sz="2500" dirty="0"/>
              <a:t> je </a:t>
            </a:r>
            <a:r>
              <a:rPr lang="en-US" sz="2500" dirty="0" err="1"/>
              <a:t>transportne</a:t>
            </a:r>
            <a:r>
              <a:rPr lang="en-US" sz="2500" dirty="0"/>
              <a:t> </a:t>
            </a:r>
            <a:r>
              <a:rPr lang="en-US" sz="2500" dirty="0" err="1"/>
              <a:t>usluge</a:t>
            </a:r>
            <a:r>
              <a:rPr lang="en-US" sz="2500" dirty="0"/>
              <a:t> </a:t>
            </a:r>
            <a:r>
              <a:rPr lang="en-US" sz="2500" dirty="0" err="1"/>
              <a:t>stavljajući</a:t>
            </a:r>
            <a:r>
              <a:rPr lang="en-US" sz="2500" dirty="0"/>
              <a:t> </a:t>
            </a:r>
            <a:r>
              <a:rPr lang="en-US" sz="2500" dirty="0" err="1"/>
              <a:t>samozaposlene</a:t>
            </a:r>
            <a:r>
              <a:rPr lang="en-US" sz="2500" dirty="0"/>
              <a:t> </a:t>
            </a:r>
            <a:r>
              <a:rPr lang="en-US" sz="2500" dirty="0" err="1"/>
              <a:t>vozače</a:t>
            </a:r>
            <a:r>
              <a:rPr lang="en-US" sz="2500" dirty="0"/>
              <a:t> u </a:t>
            </a:r>
            <a:r>
              <a:rPr lang="en-US" sz="2500" dirty="0" err="1"/>
              <a:t>direktan</a:t>
            </a:r>
            <a:r>
              <a:rPr lang="en-US" sz="2500" dirty="0"/>
              <a:t> </a:t>
            </a:r>
            <a:r>
              <a:rPr lang="en-US" sz="2500" dirty="0" err="1"/>
              <a:t>kontakt</a:t>
            </a:r>
            <a:r>
              <a:rPr lang="en-US" sz="2500" dirty="0"/>
              <a:t> </a:t>
            </a:r>
            <a:r>
              <a:rPr lang="en-US" sz="2500" dirty="0" err="1"/>
              <a:t>sa</a:t>
            </a:r>
            <a:r>
              <a:rPr lang="en-US" sz="2500" dirty="0"/>
              <a:t> </a:t>
            </a:r>
            <a:r>
              <a:rPr lang="en-US" sz="2500" dirty="0" err="1"/>
              <a:t>drugim</a:t>
            </a:r>
            <a:r>
              <a:rPr lang="en-US" sz="2500" dirty="0"/>
              <a:t> </a:t>
            </a:r>
            <a:r>
              <a:rPr lang="en-US" sz="2500" dirty="0" err="1"/>
              <a:t>ljudima</a:t>
            </a:r>
            <a:r>
              <a:rPr lang="en-US" sz="2500" dirty="0"/>
              <a:t> </a:t>
            </a:r>
            <a:r>
              <a:rPr lang="en-US" sz="2500" dirty="0" err="1"/>
              <a:t>putem</a:t>
            </a:r>
            <a:r>
              <a:rPr lang="en-US" sz="2500" dirty="0"/>
              <a:t> </a:t>
            </a:r>
            <a:r>
              <a:rPr lang="en-US" sz="2500" dirty="0" err="1"/>
              <a:t>digitalne</a:t>
            </a:r>
            <a:r>
              <a:rPr lang="en-US" sz="2500" dirty="0"/>
              <a:t> </a:t>
            </a:r>
            <a:r>
              <a:rPr lang="en-US" sz="2500" dirty="0" err="1"/>
              <a:t>platforme</a:t>
            </a:r>
            <a:r>
              <a:rPr lang="en-US" sz="2500" dirty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912599" y="6473735"/>
            <a:ext cx="2514600" cy="400110"/>
          </a:xfrm>
          <a:prstGeom prst="rect">
            <a:avLst/>
          </a:prstGeom>
          <a:solidFill>
            <a:srgbClr val="AC7BDC"/>
          </a:solidFill>
          <a:ln>
            <a:solidFill>
              <a:srgbClr val="AC7BDC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chemeClr val="bg1"/>
                </a:solidFill>
              </a:rPr>
              <a:t>Da li ste znali da</a:t>
            </a:r>
            <a:r>
              <a:rPr lang="en-GB" sz="20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15200" y="6873845"/>
            <a:ext cx="8382001" cy="1862048"/>
          </a:xfrm>
          <a:prstGeom prst="rect">
            <a:avLst/>
          </a:prstGeom>
          <a:noFill/>
          <a:ln>
            <a:solidFill>
              <a:srgbClr val="AC7BDC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GB" sz="500" dirty="0"/>
          </a:p>
          <a:p>
            <a:pPr algn="just"/>
            <a:r>
              <a:rPr lang="en-GB" sz="2200" dirty="0" err="1"/>
              <a:t>Termin</a:t>
            </a:r>
            <a:r>
              <a:rPr lang="en-GB" sz="2200" dirty="0"/>
              <a:t> </a:t>
            </a:r>
            <a:r>
              <a:rPr lang="en-GB" sz="2200" b="1" i="1" dirty="0" err="1"/>
              <a:t>uberizacija</a:t>
            </a:r>
            <a:r>
              <a:rPr lang="en-GB" sz="2200" dirty="0"/>
              <a:t> se </a:t>
            </a:r>
            <a:r>
              <a:rPr lang="en-GB" sz="2200" dirty="0" err="1"/>
              <a:t>koristi</a:t>
            </a:r>
            <a:r>
              <a:rPr lang="en-GB" sz="2200" dirty="0"/>
              <a:t> da </a:t>
            </a:r>
            <a:r>
              <a:rPr lang="en-GB" sz="2200" dirty="0" err="1"/>
              <a:t>označi</a:t>
            </a:r>
            <a:r>
              <a:rPr lang="en-GB" sz="2200" dirty="0"/>
              <a:t> </a:t>
            </a:r>
            <a:r>
              <a:rPr lang="en-GB" sz="2200" dirty="0" err="1"/>
              <a:t>ekonomski</a:t>
            </a:r>
            <a:r>
              <a:rPr lang="en-GB" sz="2200" dirty="0"/>
              <a:t> </a:t>
            </a:r>
            <a:r>
              <a:rPr lang="en-GB" sz="2200" dirty="0" err="1"/>
              <a:t>fenomen</a:t>
            </a:r>
            <a:r>
              <a:rPr lang="en-GB" sz="2200" dirty="0"/>
              <a:t>:</a:t>
            </a:r>
            <a:endParaRPr lang="sr-Latn-RS" sz="2200" dirty="0"/>
          </a:p>
          <a:p>
            <a:pPr algn="just"/>
            <a:endParaRPr lang="sr-Latn-RS" sz="2200" dirty="0"/>
          </a:p>
          <a:p>
            <a:pPr marL="342900" indent="-342900" algn="just">
              <a:buFontTx/>
              <a:buChar char="-"/>
            </a:pPr>
            <a:r>
              <a:rPr lang="en-GB" sz="2200" dirty="0" err="1"/>
              <a:t>Eliminisanj</a:t>
            </a:r>
            <a:r>
              <a:rPr lang="sr-Latn-RS" sz="2200" dirty="0"/>
              <a:t>a</a:t>
            </a:r>
            <a:r>
              <a:rPr lang="en-GB" sz="2200" dirty="0"/>
              <a:t> </a:t>
            </a:r>
            <a:r>
              <a:rPr lang="en-GB" sz="2200" dirty="0" err="1"/>
              <a:t>posrednika</a:t>
            </a:r>
            <a:endParaRPr lang="sr-Latn-RS" sz="2200" dirty="0"/>
          </a:p>
          <a:p>
            <a:pPr marL="342900" indent="-342900" algn="just">
              <a:buFontTx/>
              <a:buChar char="-"/>
            </a:pPr>
            <a:r>
              <a:rPr lang="en-GB" sz="2200" dirty="0" err="1"/>
              <a:t>Usluge</a:t>
            </a:r>
            <a:r>
              <a:rPr lang="en-GB" sz="2200" dirty="0"/>
              <a:t> </a:t>
            </a:r>
            <a:r>
              <a:rPr lang="en-GB" sz="2200" dirty="0" err="1"/>
              <a:t>digitalizacije</a:t>
            </a:r>
            <a:endParaRPr lang="sr-Latn-RS" sz="2200" dirty="0"/>
          </a:p>
          <a:p>
            <a:pPr marL="342900" indent="-342900" algn="just">
              <a:buFontTx/>
              <a:buChar char="-"/>
            </a:pPr>
            <a:r>
              <a:rPr lang="en-GB" sz="2200" dirty="0" err="1"/>
              <a:t>Administrativn</a:t>
            </a:r>
            <a:r>
              <a:rPr lang="sr-Latn-RS" sz="2200" dirty="0"/>
              <a:t>u</a:t>
            </a:r>
            <a:r>
              <a:rPr lang="en-GB" sz="2200" dirty="0"/>
              <a:t> </a:t>
            </a:r>
            <a:r>
              <a:rPr lang="en-GB" sz="2200" dirty="0" err="1"/>
              <a:t>lakoća</a:t>
            </a:r>
            <a:endParaRPr lang="en-GB" sz="1200" dirty="0"/>
          </a:p>
        </p:txBody>
      </p:sp>
      <p:sp>
        <p:nvSpPr>
          <p:cNvPr id="10" name="Rettangolo 9"/>
          <p:cNvSpPr/>
          <p:nvPr/>
        </p:nvSpPr>
        <p:spPr>
          <a:xfrm>
            <a:off x="714232" y="2376788"/>
            <a:ext cx="170403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err="1"/>
              <a:t>Međutim</a:t>
            </a:r>
            <a:r>
              <a:rPr lang="en-US" sz="2500" dirty="0"/>
              <a:t>, </a:t>
            </a:r>
            <a:r>
              <a:rPr lang="en-US" sz="2500" dirty="0" err="1"/>
              <a:t>njegova</a:t>
            </a:r>
            <a:r>
              <a:rPr lang="en-US" sz="2500" dirty="0"/>
              <a:t> </a:t>
            </a:r>
            <a:r>
              <a:rPr lang="en-US" sz="2500" dirty="0" err="1"/>
              <a:t>osnovna</a:t>
            </a:r>
            <a:r>
              <a:rPr lang="en-US" sz="2500" dirty="0"/>
              <a:t> </a:t>
            </a:r>
            <a:r>
              <a:rPr lang="en-US" sz="2500" dirty="0" err="1"/>
              <a:t>ideja</a:t>
            </a:r>
            <a:r>
              <a:rPr lang="en-US" sz="2500" dirty="0"/>
              <a:t> je </a:t>
            </a:r>
            <a:r>
              <a:rPr lang="en-US" sz="2500" dirty="0" err="1"/>
              <a:t>relativno</a:t>
            </a:r>
            <a:r>
              <a:rPr lang="en-US" sz="2500" dirty="0"/>
              <a:t> </a:t>
            </a:r>
            <a:r>
              <a:rPr lang="en-US" sz="2500" dirty="0" err="1"/>
              <a:t>stara</a:t>
            </a:r>
            <a:r>
              <a:rPr lang="en-US" sz="2500" dirty="0"/>
              <a:t>; </a:t>
            </a:r>
            <a:r>
              <a:rPr lang="en-US" sz="2500" dirty="0" err="1"/>
              <a:t>inovativna</a:t>
            </a:r>
            <a:r>
              <a:rPr lang="en-US" sz="2500" dirty="0"/>
              <a:t> </a:t>
            </a:r>
            <a:r>
              <a:rPr lang="en-US" sz="2500" dirty="0" err="1"/>
              <a:t>karakteristika</a:t>
            </a:r>
            <a:r>
              <a:rPr lang="en-US" sz="2500" dirty="0"/>
              <a:t> je </a:t>
            </a:r>
            <a:r>
              <a:rPr lang="en-US" sz="2500" dirty="0" err="1"/>
              <a:t>kako</a:t>
            </a:r>
            <a:r>
              <a:rPr lang="en-US" sz="2500" dirty="0"/>
              <a:t> </a:t>
            </a:r>
            <a:r>
              <a:rPr lang="en-US" sz="2500" dirty="0" err="1"/>
              <a:t>mrežna</a:t>
            </a:r>
            <a:r>
              <a:rPr lang="en-US" sz="2500" dirty="0"/>
              <a:t> </a:t>
            </a:r>
            <a:r>
              <a:rPr lang="en-US" sz="2500" dirty="0" err="1"/>
              <a:t>tehnologija</a:t>
            </a:r>
            <a:r>
              <a:rPr lang="en-US" sz="2500" dirty="0"/>
              <a:t> </a:t>
            </a:r>
            <a:r>
              <a:rPr lang="en-US" sz="2500" dirty="0" err="1"/>
              <a:t>omogućava</a:t>
            </a:r>
            <a:r>
              <a:rPr lang="en-US" sz="2500" dirty="0"/>
              <a:t> </a:t>
            </a:r>
            <a:r>
              <a:rPr lang="en-US" sz="2500" dirty="0" err="1"/>
              <a:t>deljenje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globalnom</a:t>
            </a:r>
            <a:r>
              <a:rPr lang="en-US" sz="2500" dirty="0"/>
              <a:t> </a:t>
            </a:r>
            <a:r>
              <a:rPr lang="en-US" sz="2500" dirty="0" err="1"/>
              <a:t>nivou</a:t>
            </a:r>
            <a:r>
              <a:rPr lang="en-US" sz="2500" dirty="0"/>
              <a:t>.</a:t>
            </a:r>
            <a:endParaRPr lang="sr-Latn-RS" sz="2500" dirty="0"/>
          </a:p>
          <a:p>
            <a:pPr algn="just"/>
            <a:r>
              <a:rPr lang="en-US" sz="2500" dirty="0" err="1"/>
              <a:t>Takav</a:t>
            </a:r>
            <a:r>
              <a:rPr lang="en-US" sz="2500" dirty="0"/>
              <a:t> model </a:t>
            </a:r>
            <a:r>
              <a:rPr lang="en-US" sz="2500" dirty="0" err="1"/>
              <a:t>dokazuje</a:t>
            </a:r>
            <a:r>
              <a:rPr lang="en-US" sz="2500" dirty="0"/>
              <a:t> </a:t>
            </a:r>
            <a:r>
              <a:rPr lang="en-US" sz="2500" dirty="0" err="1"/>
              <a:t>kako</a:t>
            </a:r>
            <a:r>
              <a:rPr lang="en-US" sz="2500" dirty="0"/>
              <a:t> </a:t>
            </a:r>
            <a:r>
              <a:rPr lang="en-US" sz="2500" dirty="0" err="1"/>
              <a:t>digitalne</a:t>
            </a:r>
            <a:r>
              <a:rPr lang="en-US" sz="2500" dirty="0"/>
              <a:t> </a:t>
            </a:r>
            <a:r>
              <a:rPr lang="en-US" sz="2500" dirty="0" err="1"/>
              <a:t>tehnologije</a:t>
            </a:r>
            <a:r>
              <a:rPr lang="en-US" sz="2500" dirty="0"/>
              <a:t> </a:t>
            </a:r>
            <a:r>
              <a:rPr lang="en-US" sz="2500" dirty="0" err="1"/>
              <a:t>duboko</a:t>
            </a:r>
            <a:r>
              <a:rPr lang="en-US" sz="2500" dirty="0"/>
              <a:t> </a:t>
            </a:r>
            <a:r>
              <a:rPr lang="en-US" sz="2500" dirty="0" err="1"/>
              <a:t>utiču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društvenu</a:t>
            </a:r>
            <a:r>
              <a:rPr lang="en-US" sz="2500" dirty="0"/>
              <a:t> </a:t>
            </a:r>
            <a:r>
              <a:rPr lang="en-US" sz="2500" dirty="0" err="1"/>
              <a:t>strukturu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društvene</a:t>
            </a:r>
            <a:r>
              <a:rPr lang="en-US" sz="2500" dirty="0"/>
              <a:t> </a:t>
            </a:r>
            <a:r>
              <a:rPr lang="en-US" sz="2500" dirty="0" err="1"/>
              <a:t>interakcije</a:t>
            </a:r>
            <a:r>
              <a:rPr lang="en-US" sz="2500" dirty="0"/>
              <a:t>.</a:t>
            </a:r>
          </a:p>
        </p:txBody>
      </p:sp>
      <p:pic>
        <p:nvPicPr>
          <p:cNvPr id="3074" name="Picture 2" descr="Silhouette of a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284">
            <a:off x="14021677" y="7344029"/>
            <a:ext cx="1106346" cy="11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3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416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Ekonomija deljenja – prednosti i nedostaci za pružaoce usluga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78211" y="2247900"/>
            <a:ext cx="6477000" cy="3539430"/>
          </a:xfrm>
          <a:prstGeom prst="rect">
            <a:avLst/>
          </a:prstGeom>
          <a:noFill/>
          <a:ln w="38100">
            <a:solidFill>
              <a:srgbClr val="AC7BD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Nove</a:t>
            </a:r>
            <a:r>
              <a:rPr lang="en-GB" sz="2800" dirty="0"/>
              <a:t> </a:t>
            </a:r>
            <a:r>
              <a:rPr lang="en-GB" sz="2800" dirty="0" err="1"/>
              <a:t>oblasti</a:t>
            </a:r>
            <a:r>
              <a:rPr lang="en-GB" sz="2800" dirty="0"/>
              <a:t> </a:t>
            </a:r>
            <a:r>
              <a:rPr lang="en-GB" sz="2800" dirty="0" err="1"/>
              <a:t>zapošljavanja</a:t>
            </a:r>
            <a:endParaRPr lang="sr-Latn-RS" sz="2800" dirty="0"/>
          </a:p>
          <a:p>
            <a:pPr lvl="1"/>
            <a:endParaRPr lang="sr-Latn-R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Fleksibilno</a:t>
            </a:r>
            <a:r>
              <a:rPr lang="en-GB" sz="2800" dirty="0"/>
              <a:t> </a:t>
            </a:r>
            <a:r>
              <a:rPr lang="en-GB" sz="2800" dirty="0" err="1"/>
              <a:t>radno</a:t>
            </a:r>
            <a:r>
              <a:rPr lang="en-GB" sz="2800" dirty="0"/>
              <a:t> </a:t>
            </a:r>
            <a:r>
              <a:rPr lang="en-GB" sz="2800" dirty="0" err="1"/>
              <a:t>vreme</a:t>
            </a:r>
            <a:endParaRPr lang="sr-Latn-RS" sz="2800" dirty="0"/>
          </a:p>
          <a:p>
            <a:pPr lvl="1"/>
            <a:endParaRPr lang="sr-Latn-R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Mogućnost</a:t>
            </a:r>
            <a:r>
              <a:rPr lang="en-GB" sz="2800" dirty="0"/>
              <a:t> </a:t>
            </a:r>
            <a:r>
              <a:rPr lang="en-GB" sz="2800" dirty="0" err="1"/>
              <a:t>obavljanja</a:t>
            </a:r>
            <a:r>
              <a:rPr lang="en-GB" sz="2800" dirty="0"/>
              <a:t> </a:t>
            </a:r>
            <a:r>
              <a:rPr lang="en-GB" sz="2800" dirty="0" err="1"/>
              <a:t>više</a:t>
            </a:r>
            <a:r>
              <a:rPr lang="en-GB" sz="2800" dirty="0"/>
              <a:t> </a:t>
            </a:r>
            <a:r>
              <a:rPr lang="en-GB" sz="2800" dirty="0" err="1"/>
              <a:t>poslova</a:t>
            </a:r>
            <a:endParaRPr lang="sr-Latn-RS" sz="2800" dirty="0"/>
          </a:p>
          <a:p>
            <a:pPr lvl="1"/>
            <a:endParaRPr lang="sr-Latn-R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Besplatna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atraktivna</a:t>
            </a:r>
            <a:r>
              <a:rPr lang="en-GB" sz="2800" dirty="0"/>
              <a:t> </a:t>
            </a:r>
            <a:r>
              <a:rPr lang="en-GB" sz="2800" dirty="0" err="1"/>
              <a:t>naknada</a:t>
            </a:r>
            <a:endParaRPr lang="en-GB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437162"/>
            <a:ext cx="1696678" cy="184123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901860" y="5295900"/>
            <a:ext cx="8744204" cy="3108543"/>
          </a:xfrm>
          <a:prstGeom prst="rect">
            <a:avLst/>
          </a:prstGeom>
          <a:noFill/>
          <a:ln w="38100">
            <a:solidFill>
              <a:srgbClr val="AC7BD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Oslanjanje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tehnologiju</a:t>
            </a:r>
            <a:endParaRPr lang="sr-Latn-RS" sz="2800" dirty="0"/>
          </a:p>
          <a:p>
            <a:pPr lvl="1"/>
            <a:endParaRPr lang="sr-Latn-R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Ograničena</a:t>
            </a:r>
            <a:r>
              <a:rPr lang="en-GB" sz="2800" dirty="0"/>
              <a:t> </a:t>
            </a:r>
            <a:r>
              <a:rPr lang="en-GB" sz="2800" dirty="0" err="1"/>
              <a:t>sigurnost</a:t>
            </a:r>
            <a:endParaRPr lang="sr-Latn-RS" sz="2800" dirty="0"/>
          </a:p>
          <a:p>
            <a:pPr lvl="1"/>
            <a:endParaRPr lang="sr-Latn-R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Nedostatak</a:t>
            </a:r>
            <a:r>
              <a:rPr lang="en-GB" sz="2800" dirty="0"/>
              <a:t> </a:t>
            </a:r>
            <a:r>
              <a:rPr lang="en-GB" sz="2800" dirty="0" err="1"/>
              <a:t>zakonske</a:t>
            </a:r>
            <a:r>
              <a:rPr lang="en-GB" sz="2800" dirty="0"/>
              <a:t> regulative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nelojalna</a:t>
            </a:r>
            <a:r>
              <a:rPr lang="en-GB" sz="2800" dirty="0"/>
              <a:t> </a:t>
            </a:r>
            <a:r>
              <a:rPr lang="en-GB" sz="2800" dirty="0" err="1"/>
              <a:t>konkurencija</a:t>
            </a:r>
            <a:endParaRPr lang="en-GB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600" y="4614037"/>
            <a:ext cx="148640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5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393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s-ES" sz="3600" b="1" i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s-ES" sz="3600" b="1" i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i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Ekonomija</a:t>
            </a:r>
            <a:r>
              <a:rPr lang="es-ES" sz="3600" b="1" i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i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deljenja</a:t>
            </a:r>
            <a:r>
              <a:rPr lang="es-ES" sz="3600" b="1" i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es-ES" sz="3600" b="1" i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Vrste</a:t>
            </a:r>
            <a:r>
              <a:rPr lang="es-ES" sz="3600" b="1" i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i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platformi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s-ES" sz="3600" b="1" i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685800" y="1790700"/>
            <a:ext cx="16840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600" dirty="0" err="1">
                <a:solidFill>
                  <a:prstClr val="black"/>
                </a:solidFill>
              </a:rPr>
              <a:t>Peren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Kozinest</a:t>
            </a:r>
            <a:r>
              <a:rPr lang="en-US" sz="2600" dirty="0">
                <a:solidFill>
                  <a:prstClr val="black"/>
                </a:solidFill>
              </a:rPr>
              <a:t> u </a:t>
            </a:r>
            <a:r>
              <a:rPr lang="en-US" sz="2600" dirty="0" err="1">
                <a:solidFill>
                  <a:prstClr val="black"/>
                </a:solidFill>
              </a:rPr>
              <a:t>svom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istraživačkom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radu</a:t>
            </a:r>
            <a:r>
              <a:rPr lang="en-US" sz="2600" dirty="0">
                <a:solidFill>
                  <a:prstClr val="black"/>
                </a:solidFill>
              </a:rPr>
              <a:t> Lateral </a:t>
            </a:r>
            <a:r>
              <a:rPr lang="en-US" sz="2600" dirty="0" err="1">
                <a:solidFill>
                  <a:prstClr val="black"/>
                </a:solidFill>
              </a:rPr>
              <a:t>Ekchange</a:t>
            </a:r>
            <a:r>
              <a:rPr lang="en-US" sz="2600" dirty="0">
                <a:solidFill>
                  <a:prstClr val="black"/>
                </a:solidFill>
              </a:rPr>
              <a:t> markets (2018) </a:t>
            </a:r>
            <a:r>
              <a:rPr lang="en-US" sz="2600" dirty="0" err="1">
                <a:solidFill>
                  <a:prstClr val="black"/>
                </a:solidFill>
              </a:rPr>
              <a:t>pružili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su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alat</a:t>
            </a:r>
            <a:r>
              <a:rPr lang="sr-Latn-R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radi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boljeg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razumevanja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različitih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tipova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preduzeća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koja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posluju</a:t>
            </a:r>
            <a:r>
              <a:rPr lang="en-US" sz="2600" dirty="0">
                <a:solidFill>
                  <a:prstClr val="black"/>
                </a:solidFill>
              </a:rPr>
              <a:t> u </a:t>
            </a:r>
            <a:r>
              <a:rPr lang="en-US" sz="2600" dirty="0" err="1">
                <a:solidFill>
                  <a:prstClr val="black"/>
                </a:solidFill>
              </a:rPr>
              <a:t>ekonomiji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deljenja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sr-Latn-RS" sz="2600" dirty="0">
              <a:solidFill>
                <a:prstClr val="black"/>
              </a:solidFill>
            </a:endParaRPr>
          </a:p>
          <a:p>
            <a:pPr algn="just">
              <a:defRPr/>
            </a:pPr>
            <a:endParaRPr lang="sr-Latn-RS" sz="26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n-US" sz="2600" dirty="0">
                <a:solidFill>
                  <a:prstClr val="black"/>
                </a:solidFill>
              </a:rPr>
              <a:t>Alat </a:t>
            </a:r>
            <a:r>
              <a:rPr lang="en-US" sz="2600" dirty="0" err="1">
                <a:solidFill>
                  <a:prstClr val="black"/>
                </a:solidFill>
              </a:rPr>
              <a:t>ima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oblik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matrice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koja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uključuje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dve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dimenzije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na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kojima</a:t>
            </a:r>
            <a:r>
              <a:rPr lang="en-US" sz="2600" dirty="0">
                <a:solidFill>
                  <a:prstClr val="black"/>
                </a:solidFill>
              </a:rPr>
              <a:t> se </a:t>
            </a:r>
            <a:r>
              <a:rPr lang="en-US" sz="2600" dirty="0" err="1">
                <a:solidFill>
                  <a:prstClr val="black"/>
                </a:solidFill>
              </a:rPr>
              <a:t>zasnivaju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četiri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tipa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platformi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ekonomije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deljenja</a:t>
            </a:r>
            <a:endParaRPr lang="en-US" sz="2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200" dirty="0">
              <a:solidFill>
                <a:prstClr val="black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7391400" y="3406527"/>
            <a:ext cx="0" cy="899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059092" y="4101604"/>
            <a:ext cx="6172200" cy="2893100"/>
          </a:xfrm>
          <a:prstGeom prst="rect">
            <a:avLst/>
          </a:prstGeom>
          <a:ln w="28575">
            <a:solidFill>
              <a:srgbClr val="AC7BDC"/>
            </a:solidFill>
          </a:ln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  <a:defRPr/>
            </a:pPr>
            <a:r>
              <a:rPr lang="sr-Latn-RS" sz="2600" b="1" dirty="0">
                <a:solidFill>
                  <a:prstClr val="black"/>
                </a:solidFill>
              </a:rPr>
              <a:t>Društvenost</a:t>
            </a:r>
          </a:p>
          <a:p>
            <a:pPr algn="just">
              <a:defRPr/>
            </a:pPr>
            <a:r>
              <a:rPr lang="en-US" sz="2600" dirty="0" err="1">
                <a:solidFill>
                  <a:prstClr val="black"/>
                </a:solidFill>
              </a:rPr>
              <a:t>Stepen</a:t>
            </a:r>
            <a:r>
              <a:rPr lang="en-US" sz="2600" dirty="0">
                <a:solidFill>
                  <a:prstClr val="black"/>
                </a:solidFill>
              </a:rPr>
              <a:t> u </a:t>
            </a:r>
            <a:r>
              <a:rPr lang="en-US" sz="2600" dirty="0" err="1">
                <a:solidFill>
                  <a:prstClr val="black"/>
                </a:solidFill>
              </a:rPr>
              <a:t>kome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su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članovi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platforme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uključeni</a:t>
            </a:r>
            <a:r>
              <a:rPr lang="en-US" sz="2600" dirty="0">
                <a:solidFill>
                  <a:prstClr val="black"/>
                </a:solidFill>
              </a:rPr>
              <a:t> u </a:t>
            </a:r>
            <a:r>
              <a:rPr lang="en-US" sz="2600" dirty="0" err="1">
                <a:solidFill>
                  <a:prstClr val="black"/>
                </a:solidFill>
              </a:rPr>
              <a:t>društvenu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interakciju</a:t>
            </a:r>
            <a:endParaRPr lang="sr-Latn-RS" sz="2600" dirty="0">
              <a:solidFill>
                <a:prstClr val="black"/>
              </a:solidFill>
            </a:endParaRPr>
          </a:p>
          <a:p>
            <a:pPr algn="just">
              <a:defRPr/>
            </a:pPr>
            <a:endParaRPr lang="sr-Latn-RS" sz="2600" b="1" dirty="0">
              <a:solidFill>
                <a:prstClr val="black"/>
              </a:solidFill>
            </a:endParaRPr>
          </a:p>
          <a:p>
            <a:pPr marL="514350" indent="-514350" algn="just">
              <a:buAutoNum type="arabicPeriod"/>
              <a:defRPr/>
            </a:pPr>
            <a:r>
              <a:rPr lang="en-US" sz="2600" b="1" dirty="0" err="1">
                <a:solidFill>
                  <a:prstClr val="black"/>
                </a:solidFill>
              </a:rPr>
              <a:t>Posredovanje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platforme</a:t>
            </a:r>
            <a:endParaRPr lang="sr-Latn-RS" sz="2600" b="1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n-US" sz="2600" dirty="0" err="1">
                <a:solidFill>
                  <a:prstClr val="black"/>
                </a:solidFill>
              </a:rPr>
              <a:t>Stepen</a:t>
            </a:r>
            <a:r>
              <a:rPr lang="en-US" sz="2600" dirty="0">
                <a:solidFill>
                  <a:prstClr val="black"/>
                </a:solidFill>
              </a:rPr>
              <a:t> u </a:t>
            </a:r>
            <a:r>
              <a:rPr lang="en-US" sz="2600" dirty="0" err="1">
                <a:solidFill>
                  <a:prstClr val="black"/>
                </a:solidFill>
              </a:rPr>
              <a:t>kojem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transakcije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teku</a:t>
            </a:r>
            <a:r>
              <a:rPr lang="en-US" sz="2600" dirty="0">
                <a:solidFill>
                  <a:prstClr val="black"/>
                </a:solidFill>
              </a:rPr>
              <a:t> do </a:t>
            </a:r>
            <a:r>
              <a:rPr lang="en-US" sz="2600" dirty="0" err="1">
                <a:solidFill>
                  <a:prstClr val="black"/>
                </a:solidFill>
              </a:rPr>
              <a:t>dobavljača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platforme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839200" y="4305945"/>
            <a:ext cx="2463800" cy="3108543"/>
          </a:xfrm>
          <a:prstGeom prst="rect">
            <a:avLst/>
          </a:prstGeom>
          <a:ln w="28575">
            <a:solidFill>
              <a:srgbClr val="AC7BDC"/>
            </a:solidFill>
          </a:ln>
        </p:spPr>
        <p:txBody>
          <a:bodyPr wrap="square">
            <a:spAutoFit/>
          </a:bodyPr>
          <a:lstStyle/>
          <a:p>
            <a:pPr marL="514350" indent="-514350" algn="just" fontAlgn="base">
              <a:buAutoNum type="arabicPeriod"/>
            </a:pP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Snabdevaci</a:t>
            </a:r>
            <a:endParaRPr lang="sr-Latn-R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Forumi</a:t>
            </a:r>
            <a:endParaRPr lang="sr-Latn-R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Posrednici</a:t>
            </a:r>
            <a:endParaRPr lang="sr-Latn-R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Habovi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11201400" y="3466108"/>
            <a:ext cx="2590800" cy="1220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n 11">
            <a:extLst>
              <a:ext uri="{FF2B5EF4-FFF2-40B4-BE49-F238E27FC236}">
                <a16:creationId xmlns:a16="http://schemas.microsoft.com/office/drawing/2014/main" id="{BE4FB0A3-4984-32C5-6BB7-33815D472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908" y="5211863"/>
            <a:ext cx="6338991" cy="35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620973" y="571500"/>
            <a:ext cx="1393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Ekonomija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deljenja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matrica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Peren</a:t>
            </a:r>
            <a:r>
              <a:rPr lang="es-ES" sz="36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&amp; </a:t>
            </a:r>
            <a:r>
              <a:rPr lang="es-ES" sz="36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Kozinesta</a:t>
            </a:r>
            <a:endParaRPr lang="es-ES" sz="3600" b="1" i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762000" y="1601932"/>
            <a:ext cx="168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</a:rPr>
              <a:t>Tipologije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ekonomije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deljenja</a:t>
            </a:r>
            <a:r>
              <a:rPr lang="en-US" b="1" dirty="0">
                <a:solidFill>
                  <a:prstClr val="black"/>
                </a:solidFill>
              </a:rPr>
              <a:t> - </a:t>
            </a:r>
            <a:r>
              <a:rPr lang="en-US" b="1" dirty="0" err="1">
                <a:solidFill>
                  <a:prstClr val="black"/>
                </a:solidFill>
              </a:rPr>
              <a:t>Peren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Kozinest</a:t>
            </a:r>
            <a:r>
              <a:rPr lang="en-US" b="1" dirty="0">
                <a:solidFill>
                  <a:prstClr val="black"/>
                </a:solidFill>
              </a:rPr>
              <a:t> (2018)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0808"/>
              </p:ext>
            </p:extLst>
          </p:nvPr>
        </p:nvGraphicFramePr>
        <p:xfrm>
          <a:off x="5105400" y="2400300"/>
          <a:ext cx="84983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T="2160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2160000" marR="2160000" marT="216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T="2160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T="216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reccia bidirezionale verticale 2"/>
          <p:cNvSpPr/>
          <p:nvPr/>
        </p:nvSpPr>
        <p:spPr>
          <a:xfrm>
            <a:off x="4229122" y="3080696"/>
            <a:ext cx="379000" cy="3810000"/>
          </a:xfrm>
          <a:prstGeom prst="upDownArrow">
            <a:avLst/>
          </a:prstGeom>
          <a:solidFill>
            <a:srgbClr val="AC7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ccia bidirezionale orizzontale 8"/>
          <p:cNvSpPr/>
          <p:nvPr/>
        </p:nvSpPr>
        <p:spPr>
          <a:xfrm>
            <a:off x="6096000" y="7880701"/>
            <a:ext cx="6570387" cy="371946"/>
          </a:xfrm>
          <a:prstGeom prst="leftRightArrow">
            <a:avLst/>
          </a:prstGeom>
          <a:solidFill>
            <a:srgbClr val="AC7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2262633" y="4423623"/>
            <a:ext cx="17178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Društvenost</a:t>
            </a:r>
            <a:endParaRPr lang="en-GB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913142" y="823589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Posred</a:t>
            </a:r>
            <a:r>
              <a:rPr lang="sr-Latn-RS" sz="2400" dirty="0"/>
              <a:t>nička </a:t>
            </a:r>
            <a:r>
              <a:rPr lang="en-GB" sz="2400" dirty="0"/>
              <a:t>platform</a:t>
            </a:r>
            <a:r>
              <a:rPr lang="sr-Latn-RS" sz="2400" dirty="0"/>
              <a:t>a</a:t>
            </a:r>
            <a:endParaRPr lang="en-GB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037622" y="2467882"/>
            <a:ext cx="106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Visoko</a:t>
            </a:r>
            <a:endParaRPr lang="en-GB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851996" y="7008211"/>
            <a:ext cx="94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Nisko</a:t>
            </a:r>
            <a:endParaRPr lang="en-GB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3448436" y="7808802"/>
            <a:ext cx="1105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Visoko</a:t>
            </a:r>
            <a:endParaRPr lang="en-GB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608122" y="7810336"/>
            <a:ext cx="98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Nisko</a:t>
            </a:r>
            <a:endParaRPr lang="en-GB" sz="2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289031" y="2313995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Forum</a:t>
            </a:r>
            <a:r>
              <a:rPr lang="sr-Latn-RS" sz="2200" b="1" dirty="0"/>
              <a:t>i</a:t>
            </a:r>
            <a:endParaRPr lang="en-GB" sz="2200" b="1" dirty="0"/>
          </a:p>
          <a:p>
            <a:pPr algn="ctr"/>
            <a:r>
              <a:rPr lang="sr-Latn-RS" sz="2200" i="1" dirty="0"/>
              <a:t>Povezuje učesnike</a:t>
            </a:r>
            <a:endParaRPr lang="en-GB" sz="2200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289031" y="5087632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/>
              <a:t>Dobavljači</a:t>
            </a:r>
            <a:endParaRPr lang="en-GB" sz="2200" b="1" dirty="0"/>
          </a:p>
          <a:p>
            <a:pPr algn="ctr"/>
            <a:r>
              <a:rPr lang="sr-Latn-RS" sz="2200" i="1" dirty="0"/>
              <a:t>Opremaju učesnike</a:t>
            </a:r>
            <a:endParaRPr lang="en-GB" sz="2200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380387" y="234514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/>
              <a:t>Posrednici</a:t>
            </a:r>
            <a:endParaRPr lang="en-GB" sz="2200" b="1" dirty="0"/>
          </a:p>
          <a:p>
            <a:pPr algn="ctr"/>
            <a:r>
              <a:rPr lang="sr-Latn-RS" sz="2200" i="1" dirty="0"/>
              <a:t>Uparene strane</a:t>
            </a:r>
            <a:endParaRPr lang="en-GB" sz="2200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0017437" y="5078818"/>
            <a:ext cx="301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H</a:t>
            </a:r>
            <a:r>
              <a:rPr lang="sr-Latn-RS" sz="2200" b="1" dirty="0"/>
              <a:t>abovi</a:t>
            </a:r>
            <a:endParaRPr lang="en-GB" sz="2200" b="1" dirty="0"/>
          </a:p>
          <a:p>
            <a:pPr algn="ctr"/>
            <a:r>
              <a:rPr lang="en-GB" sz="2200" i="1" dirty="0" err="1"/>
              <a:t>Centralizuj</a:t>
            </a:r>
            <a:r>
              <a:rPr lang="sr-Latn-RS" sz="2200" i="1" dirty="0"/>
              <a:t>u</a:t>
            </a:r>
            <a:r>
              <a:rPr lang="en-GB" sz="2200" i="1" dirty="0"/>
              <a:t> </a:t>
            </a:r>
            <a:r>
              <a:rPr lang="en-GB" sz="2200" i="1" dirty="0" err="1"/>
              <a:t>razmenu</a:t>
            </a:r>
            <a:endParaRPr lang="en-GB" sz="2200" i="1" dirty="0"/>
          </a:p>
        </p:txBody>
      </p:sp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875" y="6975573"/>
            <a:ext cx="1211850" cy="4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00" y="6312550"/>
            <a:ext cx="1647100" cy="92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eBa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50" y="6807899"/>
            <a:ext cx="861571" cy="48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050" y="3889684"/>
            <a:ext cx="1480550" cy="762539"/>
          </a:xfrm>
          <a:prstGeom prst="rect">
            <a:avLst/>
          </a:prstGeom>
        </p:spPr>
      </p:pic>
      <p:pic>
        <p:nvPicPr>
          <p:cNvPr id="26" name="Picture 6" descr="http://www.logoed.co.uk/wp-content/uploads/2014/10/airbnb_horizontal_lockup_web-450x1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915084"/>
            <a:ext cx="1600200" cy="5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1400" y="6291504"/>
            <a:ext cx="1323975" cy="6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3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3882</TotalTime>
  <Words>1620</Words>
  <Application>Microsoft Office PowerPoint</Application>
  <PresentationFormat>Custom</PresentationFormat>
  <Paragraphs>218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Microsoft Sans Serif</vt:lpstr>
      <vt:lpstr>Times New Roman</vt:lpstr>
      <vt:lpstr>Office Theme</vt:lpstr>
      <vt:lpstr>1_Office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Marijana Božić</cp:lastModifiedBy>
  <cp:revision>229</cp:revision>
  <dcterms:created xsi:type="dcterms:W3CDTF">2022-02-24T12:49:48Z</dcterms:created>
  <dcterms:modified xsi:type="dcterms:W3CDTF">2023-02-06T13:29:07Z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